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sldIdLst>
    <p:sldId id="258" r:id="rId2"/>
    <p:sldId id="292" r:id="rId3"/>
    <p:sldId id="259" r:id="rId4"/>
    <p:sldId id="295" r:id="rId5"/>
    <p:sldId id="296" r:id="rId6"/>
    <p:sldId id="301" r:id="rId7"/>
    <p:sldId id="300" r:id="rId8"/>
    <p:sldId id="303" r:id="rId9"/>
    <p:sldId id="304" r:id="rId10"/>
    <p:sldId id="306" r:id="rId11"/>
    <p:sldId id="308" r:id="rId12"/>
    <p:sldId id="309" r:id="rId13"/>
    <p:sldId id="312" r:id="rId14"/>
    <p:sldId id="324" r:id="rId15"/>
    <p:sldId id="320" r:id="rId16"/>
    <p:sldId id="330" r:id="rId17"/>
    <p:sldId id="331" r:id="rId18"/>
    <p:sldId id="274" r:id="rId19"/>
    <p:sldId id="329" r:id="rId20"/>
    <p:sldId id="278" r:id="rId21"/>
    <p:sldId id="279" r:id="rId22"/>
    <p:sldId id="327" r:id="rId23"/>
    <p:sldId id="265" r:id="rId24"/>
    <p:sldId id="333" r:id="rId25"/>
    <p:sldId id="286" r:id="rId26"/>
    <p:sldId id="282" r:id="rId27"/>
    <p:sldId id="332" r:id="rId28"/>
    <p:sldId id="283" r:id="rId29"/>
    <p:sldId id="334" r:id="rId30"/>
    <p:sldId id="335" r:id="rId31"/>
    <p:sldId id="284" r:id="rId32"/>
    <p:sldId id="291" r:id="rId33"/>
    <p:sldId id="336" r:id="rId34"/>
    <p:sldId id="337" r:id="rId35"/>
    <p:sldId id="338" r:id="rId36"/>
    <p:sldId id="339" r:id="rId3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E697"/>
    <a:srgbClr val="FF3300"/>
    <a:srgbClr val="000000"/>
    <a:srgbClr val="00FF00"/>
    <a:srgbClr val="666699"/>
    <a:srgbClr val="0000FF"/>
    <a:srgbClr val="FFFF00"/>
    <a:srgbClr val="80008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howGuides="1">
      <p:cViewPr>
        <p:scale>
          <a:sx n="68" d="100"/>
          <a:sy n="68" d="100"/>
        </p:scale>
        <p:origin x="-81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4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autoTitleDeleted val="1"/>
    <c:plotArea>
      <c:layout>
        <c:manualLayout>
          <c:layoutTarget val="inner"/>
          <c:xMode val="edge"/>
          <c:yMode val="edge"/>
          <c:x val="5.7001239157373068E-2"/>
          <c:y val="2.6066350710900493E-2"/>
          <c:w val="0.92069392812887318"/>
          <c:h val="0.81279620853080625"/>
        </c:manualLayout>
      </c:layout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Culture builder</c:v>
                </c:pt>
              </c:strCache>
            </c:strRef>
          </c:tx>
          <c:spPr>
            <a:solidFill>
              <a:srgbClr val="00FFFF"/>
            </a:solidFill>
            <a:ln w="14052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strRef>
              <c:f>Sheet1!$B$1:$G$1</c:f>
              <c:strCache>
                <c:ptCount val="5"/>
                <c:pt idx="0">
                  <c:v>A b</c:v>
                </c:pt>
                <c:pt idx="1">
                  <c:v>A e</c:v>
                </c:pt>
                <c:pt idx="3">
                  <c:v>B b</c:v>
                </c:pt>
                <c:pt idx="4">
                  <c:v>B e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Educator</c:v>
                </c:pt>
              </c:strCache>
            </c:strRef>
          </c:tx>
          <c:spPr>
            <a:solidFill>
              <a:srgbClr val="FF6600"/>
            </a:solidFill>
            <a:ln w="14052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strRef>
              <c:f>Sheet1!$B$1:$G$1</c:f>
              <c:strCache>
                <c:ptCount val="5"/>
                <c:pt idx="0">
                  <c:v>A b</c:v>
                </c:pt>
                <c:pt idx="1">
                  <c:v>A e</c:v>
                </c:pt>
                <c:pt idx="3">
                  <c:v>B b</c:v>
                </c:pt>
                <c:pt idx="4">
                  <c:v>B e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Architect</c:v>
                </c:pt>
              </c:strCache>
            </c:strRef>
          </c:tx>
          <c:spPr>
            <a:solidFill>
              <a:schemeClr val="tx2"/>
            </a:solidFill>
            <a:ln w="14052">
              <a:solidFill>
                <a:schemeClr val="tx1"/>
              </a:solidFill>
              <a:prstDash val="solid"/>
            </a:ln>
          </c:spPr>
          <c:dLbls>
            <c:delete val="1"/>
          </c:dLbls>
          <c:cat>
            <c:strRef>
              <c:f>Sheet1!$B$1:$G$1</c:f>
              <c:strCache>
                <c:ptCount val="5"/>
                <c:pt idx="0">
                  <c:v>A b</c:v>
                </c:pt>
                <c:pt idx="1">
                  <c:v>A e</c:v>
                </c:pt>
                <c:pt idx="3">
                  <c:v>B b</c:v>
                </c:pt>
                <c:pt idx="4">
                  <c:v>B e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dLbls>
          <c:showVal val="1"/>
        </c:dLbls>
        <c:overlap val="100"/>
        <c:axId val="89433216"/>
        <c:axId val="89434752"/>
      </c:barChart>
      <c:catAx>
        <c:axId val="8943321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4215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89434752"/>
        <c:crosses val="autoZero"/>
        <c:auto val="1"/>
        <c:lblAlgn val="ctr"/>
        <c:lblOffset val="100"/>
        <c:tickLblSkip val="1"/>
        <c:tickMarkSkip val="1"/>
      </c:catAx>
      <c:valAx>
        <c:axId val="89434752"/>
        <c:scaling>
          <c:orientation val="minMax"/>
          <c:max val="30"/>
        </c:scaling>
        <c:axPos val="b"/>
        <c:numFmt formatCode="General" sourceLinked="1"/>
        <c:tickLblPos val="nextTo"/>
        <c:spPr>
          <a:ln w="351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89433216"/>
        <c:crosses val="autoZero"/>
        <c:crossBetween val="between"/>
      </c:valAx>
      <c:spPr>
        <a:noFill/>
        <a:ln w="28105">
          <a:noFill/>
        </a:ln>
      </c:spPr>
    </c:plotArea>
    <c:legend>
      <c:legendPos val="b"/>
      <c:layout>
        <c:manualLayout>
          <c:xMode val="edge"/>
          <c:yMode val="edge"/>
          <c:x val="0.36555142503097898"/>
          <c:y val="0.93601895734597163"/>
          <c:w val="0.31742543189564004"/>
          <c:h val="4.6701970102181078E-2"/>
        </c:manualLayout>
      </c:layout>
      <c:spPr>
        <a:solidFill>
          <a:schemeClr val="bg1"/>
        </a:solidFill>
        <a:ln w="3513">
          <a:solidFill>
            <a:schemeClr val="tx1"/>
          </a:solidFill>
          <a:prstDash val="solid"/>
        </a:ln>
      </c:spPr>
      <c:txPr>
        <a:bodyPr/>
        <a:lstStyle/>
        <a:p>
          <a:pPr>
            <a:defRPr sz="101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nl-N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0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nl-N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81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1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81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F95C8D-A22E-4D67-B2D6-FB1344F375A2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45B4F-BD6D-4EBA-A46B-8EF8B4D3E2F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7AB1C-3A23-46DF-87F3-2DCB0A13E15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5FB17-5818-4F28-8EBF-693DD79D6EFD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C105D8-EA5C-4C74-A60E-917A13B3503A}" type="slidenum">
              <a:rPr lang="nl-NL"/>
              <a:pPr/>
              <a:t>‹nr.›</a:t>
            </a:fld>
            <a:endParaRPr lang="nl-N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019DC-5763-4A58-9F12-12C6966592E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0419A-A3CE-4EF5-9DFF-3438B7F4B18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7082C-DA71-44A9-B4D8-744D76926D8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47E85-1595-4A56-A8E3-B58B73BAA47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F4D06-4D1A-4AB9-9370-6BA494A67F9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F9B0C-7671-412B-B9CD-009B14BC06A2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B70F9-6761-4351-A40B-251A2E4E9C6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F695D-B5FE-4950-891D-146AEE925D0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617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17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17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617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617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7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nl-NL"/>
          </a:p>
        </p:txBody>
      </p:sp>
      <p:sp>
        <p:nvSpPr>
          <p:cNvPr id="617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nl-NL"/>
          </a:p>
        </p:txBody>
      </p:sp>
      <p:sp>
        <p:nvSpPr>
          <p:cNvPr id="6177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7F71035-E220-4149-A0FA-F811AA8C280D}" type="slidenum">
              <a:rPr lang="nl-NL"/>
              <a:pPr/>
              <a:t>‹nr.›</a:t>
            </a:fld>
            <a:endParaRPr lang="nl-NL"/>
          </a:p>
        </p:txBody>
      </p:sp>
      <p:grpSp>
        <p:nvGrpSpPr>
          <p:cNvPr id="6178" name="Group 34"/>
          <p:cNvGrpSpPr>
            <a:grpSpLocks/>
          </p:cNvGrpSpPr>
          <p:nvPr/>
        </p:nvGrpSpPr>
        <p:grpSpPr bwMode="auto">
          <a:xfrm>
            <a:off x="-25400" y="1066800"/>
            <a:ext cx="9169400" cy="138113"/>
            <a:chOff x="0" y="4032"/>
            <a:chExt cx="5776" cy="87"/>
          </a:xfrm>
        </p:grpSpPr>
        <p:sp>
          <p:nvSpPr>
            <p:cNvPr id="6179" name="Freeform 35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180" name="Freeform 36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181" name="Freeform 37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6716" name="Group 572"/>
          <p:cNvGrpSpPr>
            <a:grpSpLocks/>
          </p:cNvGrpSpPr>
          <p:nvPr/>
        </p:nvGrpSpPr>
        <p:grpSpPr bwMode="auto">
          <a:xfrm>
            <a:off x="212725" y="228600"/>
            <a:ext cx="1539875" cy="915988"/>
            <a:chOff x="134" y="144"/>
            <a:chExt cx="970" cy="577"/>
          </a:xfrm>
        </p:grpSpPr>
        <p:sp>
          <p:nvSpPr>
            <p:cNvPr id="6365" name="Text Box 221"/>
            <p:cNvSpPr txBox="1">
              <a:spLocks noChangeArrowheads="1"/>
            </p:cNvSpPr>
            <p:nvPr userDrawn="1"/>
          </p:nvSpPr>
          <p:spPr bwMode="auto">
            <a:xfrm>
              <a:off x="134" y="548"/>
              <a:ext cx="970" cy="173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0" lang="nl-NL" sz="1200" b="1">
                  <a:solidFill>
                    <a:schemeClr val="bg1"/>
                  </a:solidFill>
                  <a:latin typeface="Verdana" pitchFamily="34" charset="0"/>
                </a:rPr>
                <a:t>SAMEN WIJS</a:t>
              </a:r>
            </a:p>
          </p:txBody>
        </p:sp>
        <p:grpSp>
          <p:nvGrpSpPr>
            <p:cNvPr id="6542" name="Group 398"/>
            <p:cNvGrpSpPr>
              <a:grpSpLocks/>
            </p:cNvGrpSpPr>
            <p:nvPr userDrawn="1"/>
          </p:nvGrpSpPr>
          <p:grpSpPr bwMode="auto">
            <a:xfrm>
              <a:off x="278" y="144"/>
              <a:ext cx="682" cy="421"/>
              <a:chOff x="2323" y="1739"/>
              <a:chExt cx="682" cy="421"/>
            </a:xfrm>
          </p:grpSpPr>
          <p:grpSp>
            <p:nvGrpSpPr>
              <p:cNvPr id="6543" name="Group 399"/>
              <p:cNvGrpSpPr>
                <a:grpSpLocks/>
              </p:cNvGrpSpPr>
              <p:nvPr/>
            </p:nvGrpSpPr>
            <p:grpSpPr bwMode="auto">
              <a:xfrm>
                <a:off x="2736" y="1745"/>
                <a:ext cx="269" cy="415"/>
                <a:chOff x="2280" y="1745"/>
                <a:chExt cx="269" cy="415"/>
              </a:xfrm>
            </p:grpSpPr>
            <p:sp>
              <p:nvSpPr>
                <p:cNvPr id="6544" name="Freeform 400"/>
                <p:cNvSpPr>
                  <a:spLocks/>
                </p:cNvSpPr>
                <p:nvPr/>
              </p:nvSpPr>
              <p:spPr bwMode="auto">
                <a:xfrm>
                  <a:off x="2436" y="1816"/>
                  <a:ext cx="87" cy="150"/>
                </a:xfrm>
                <a:custGeom>
                  <a:avLst/>
                  <a:gdLst/>
                  <a:ahLst/>
                  <a:cxnLst>
                    <a:cxn ang="0">
                      <a:pos x="180" y="2"/>
                    </a:cxn>
                    <a:cxn ang="0">
                      <a:pos x="212" y="58"/>
                    </a:cxn>
                    <a:cxn ang="0">
                      <a:pos x="236" y="118"/>
                    </a:cxn>
                    <a:cxn ang="0">
                      <a:pos x="244" y="164"/>
                    </a:cxn>
                    <a:cxn ang="0">
                      <a:pos x="242" y="196"/>
                    </a:cxn>
                    <a:cxn ang="0">
                      <a:pos x="236" y="228"/>
                    </a:cxn>
                    <a:cxn ang="0">
                      <a:pos x="228" y="244"/>
                    </a:cxn>
                    <a:cxn ang="0">
                      <a:pos x="212" y="274"/>
                    </a:cxn>
                    <a:cxn ang="0">
                      <a:pos x="190" y="300"/>
                    </a:cxn>
                    <a:cxn ang="0">
                      <a:pos x="164" y="318"/>
                    </a:cxn>
                    <a:cxn ang="0">
                      <a:pos x="136" y="332"/>
                    </a:cxn>
                    <a:cxn ang="0">
                      <a:pos x="106" y="340"/>
                    </a:cxn>
                    <a:cxn ang="0">
                      <a:pos x="74" y="342"/>
                    </a:cxn>
                    <a:cxn ang="0">
                      <a:pos x="42" y="336"/>
                    </a:cxn>
                    <a:cxn ang="0">
                      <a:pos x="8" y="326"/>
                    </a:cxn>
                    <a:cxn ang="0">
                      <a:pos x="4" y="326"/>
                    </a:cxn>
                    <a:cxn ang="0">
                      <a:pos x="0" y="332"/>
                    </a:cxn>
                    <a:cxn ang="0">
                      <a:pos x="4" y="336"/>
                    </a:cxn>
                    <a:cxn ang="0">
                      <a:pos x="36" y="348"/>
                    </a:cxn>
                    <a:cxn ang="0">
                      <a:pos x="68" y="352"/>
                    </a:cxn>
                    <a:cxn ang="0">
                      <a:pos x="100" y="352"/>
                    </a:cxn>
                    <a:cxn ang="0">
                      <a:pos x="130" y="346"/>
                    </a:cxn>
                    <a:cxn ang="0">
                      <a:pos x="158" y="334"/>
                    </a:cxn>
                    <a:cxn ang="0">
                      <a:pos x="184" y="316"/>
                    </a:cxn>
                    <a:cxn ang="0">
                      <a:pos x="208" y="294"/>
                    </a:cxn>
                    <a:cxn ang="0">
                      <a:pos x="228" y="266"/>
                    </a:cxn>
                    <a:cxn ang="0">
                      <a:pos x="236" y="250"/>
                    </a:cxn>
                    <a:cxn ang="0">
                      <a:pos x="248" y="214"/>
                    </a:cxn>
                    <a:cxn ang="0">
                      <a:pos x="252" y="180"/>
                    </a:cxn>
                    <a:cxn ang="0">
                      <a:pos x="248" y="146"/>
                    </a:cxn>
                    <a:cxn ang="0">
                      <a:pos x="232" y="96"/>
                    </a:cxn>
                    <a:cxn ang="0">
                      <a:pos x="200" y="32"/>
                    </a:cxn>
                    <a:cxn ang="0">
                      <a:pos x="182" y="0"/>
                    </a:cxn>
                    <a:cxn ang="0">
                      <a:pos x="180" y="2"/>
                    </a:cxn>
                  </a:cxnLst>
                  <a:rect l="0" t="0" r="r" b="b"/>
                  <a:pathLst>
                    <a:path w="252" h="354">
                      <a:moveTo>
                        <a:pt x="180" y="2"/>
                      </a:moveTo>
                      <a:lnTo>
                        <a:pt x="180" y="2"/>
                      </a:lnTo>
                      <a:lnTo>
                        <a:pt x="196" y="30"/>
                      </a:lnTo>
                      <a:lnTo>
                        <a:pt x="212" y="58"/>
                      </a:lnTo>
                      <a:lnTo>
                        <a:pt x="226" y="88"/>
                      </a:lnTo>
                      <a:lnTo>
                        <a:pt x="236" y="118"/>
                      </a:lnTo>
                      <a:lnTo>
                        <a:pt x="242" y="150"/>
                      </a:lnTo>
                      <a:lnTo>
                        <a:pt x="244" y="164"/>
                      </a:lnTo>
                      <a:lnTo>
                        <a:pt x="244" y="180"/>
                      </a:lnTo>
                      <a:lnTo>
                        <a:pt x="242" y="196"/>
                      </a:lnTo>
                      <a:lnTo>
                        <a:pt x="240" y="212"/>
                      </a:lnTo>
                      <a:lnTo>
                        <a:pt x="236" y="228"/>
                      </a:lnTo>
                      <a:lnTo>
                        <a:pt x="228" y="244"/>
                      </a:lnTo>
                      <a:lnTo>
                        <a:pt x="228" y="244"/>
                      </a:lnTo>
                      <a:lnTo>
                        <a:pt x="220" y="260"/>
                      </a:lnTo>
                      <a:lnTo>
                        <a:pt x="212" y="274"/>
                      </a:lnTo>
                      <a:lnTo>
                        <a:pt x="200" y="288"/>
                      </a:lnTo>
                      <a:lnTo>
                        <a:pt x="190" y="300"/>
                      </a:lnTo>
                      <a:lnTo>
                        <a:pt x="178" y="310"/>
                      </a:lnTo>
                      <a:lnTo>
                        <a:pt x="164" y="318"/>
                      </a:lnTo>
                      <a:lnTo>
                        <a:pt x="150" y="326"/>
                      </a:lnTo>
                      <a:lnTo>
                        <a:pt x="136" y="332"/>
                      </a:lnTo>
                      <a:lnTo>
                        <a:pt x="122" y="336"/>
                      </a:lnTo>
                      <a:lnTo>
                        <a:pt x="106" y="340"/>
                      </a:lnTo>
                      <a:lnTo>
                        <a:pt x="90" y="342"/>
                      </a:lnTo>
                      <a:lnTo>
                        <a:pt x="74" y="342"/>
                      </a:lnTo>
                      <a:lnTo>
                        <a:pt x="58" y="340"/>
                      </a:lnTo>
                      <a:lnTo>
                        <a:pt x="42" y="336"/>
                      </a:lnTo>
                      <a:lnTo>
                        <a:pt x="24" y="332"/>
                      </a:lnTo>
                      <a:lnTo>
                        <a:pt x="8" y="326"/>
                      </a:lnTo>
                      <a:lnTo>
                        <a:pt x="8" y="326"/>
                      </a:lnTo>
                      <a:lnTo>
                        <a:pt x="4" y="326"/>
                      </a:lnTo>
                      <a:lnTo>
                        <a:pt x="2" y="330"/>
                      </a:lnTo>
                      <a:lnTo>
                        <a:pt x="0" y="332"/>
                      </a:lnTo>
                      <a:lnTo>
                        <a:pt x="4" y="336"/>
                      </a:lnTo>
                      <a:lnTo>
                        <a:pt x="4" y="336"/>
                      </a:lnTo>
                      <a:lnTo>
                        <a:pt x="20" y="342"/>
                      </a:lnTo>
                      <a:lnTo>
                        <a:pt x="36" y="348"/>
                      </a:lnTo>
                      <a:lnTo>
                        <a:pt x="52" y="350"/>
                      </a:lnTo>
                      <a:lnTo>
                        <a:pt x="68" y="352"/>
                      </a:lnTo>
                      <a:lnTo>
                        <a:pt x="84" y="354"/>
                      </a:lnTo>
                      <a:lnTo>
                        <a:pt x="100" y="352"/>
                      </a:lnTo>
                      <a:lnTo>
                        <a:pt x="114" y="350"/>
                      </a:lnTo>
                      <a:lnTo>
                        <a:pt x="130" y="346"/>
                      </a:lnTo>
                      <a:lnTo>
                        <a:pt x="144" y="340"/>
                      </a:lnTo>
                      <a:lnTo>
                        <a:pt x="158" y="334"/>
                      </a:lnTo>
                      <a:lnTo>
                        <a:pt x="172" y="326"/>
                      </a:lnTo>
                      <a:lnTo>
                        <a:pt x="184" y="316"/>
                      </a:lnTo>
                      <a:lnTo>
                        <a:pt x="196" y="306"/>
                      </a:lnTo>
                      <a:lnTo>
                        <a:pt x="208" y="294"/>
                      </a:lnTo>
                      <a:lnTo>
                        <a:pt x="218" y="282"/>
                      </a:lnTo>
                      <a:lnTo>
                        <a:pt x="228" y="266"/>
                      </a:lnTo>
                      <a:lnTo>
                        <a:pt x="228" y="266"/>
                      </a:lnTo>
                      <a:lnTo>
                        <a:pt x="236" y="250"/>
                      </a:lnTo>
                      <a:lnTo>
                        <a:pt x="244" y="232"/>
                      </a:lnTo>
                      <a:lnTo>
                        <a:pt x="248" y="214"/>
                      </a:lnTo>
                      <a:lnTo>
                        <a:pt x="250" y="198"/>
                      </a:lnTo>
                      <a:lnTo>
                        <a:pt x="252" y="180"/>
                      </a:lnTo>
                      <a:lnTo>
                        <a:pt x="250" y="164"/>
                      </a:lnTo>
                      <a:lnTo>
                        <a:pt x="248" y="146"/>
                      </a:lnTo>
                      <a:lnTo>
                        <a:pt x="244" y="130"/>
                      </a:lnTo>
                      <a:lnTo>
                        <a:pt x="232" y="96"/>
                      </a:lnTo>
                      <a:lnTo>
                        <a:pt x="218" y="64"/>
                      </a:lnTo>
                      <a:lnTo>
                        <a:pt x="200" y="32"/>
                      </a:lnTo>
                      <a:lnTo>
                        <a:pt x="182" y="0"/>
                      </a:lnTo>
                      <a:lnTo>
                        <a:pt x="182" y="0"/>
                      </a:lnTo>
                      <a:lnTo>
                        <a:pt x="182" y="0"/>
                      </a:lnTo>
                      <a:lnTo>
                        <a:pt x="180" y="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45" name="Freeform 401"/>
                <p:cNvSpPr>
                  <a:spLocks/>
                </p:cNvSpPr>
                <p:nvPr/>
              </p:nvSpPr>
              <p:spPr bwMode="auto">
                <a:xfrm>
                  <a:off x="2436" y="1816"/>
                  <a:ext cx="87" cy="150"/>
                </a:xfrm>
                <a:custGeom>
                  <a:avLst/>
                  <a:gdLst/>
                  <a:ahLst/>
                  <a:cxnLst>
                    <a:cxn ang="0">
                      <a:pos x="180" y="2"/>
                    </a:cxn>
                    <a:cxn ang="0">
                      <a:pos x="212" y="58"/>
                    </a:cxn>
                    <a:cxn ang="0">
                      <a:pos x="236" y="118"/>
                    </a:cxn>
                    <a:cxn ang="0">
                      <a:pos x="244" y="164"/>
                    </a:cxn>
                    <a:cxn ang="0">
                      <a:pos x="242" y="196"/>
                    </a:cxn>
                    <a:cxn ang="0">
                      <a:pos x="236" y="228"/>
                    </a:cxn>
                    <a:cxn ang="0">
                      <a:pos x="228" y="244"/>
                    </a:cxn>
                    <a:cxn ang="0">
                      <a:pos x="212" y="274"/>
                    </a:cxn>
                    <a:cxn ang="0">
                      <a:pos x="190" y="300"/>
                    </a:cxn>
                    <a:cxn ang="0">
                      <a:pos x="164" y="318"/>
                    </a:cxn>
                    <a:cxn ang="0">
                      <a:pos x="136" y="332"/>
                    </a:cxn>
                    <a:cxn ang="0">
                      <a:pos x="106" y="340"/>
                    </a:cxn>
                    <a:cxn ang="0">
                      <a:pos x="74" y="342"/>
                    </a:cxn>
                    <a:cxn ang="0">
                      <a:pos x="42" y="336"/>
                    </a:cxn>
                    <a:cxn ang="0">
                      <a:pos x="8" y="326"/>
                    </a:cxn>
                    <a:cxn ang="0">
                      <a:pos x="4" y="326"/>
                    </a:cxn>
                    <a:cxn ang="0">
                      <a:pos x="0" y="332"/>
                    </a:cxn>
                    <a:cxn ang="0">
                      <a:pos x="4" y="336"/>
                    </a:cxn>
                    <a:cxn ang="0">
                      <a:pos x="36" y="348"/>
                    </a:cxn>
                    <a:cxn ang="0">
                      <a:pos x="68" y="352"/>
                    </a:cxn>
                    <a:cxn ang="0">
                      <a:pos x="100" y="352"/>
                    </a:cxn>
                    <a:cxn ang="0">
                      <a:pos x="130" y="346"/>
                    </a:cxn>
                    <a:cxn ang="0">
                      <a:pos x="158" y="334"/>
                    </a:cxn>
                    <a:cxn ang="0">
                      <a:pos x="184" y="316"/>
                    </a:cxn>
                    <a:cxn ang="0">
                      <a:pos x="208" y="294"/>
                    </a:cxn>
                    <a:cxn ang="0">
                      <a:pos x="228" y="266"/>
                    </a:cxn>
                    <a:cxn ang="0">
                      <a:pos x="236" y="250"/>
                    </a:cxn>
                    <a:cxn ang="0">
                      <a:pos x="248" y="214"/>
                    </a:cxn>
                    <a:cxn ang="0">
                      <a:pos x="252" y="180"/>
                    </a:cxn>
                    <a:cxn ang="0">
                      <a:pos x="248" y="146"/>
                    </a:cxn>
                    <a:cxn ang="0">
                      <a:pos x="232" y="96"/>
                    </a:cxn>
                    <a:cxn ang="0">
                      <a:pos x="200" y="32"/>
                    </a:cxn>
                    <a:cxn ang="0">
                      <a:pos x="182" y="0"/>
                    </a:cxn>
                    <a:cxn ang="0">
                      <a:pos x="180" y="2"/>
                    </a:cxn>
                  </a:cxnLst>
                  <a:rect l="0" t="0" r="r" b="b"/>
                  <a:pathLst>
                    <a:path w="252" h="354">
                      <a:moveTo>
                        <a:pt x="180" y="2"/>
                      </a:moveTo>
                      <a:lnTo>
                        <a:pt x="180" y="2"/>
                      </a:lnTo>
                      <a:lnTo>
                        <a:pt x="196" y="30"/>
                      </a:lnTo>
                      <a:lnTo>
                        <a:pt x="212" y="58"/>
                      </a:lnTo>
                      <a:lnTo>
                        <a:pt x="226" y="88"/>
                      </a:lnTo>
                      <a:lnTo>
                        <a:pt x="236" y="118"/>
                      </a:lnTo>
                      <a:lnTo>
                        <a:pt x="242" y="150"/>
                      </a:lnTo>
                      <a:lnTo>
                        <a:pt x="244" y="164"/>
                      </a:lnTo>
                      <a:lnTo>
                        <a:pt x="244" y="180"/>
                      </a:lnTo>
                      <a:lnTo>
                        <a:pt x="242" y="196"/>
                      </a:lnTo>
                      <a:lnTo>
                        <a:pt x="240" y="212"/>
                      </a:lnTo>
                      <a:lnTo>
                        <a:pt x="236" y="228"/>
                      </a:lnTo>
                      <a:lnTo>
                        <a:pt x="228" y="244"/>
                      </a:lnTo>
                      <a:lnTo>
                        <a:pt x="228" y="244"/>
                      </a:lnTo>
                      <a:lnTo>
                        <a:pt x="220" y="260"/>
                      </a:lnTo>
                      <a:lnTo>
                        <a:pt x="212" y="274"/>
                      </a:lnTo>
                      <a:lnTo>
                        <a:pt x="200" y="288"/>
                      </a:lnTo>
                      <a:lnTo>
                        <a:pt x="190" y="300"/>
                      </a:lnTo>
                      <a:lnTo>
                        <a:pt x="178" y="310"/>
                      </a:lnTo>
                      <a:lnTo>
                        <a:pt x="164" y="318"/>
                      </a:lnTo>
                      <a:lnTo>
                        <a:pt x="150" y="326"/>
                      </a:lnTo>
                      <a:lnTo>
                        <a:pt x="136" y="332"/>
                      </a:lnTo>
                      <a:lnTo>
                        <a:pt x="122" y="336"/>
                      </a:lnTo>
                      <a:lnTo>
                        <a:pt x="106" y="340"/>
                      </a:lnTo>
                      <a:lnTo>
                        <a:pt x="90" y="342"/>
                      </a:lnTo>
                      <a:lnTo>
                        <a:pt x="74" y="342"/>
                      </a:lnTo>
                      <a:lnTo>
                        <a:pt x="58" y="340"/>
                      </a:lnTo>
                      <a:lnTo>
                        <a:pt x="42" y="336"/>
                      </a:lnTo>
                      <a:lnTo>
                        <a:pt x="24" y="332"/>
                      </a:lnTo>
                      <a:lnTo>
                        <a:pt x="8" y="326"/>
                      </a:lnTo>
                      <a:lnTo>
                        <a:pt x="8" y="326"/>
                      </a:lnTo>
                      <a:lnTo>
                        <a:pt x="4" y="326"/>
                      </a:lnTo>
                      <a:lnTo>
                        <a:pt x="2" y="330"/>
                      </a:lnTo>
                      <a:lnTo>
                        <a:pt x="0" y="332"/>
                      </a:lnTo>
                      <a:lnTo>
                        <a:pt x="4" y="336"/>
                      </a:lnTo>
                      <a:lnTo>
                        <a:pt x="4" y="336"/>
                      </a:lnTo>
                      <a:lnTo>
                        <a:pt x="20" y="342"/>
                      </a:lnTo>
                      <a:lnTo>
                        <a:pt x="36" y="348"/>
                      </a:lnTo>
                      <a:lnTo>
                        <a:pt x="52" y="350"/>
                      </a:lnTo>
                      <a:lnTo>
                        <a:pt x="68" y="352"/>
                      </a:lnTo>
                      <a:lnTo>
                        <a:pt x="84" y="354"/>
                      </a:lnTo>
                      <a:lnTo>
                        <a:pt x="100" y="352"/>
                      </a:lnTo>
                      <a:lnTo>
                        <a:pt x="114" y="350"/>
                      </a:lnTo>
                      <a:lnTo>
                        <a:pt x="130" y="346"/>
                      </a:lnTo>
                      <a:lnTo>
                        <a:pt x="144" y="340"/>
                      </a:lnTo>
                      <a:lnTo>
                        <a:pt x="158" y="334"/>
                      </a:lnTo>
                      <a:lnTo>
                        <a:pt x="172" y="326"/>
                      </a:lnTo>
                      <a:lnTo>
                        <a:pt x="184" y="316"/>
                      </a:lnTo>
                      <a:lnTo>
                        <a:pt x="196" y="306"/>
                      </a:lnTo>
                      <a:lnTo>
                        <a:pt x="208" y="294"/>
                      </a:lnTo>
                      <a:lnTo>
                        <a:pt x="218" y="282"/>
                      </a:lnTo>
                      <a:lnTo>
                        <a:pt x="228" y="266"/>
                      </a:lnTo>
                      <a:lnTo>
                        <a:pt x="228" y="266"/>
                      </a:lnTo>
                      <a:lnTo>
                        <a:pt x="236" y="250"/>
                      </a:lnTo>
                      <a:lnTo>
                        <a:pt x="244" y="232"/>
                      </a:lnTo>
                      <a:lnTo>
                        <a:pt x="248" y="214"/>
                      </a:lnTo>
                      <a:lnTo>
                        <a:pt x="250" y="198"/>
                      </a:lnTo>
                      <a:lnTo>
                        <a:pt x="252" y="180"/>
                      </a:lnTo>
                      <a:lnTo>
                        <a:pt x="250" y="164"/>
                      </a:lnTo>
                      <a:lnTo>
                        <a:pt x="248" y="146"/>
                      </a:lnTo>
                      <a:lnTo>
                        <a:pt x="244" y="130"/>
                      </a:lnTo>
                      <a:lnTo>
                        <a:pt x="232" y="96"/>
                      </a:lnTo>
                      <a:lnTo>
                        <a:pt x="218" y="64"/>
                      </a:lnTo>
                      <a:lnTo>
                        <a:pt x="200" y="32"/>
                      </a:lnTo>
                      <a:lnTo>
                        <a:pt x="182" y="0"/>
                      </a:lnTo>
                      <a:lnTo>
                        <a:pt x="182" y="0"/>
                      </a:lnTo>
                      <a:lnTo>
                        <a:pt x="182" y="0"/>
                      </a:lnTo>
                      <a:lnTo>
                        <a:pt x="180" y="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46" name="Freeform 402"/>
                <p:cNvSpPr>
                  <a:spLocks/>
                </p:cNvSpPr>
                <p:nvPr/>
              </p:nvSpPr>
              <p:spPr bwMode="auto">
                <a:xfrm>
                  <a:off x="2324" y="1815"/>
                  <a:ext cx="95" cy="150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32" y="68"/>
                    </a:cxn>
                    <a:cxn ang="0">
                      <a:pos x="10" y="122"/>
                    </a:cxn>
                    <a:cxn ang="0">
                      <a:pos x="4" y="142"/>
                    </a:cxn>
                    <a:cxn ang="0">
                      <a:pos x="0" y="178"/>
                    </a:cxn>
                    <a:cxn ang="0">
                      <a:pos x="4" y="212"/>
                    </a:cxn>
                    <a:cxn ang="0">
                      <a:pos x="14" y="244"/>
                    </a:cxn>
                    <a:cxn ang="0">
                      <a:pos x="30" y="276"/>
                    </a:cxn>
                    <a:cxn ang="0">
                      <a:pos x="42" y="290"/>
                    </a:cxn>
                    <a:cxn ang="0">
                      <a:pos x="66" y="316"/>
                    </a:cxn>
                    <a:cxn ang="0">
                      <a:pos x="92" y="334"/>
                    </a:cxn>
                    <a:cxn ang="0">
                      <a:pos x="122" y="348"/>
                    </a:cxn>
                    <a:cxn ang="0">
                      <a:pos x="154" y="352"/>
                    </a:cxn>
                    <a:cxn ang="0">
                      <a:pos x="188" y="352"/>
                    </a:cxn>
                    <a:cxn ang="0">
                      <a:pos x="222" y="346"/>
                    </a:cxn>
                    <a:cxn ang="0">
                      <a:pos x="254" y="334"/>
                    </a:cxn>
                    <a:cxn ang="0">
                      <a:pos x="270" y="326"/>
                    </a:cxn>
                    <a:cxn ang="0">
                      <a:pos x="272" y="322"/>
                    </a:cxn>
                    <a:cxn ang="0">
                      <a:pos x="264" y="320"/>
                    </a:cxn>
                    <a:cxn ang="0">
                      <a:pos x="232" y="334"/>
                    </a:cxn>
                    <a:cxn ang="0">
                      <a:pos x="198" y="342"/>
                    </a:cxn>
                    <a:cxn ang="0">
                      <a:pos x="164" y="344"/>
                    </a:cxn>
                    <a:cxn ang="0">
                      <a:pos x="128" y="338"/>
                    </a:cxn>
                    <a:cxn ang="0">
                      <a:pos x="114" y="334"/>
                    </a:cxn>
                    <a:cxn ang="0">
                      <a:pos x="86" y="320"/>
                    </a:cxn>
                    <a:cxn ang="0">
                      <a:pos x="64" y="300"/>
                    </a:cxn>
                    <a:cxn ang="0">
                      <a:pos x="34" y="264"/>
                    </a:cxn>
                    <a:cxn ang="0">
                      <a:pos x="26" y="248"/>
                    </a:cxn>
                    <a:cxn ang="0">
                      <a:pos x="14" y="214"/>
                    </a:cxn>
                    <a:cxn ang="0">
                      <a:pos x="10" y="180"/>
                    </a:cxn>
                    <a:cxn ang="0">
                      <a:pos x="12" y="146"/>
                    </a:cxn>
                    <a:cxn ang="0">
                      <a:pos x="26" y="96"/>
                    </a:cxn>
                    <a:cxn ang="0">
                      <a:pos x="56" y="32"/>
                    </a:cxn>
                    <a:cxn ang="0">
                      <a:pos x="74" y="2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272" h="354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2" y="34"/>
                      </a:lnTo>
                      <a:lnTo>
                        <a:pt x="32" y="68"/>
                      </a:lnTo>
                      <a:lnTo>
                        <a:pt x="16" y="104"/>
                      </a:lnTo>
                      <a:lnTo>
                        <a:pt x="10" y="122"/>
                      </a:lnTo>
                      <a:lnTo>
                        <a:pt x="4" y="142"/>
                      </a:lnTo>
                      <a:lnTo>
                        <a:pt x="4" y="142"/>
                      </a:lnTo>
                      <a:lnTo>
                        <a:pt x="2" y="160"/>
                      </a:lnTo>
                      <a:lnTo>
                        <a:pt x="0" y="178"/>
                      </a:lnTo>
                      <a:lnTo>
                        <a:pt x="2" y="194"/>
                      </a:lnTo>
                      <a:lnTo>
                        <a:pt x="4" y="212"/>
                      </a:lnTo>
                      <a:lnTo>
                        <a:pt x="8" y="228"/>
                      </a:lnTo>
                      <a:lnTo>
                        <a:pt x="14" y="244"/>
                      </a:lnTo>
                      <a:lnTo>
                        <a:pt x="22" y="260"/>
                      </a:lnTo>
                      <a:lnTo>
                        <a:pt x="30" y="276"/>
                      </a:lnTo>
                      <a:lnTo>
                        <a:pt x="30" y="276"/>
                      </a:lnTo>
                      <a:lnTo>
                        <a:pt x="42" y="290"/>
                      </a:lnTo>
                      <a:lnTo>
                        <a:pt x="52" y="304"/>
                      </a:lnTo>
                      <a:lnTo>
                        <a:pt x="66" y="316"/>
                      </a:lnTo>
                      <a:lnTo>
                        <a:pt x="78" y="326"/>
                      </a:lnTo>
                      <a:lnTo>
                        <a:pt x="92" y="334"/>
                      </a:lnTo>
                      <a:lnTo>
                        <a:pt x="108" y="342"/>
                      </a:lnTo>
                      <a:lnTo>
                        <a:pt x="122" y="348"/>
                      </a:lnTo>
                      <a:lnTo>
                        <a:pt x="138" y="350"/>
                      </a:lnTo>
                      <a:lnTo>
                        <a:pt x="154" y="352"/>
                      </a:lnTo>
                      <a:lnTo>
                        <a:pt x="172" y="354"/>
                      </a:lnTo>
                      <a:lnTo>
                        <a:pt x="188" y="352"/>
                      </a:lnTo>
                      <a:lnTo>
                        <a:pt x="204" y="350"/>
                      </a:lnTo>
                      <a:lnTo>
                        <a:pt x="222" y="346"/>
                      </a:lnTo>
                      <a:lnTo>
                        <a:pt x="238" y="342"/>
                      </a:lnTo>
                      <a:lnTo>
                        <a:pt x="254" y="334"/>
                      </a:lnTo>
                      <a:lnTo>
                        <a:pt x="270" y="326"/>
                      </a:lnTo>
                      <a:lnTo>
                        <a:pt x="270" y="326"/>
                      </a:lnTo>
                      <a:lnTo>
                        <a:pt x="272" y="324"/>
                      </a:lnTo>
                      <a:lnTo>
                        <a:pt x="272" y="322"/>
                      </a:lnTo>
                      <a:lnTo>
                        <a:pt x="268" y="320"/>
                      </a:lnTo>
                      <a:lnTo>
                        <a:pt x="264" y="320"/>
                      </a:lnTo>
                      <a:lnTo>
                        <a:pt x="264" y="320"/>
                      </a:lnTo>
                      <a:lnTo>
                        <a:pt x="232" y="334"/>
                      </a:lnTo>
                      <a:lnTo>
                        <a:pt x="214" y="338"/>
                      </a:lnTo>
                      <a:lnTo>
                        <a:pt x="198" y="342"/>
                      </a:lnTo>
                      <a:lnTo>
                        <a:pt x="180" y="344"/>
                      </a:lnTo>
                      <a:lnTo>
                        <a:pt x="164" y="344"/>
                      </a:lnTo>
                      <a:lnTo>
                        <a:pt x="146" y="342"/>
                      </a:lnTo>
                      <a:lnTo>
                        <a:pt x="128" y="338"/>
                      </a:lnTo>
                      <a:lnTo>
                        <a:pt x="128" y="338"/>
                      </a:lnTo>
                      <a:lnTo>
                        <a:pt x="114" y="334"/>
                      </a:lnTo>
                      <a:lnTo>
                        <a:pt x="100" y="328"/>
                      </a:lnTo>
                      <a:lnTo>
                        <a:pt x="86" y="320"/>
                      </a:lnTo>
                      <a:lnTo>
                        <a:pt x="74" y="310"/>
                      </a:lnTo>
                      <a:lnTo>
                        <a:pt x="64" y="300"/>
                      </a:lnTo>
                      <a:lnTo>
                        <a:pt x="52" y="288"/>
                      </a:lnTo>
                      <a:lnTo>
                        <a:pt x="34" y="264"/>
                      </a:lnTo>
                      <a:lnTo>
                        <a:pt x="34" y="264"/>
                      </a:lnTo>
                      <a:lnTo>
                        <a:pt x="26" y="248"/>
                      </a:lnTo>
                      <a:lnTo>
                        <a:pt x="18" y="230"/>
                      </a:lnTo>
                      <a:lnTo>
                        <a:pt x="14" y="214"/>
                      </a:lnTo>
                      <a:lnTo>
                        <a:pt x="10" y="196"/>
                      </a:lnTo>
                      <a:lnTo>
                        <a:pt x="10" y="180"/>
                      </a:lnTo>
                      <a:lnTo>
                        <a:pt x="10" y="164"/>
                      </a:lnTo>
                      <a:lnTo>
                        <a:pt x="12" y="146"/>
                      </a:lnTo>
                      <a:lnTo>
                        <a:pt x="16" y="130"/>
                      </a:lnTo>
                      <a:lnTo>
                        <a:pt x="26" y="96"/>
                      </a:lnTo>
                      <a:lnTo>
                        <a:pt x="40" y="64"/>
                      </a:lnTo>
                      <a:lnTo>
                        <a:pt x="56" y="3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2" y="0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47" name="Freeform 403"/>
                <p:cNvSpPr>
                  <a:spLocks/>
                </p:cNvSpPr>
                <p:nvPr/>
              </p:nvSpPr>
              <p:spPr bwMode="auto">
                <a:xfrm>
                  <a:off x="2324" y="1815"/>
                  <a:ext cx="95" cy="150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32" y="68"/>
                    </a:cxn>
                    <a:cxn ang="0">
                      <a:pos x="10" y="122"/>
                    </a:cxn>
                    <a:cxn ang="0">
                      <a:pos x="4" y="142"/>
                    </a:cxn>
                    <a:cxn ang="0">
                      <a:pos x="0" y="178"/>
                    </a:cxn>
                    <a:cxn ang="0">
                      <a:pos x="4" y="212"/>
                    </a:cxn>
                    <a:cxn ang="0">
                      <a:pos x="14" y="244"/>
                    </a:cxn>
                    <a:cxn ang="0">
                      <a:pos x="30" y="276"/>
                    </a:cxn>
                    <a:cxn ang="0">
                      <a:pos x="42" y="290"/>
                    </a:cxn>
                    <a:cxn ang="0">
                      <a:pos x="66" y="316"/>
                    </a:cxn>
                    <a:cxn ang="0">
                      <a:pos x="92" y="334"/>
                    </a:cxn>
                    <a:cxn ang="0">
                      <a:pos x="122" y="348"/>
                    </a:cxn>
                    <a:cxn ang="0">
                      <a:pos x="154" y="352"/>
                    </a:cxn>
                    <a:cxn ang="0">
                      <a:pos x="188" y="352"/>
                    </a:cxn>
                    <a:cxn ang="0">
                      <a:pos x="222" y="346"/>
                    </a:cxn>
                    <a:cxn ang="0">
                      <a:pos x="254" y="334"/>
                    </a:cxn>
                    <a:cxn ang="0">
                      <a:pos x="270" y="326"/>
                    </a:cxn>
                    <a:cxn ang="0">
                      <a:pos x="272" y="322"/>
                    </a:cxn>
                    <a:cxn ang="0">
                      <a:pos x="264" y="320"/>
                    </a:cxn>
                    <a:cxn ang="0">
                      <a:pos x="232" y="334"/>
                    </a:cxn>
                    <a:cxn ang="0">
                      <a:pos x="198" y="342"/>
                    </a:cxn>
                    <a:cxn ang="0">
                      <a:pos x="164" y="344"/>
                    </a:cxn>
                    <a:cxn ang="0">
                      <a:pos x="128" y="338"/>
                    </a:cxn>
                    <a:cxn ang="0">
                      <a:pos x="114" y="334"/>
                    </a:cxn>
                    <a:cxn ang="0">
                      <a:pos x="86" y="320"/>
                    </a:cxn>
                    <a:cxn ang="0">
                      <a:pos x="64" y="300"/>
                    </a:cxn>
                    <a:cxn ang="0">
                      <a:pos x="34" y="264"/>
                    </a:cxn>
                    <a:cxn ang="0">
                      <a:pos x="26" y="248"/>
                    </a:cxn>
                    <a:cxn ang="0">
                      <a:pos x="14" y="214"/>
                    </a:cxn>
                    <a:cxn ang="0">
                      <a:pos x="10" y="180"/>
                    </a:cxn>
                    <a:cxn ang="0">
                      <a:pos x="12" y="146"/>
                    </a:cxn>
                    <a:cxn ang="0">
                      <a:pos x="26" y="96"/>
                    </a:cxn>
                    <a:cxn ang="0">
                      <a:pos x="56" y="32"/>
                    </a:cxn>
                    <a:cxn ang="0">
                      <a:pos x="74" y="2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272" h="354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2" y="34"/>
                      </a:lnTo>
                      <a:lnTo>
                        <a:pt x="32" y="68"/>
                      </a:lnTo>
                      <a:lnTo>
                        <a:pt x="16" y="104"/>
                      </a:lnTo>
                      <a:lnTo>
                        <a:pt x="10" y="122"/>
                      </a:lnTo>
                      <a:lnTo>
                        <a:pt x="4" y="142"/>
                      </a:lnTo>
                      <a:lnTo>
                        <a:pt x="4" y="142"/>
                      </a:lnTo>
                      <a:lnTo>
                        <a:pt x="2" y="160"/>
                      </a:lnTo>
                      <a:lnTo>
                        <a:pt x="0" y="178"/>
                      </a:lnTo>
                      <a:lnTo>
                        <a:pt x="2" y="194"/>
                      </a:lnTo>
                      <a:lnTo>
                        <a:pt x="4" y="212"/>
                      </a:lnTo>
                      <a:lnTo>
                        <a:pt x="8" y="228"/>
                      </a:lnTo>
                      <a:lnTo>
                        <a:pt x="14" y="244"/>
                      </a:lnTo>
                      <a:lnTo>
                        <a:pt x="22" y="260"/>
                      </a:lnTo>
                      <a:lnTo>
                        <a:pt x="30" y="276"/>
                      </a:lnTo>
                      <a:lnTo>
                        <a:pt x="30" y="276"/>
                      </a:lnTo>
                      <a:lnTo>
                        <a:pt x="42" y="290"/>
                      </a:lnTo>
                      <a:lnTo>
                        <a:pt x="52" y="304"/>
                      </a:lnTo>
                      <a:lnTo>
                        <a:pt x="66" y="316"/>
                      </a:lnTo>
                      <a:lnTo>
                        <a:pt x="78" y="326"/>
                      </a:lnTo>
                      <a:lnTo>
                        <a:pt x="92" y="334"/>
                      </a:lnTo>
                      <a:lnTo>
                        <a:pt x="108" y="342"/>
                      </a:lnTo>
                      <a:lnTo>
                        <a:pt x="122" y="348"/>
                      </a:lnTo>
                      <a:lnTo>
                        <a:pt x="138" y="350"/>
                      </a:lnTo>
                      <a:lnTo>
                        <a:pt x="154" y="352"/>
                      </a:lnTo>
                      <a:lnTo>
                        <a:pt x="172" y="354"/>
                      </a:lnTo>
                      <a:lnTo>
                        <a:pt x="188" y="352"/>
                      </a:lnTo>
                      <a:lnTo>
                        <a:pt x="204" y="350"/>
                      </a:lnTo>
                      <a:lnTo>
                        <a:pt x="222" y="346"/>
                      </a:lnTo>
                      <a:lnTo>
                        <a:pt x="238" y="342"/>
                      </a:lnTo>
                      <a:lnTo>
                        <a:pt x="254" y="334"/>
                      </a:lnTo>
                      <a:lnTo>
                        <a:pt x="270" y="326"/>
                      </a:lnTo>
                      <a:lnTo>
                        <a:pt x="270" y="326"/>
                      </a:lnTo>
                      <a:lnTo>
                        <a:pt x="272" y="324"/>
                      </a:lnTo>
                      <a:lnTo>
                        <a:pt x="272" y="322"/>
                      </a:lnTo>
                      <a:lnTo>
                        <a:pt x="268" y="320"/>
                      </a:lnTo>
                      <a:lnTo>
                        <a:pt x="264" y="320"/>
                      </a:lnTo>
                      <a:lnTo>
                        <a:pt x="264" y="320"/>
                      </a:lnTo>
                      <a:lnTo>
                        <a:pt x="232" y="334"/>
                      </a:lnTo>
                      <a:lnTo>
                        <a:pt x="214" y="338"/>
                      </a:lnTo>
                      <a:lnTo>
                        <a:pt x="198" y="342"/>
                      </a:lnTo>
                      <a:lnTo>
                        <a:pt x="180" y="344"/>
                      </a:lnTo>
                      <a:lnTo>
                        <a:pt x="164" y="344"/>
                      </a:lnTo>
                      <a:lnTo>
                        <a:pt x="146" y="342"/>
                      </a:lnTo>
                      <a:lnTo>
                        <a:pt x="128" y="338"/>
                      </a:lnTo>
                      <a:lnTo>
                        <a:pt x="128" y="338"/>
                      </a:lnTo>
                      <a:lnTo>
                        <a:pt x="114" y="334"/>
                      </a:lnTo>
                      <a:lnTo>
                        <a:pt x="100" y="328"/>
                      </a:lnTo>
                      <a:lnTo>
                        <a:pt x="86" y="320"/>
                      </a:lnTo>
                      <a:lnTo>
                        <a:pt x="74" y="310"/>
                      </a:lnTo>
                      <a:lnTo>
                        <a:pt x="64" y="300"/>
                      </a:lnTo>
                      <a:lnTo>
                        <a:pt x="52" y="288"/>
                      </a:lnTo>
                      <a:lnTo>
                        <a:pt x="34" y="264"/>
                      </a:lnTo>
                      <a:lnTo>
                        <a:pt x="34" y="264"/>
                      </a:lnTo>
                      <a:lnTo>
                        <a:pt x="26" y="248"/>
                      </a:lnTo>
                      <a:lnTo>
                        <a:pt x="18" y="230"/>
                      </a:lnTo>
                      <a:lnTo>
                        <a:pt x="14" y="214"/>
                      </a:lnTo>
                      <a:lnTo>
                        <a:pt x="10" y="196"/>
                      </a:lnTo>
                      <a:lnTo>
                        <a:pt x="10" y="180"/>
                      </a:lnTo>
                      <a:lnTo>
                        <a:pt x="10" y="164"/>
                      </a:lnTo>
                      <a:lnTo>
                        <a:pt x="12" y="146"/>
                      </a:lnTo>
                      <a:lnTo>
                        <a:pt x="16" y="130"/>
                      </a:lnTo>
                      <a:lnTo>
                        <a:pt x="26" y="96"/>
                      </a:lnTo>
                      <a:lnTo>
                        <a:pt x="40" y="64"/>
                      </a:lnTo>
                      <a:lnTo>
                        <a:pt x="56" y="3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2" y="0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48" name="Freeform 404"/>
                <p:cNvSpPr>
                  <a:spLocks/>
                </p:cNvSpPr>
                <p:nvPr/>
              </p:nvSpPr>
              <p:spPr bwMode="auto">
                <a:xfrm>
                  <a:off x="2403" y="1898"/>
                  <a:ext cx="41" cy="67"/>
                </a:xfrm>
                <a:custGeom>
                  <a:avLst/>
                  <a:gdLst/>
                  <a:ahLst/>
                  <a:cxnLst>
                    <a:cxn ang="0">
                      <a:pos x="62" y="158"/>
                    </a:cxn>
                    <a:cxn ang="0">
                      <a:pos x="62" y="148"/>
                    </a:cxn>
                    <a:cxn ang="0">
                      <a:pos x="52" y="130"/>
                    </a:cxn>
                    <a:cxn ang="0">
                      <a:pos x="46" y="124"/>
                    </a:cxn>
                    <a:cxn ang="0">
                      <a:pos x="20" y="88"/>
                    </a:cxn>
                    <a:cxn ang="0">
                      <a:pos x="12" y="64"/>
                    </a:cxn>
                    <a:cxn ang="0">
                      <a:pos x="18" y="38"/>
                    </a:cxn>
                    <a:cxn ang="0">
                      <a:pos x="28" y="26"/>
                    </a:cxn>
                    <a:cxn ang="0">
                      <a:pos x="52" y="16"/>
                    </a:cxn>
                    <a:cxn ang="0">
                      <a:pos x="76" y="18"/>
                    </a:cxn>
                    <a:cxn ang="0">
                      <a:pos x="98" y="30"/>
                    </a:cxn>
                    <a:cxn ang="0">
                      <a:pos x="108" y="52"/>
                    </a:cxn>
                    <a:cxn ang="0">
                      <a:pos x="106" y="64"/>
                    </a:cxn>
                    <a:cxn ang="0">
                      <a:pos x="98" y="88"/>
                    </a:cxn>
                    <a:cxn ang="0">
                      <a:pos x="78" y="118"/>
                    </a:cxn>
                    <a:cxn ang="0">
                      <a:pos x="62" y="136"/>
                    </a:cxn>
                    <a:cxn ang="0">
                      <a:pos x="64" y="138"/>
                    </a:cxn>
                    <a:cxn ang="0">
                      <a:pos x="84" y="118"/>
                    </a:cxn>
                    <a:cxn ang="0">
                      <a:pos x="106" y="84"/>
                    </a:cxn>
                    <a:cxn ang="0">
                      <a:pos x="116" y="58"/>
                    </a:cxn>
                    <a:cxn ang="0">
                      <a:pos x="118" y="46"/>
                    </a:cxn>
                    <a:cxn ang="0">
                      <a:pos x="112" y="24"/>
                    </a:cxn>
                    <a:cxn ang="0">
                      <a:pos x="98" y="10"/>
                    </a:cxn>
                    <a:cxn ang="0">
                      <a:pos x="76" y="2"/>
                    </a:cxn>
                    <a:cxn ang="0">
                      <a:pos x="56" y="0"/>
                    </a:cxn>
                    <a:cxn ang="0">
                      <a:pos x="44" y="2"/>
                    </a:cxn>
                    <a:cxn ang="0">
                      <a:pos x="24" y="12"/>
                    </a:cxn>
                    <a:cxn ang="0">
                      <a:pos x="10" y="26"/>
                    </a:cxn>
                    <a:cxn ang="0">
                      <a:pos x="2" y="46"/>
                    </a:cxn>
                    <a:cxn ang="0">
                      <a:pos x="0" y="58"/>
                    </a:cxn>
                    <a:cxn ang="0">
                      <a:pos x="4" y="78"/>
                    </a:cxn>
                    <a:cxn ang="0">
                      <a:pos x="18" y="98"/>
                    </a:cxn>
                    <a:cxn ang="0">
                      <a:pos x="30" y="110"/>
                    </a:cxn>
                    <a:cxn ang="0">
                      <a:pos x="52" y="132"/>
                    </a:cxn>
                    <a:cxn ang="0">
                      <a:pos x="60" y="150"/>
                    </a:cxn>
                    <a:cxn ang="0">
                      <a:pos x="60" y="158"/>
                    </a:cxn>
                  </a:cxnLst>
                  <a:rect l="0" t="0" r="r" b="b"/>
                  <a:pathLst>
                    <a:path w="118" h="158">
                      <a:moveTo>
                        <a:pt x="62" y="158"/>
                      </a:moveTo>
                      <a:lnTo>
                        <a:pt x="62" y="158"/>
                      </a:lnTo>
                      <a:lnTo>
                        <a:pt x="62" y="154"/>
                      </a:lnTo>
                      <a:lnTo>
                        <a:pt x="62" y="148"/>
                      </a:lnTo>
                      <a:lnTo>
                        <a:pt x="58" y="140"/>
                      </a:lnTo>
                      <a:lnTo>
                        <a:pt x="52" y="130"/>
                      </a:lnTo>
                      <a:lnTo>
                        <a:pt x="46" y="124"/>
                      </a:lnTo>
                      <a:lnTo>
                        <a:pt x="46" y="124"/>
                      </a:lnTo>
                      <a:lnTo>
                        <a:pt x="28" y="100"/>
                      </a:lnTo>
                      <a:lnTo>
                        <a:pt x="20" y="88"/>
                      </a:lnTo>
                      <a:lnTo>
                        <a:pt x="14" y="76"/>
                      </a:lnTo>
                      <a:lnTo>
                        <a:pt x="12" y="64"/>
                      </a:lnTo>
                      <a:lnTo>
                        <a:pt x="12" y="50"/>
                      </a:lnTo>
                      <a:lnTo>
                        <a:pt x="18" y="38"/>
                      </a:lnTo>
                      <a:lnTo>
                        <a:pt x="28" y="26"/>
                      </a:lnTo>
                      <a:lnTo>
                        <a:pt x="28" y="26"/>
                      </a:lnTo>
                      <a:lnTo>
                        <a:pt x="38" y="20"/>
                      </a:lnTo>
                      <a:lnTo>
                        <a:pt x="52" y="16"/>
                      </a:lnTo>
                      <a:lnTo>
                        <a:pt x="64" y="16"/>
                      </a:lnTo>
                      <a:lnTo>
                        <a:pt x="76" y="18"/>
                      </a:lnTo>
                      <a:lnTo>
                        <a:pt x="88" y="24"/>
                      </a:lnTo>
                      <a:lnTo>
                        <a:pt x="98" y="30"/>
                      </a:lnTo>
                      <a:lnTo>
                        <a:pt x="104" y="40"/>
                      </a:lnTo>
                      <a:lnTo>
                        <a:pt x="108" y="52"/>
                      </a:lnTo>
                      <a:lnTo>
                        <a:pt x="108" y="52"/>
                      </a:lnTo>
                      <a:lnTo>
                        <a:pt x="106" y="64"/>
                      </a:lnTo>
                      <a:lnTo>
                        <a:pt x="104" y="76"/>
                      </a:lnTo>
                      <a:lnTo>
                        <a:pt x="98" y="88"/>
                      </a:lnTo>
                      <a:lnTo>
                        <a:pt x="92" y="98"/>
                      </a:lnTo>
                      <a:lnTo>
                        <a:pt x="78" y="118"/>
                      </a:lnTo>
                      <a:lnTo>
                        <a:pt x="62" y="136"/>
                      </a:lnTo>
                      <a:lnTo>
                        <a:pt x="62" y="136"/>
                      </a:lnTo>
                      <a:lnTo>
                        <a:pt x="62" y="138"/>
                      </a:lnTo>
                      <a:lnTo>
                        <a:pt x="64" y="138"/>
                      </a:lnTo>
                      <a:lnTo>
                        <a:pt x="64" y="138"/>
                      </a:lnTo>
                      <a:lnTo>
                        <a:pt x="84" y="118"/>
                      </a:lnTo>
                      <a:lnTo>
                        <a:pt x="100" y="96"/>
                      </a:lnTo>
                      <a:lnTo>
                        <a:pt x="106" y="84"/>
                      </a:lnTo>
                      <a:lnTo>
                        <a:pt x="112" y="72"/>
                      </a:lnTo>
                      <a:lnTo>
                        <a:pt x="116" y="58"/>
                      </a:lnTo>
                      <a:lnTo>
                        <a:pt x="118" y="46"/>
                      </a:lnTo>
                      <a:lnTo>
                        <a:pt x="118" y="46"/>
                      </a:lnTo>
                      <a:lnTo>
                        <a:pt x="116" y="34"/>
                      </a:lnTo>
                      <a:lnTo>
                        <a:pt x="112" y="24"/>
                      </a:lnTo>
                      <a:lnTo>
                        <a:pt x="106" y="16"/>
                      </a:lnTo>
                      <a:lnTo>
                        <a:pt x="98" y="10"/>
                      </a:lnTo>
                      <a:lnTo>
                        <a:pt x="88" y="4"/>
                      </a:lnTo>
                      <a:lnTo>
                        <a:pt x="76" y="2"/>
                      </a:lnTo>
                      <a:lnTo>
                        <a:pt x="66" y="0"/>
                      </a:lnTo>
                      <a:lnTo>
                        <a:pt x="56" y="0"/>
                      </a:lnTo>
                      <a:lnTo>
                        <a:pt x="56" y="0"/>
                      </a:lnTo>
                      <a:lnTo>
                        <a:pt x="44" y="2"/>
                      </a:lnTo>
                      <a:lnTo>
                        <a:pt x="34" y="6"/>
                      </a:lnTo>
                      <a:lnTo>
                        <a:pt x="24" y="12"/>
                      </a:lnTo>
                      <a:lnTo>
                        <a:pt x="16" y="18"/>
                      </a:lnTo>
                      <a:lnTo>
                        <a:pt x="10" y="26"/>
                      </a:lnTo>
                      <a:lnTo>
                        <a:pt x="4" y="36"/>
                      </a:lnTo>
                      <a:lnTo>
                        <a:pt x="2" y="46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2" y="68"/>
                      </a:lnTo>
                      <a:lnTo>
                        <a:pt x="4" y="78"/>
                      </a:lnTo>
                      <a:lnTo>
                        <a:pt x="10" y="88"/>
                      </a:lnTo>
                      <a:lnTo>
                        <a:pt x="18" y="98"/>
                      </a:lnTo>
                      <a:lnTo>
                        <a:pt x="18" y="98"/>
                      </a:lnTo>
                      <a:lnTo>
                        <a:pt x="30" y="110"/>
                      </a:lnTo>
                      <a:lnTo>
                        <a:pt x="44" y="124"/>
                      </a:lnTo>
                      <a:lnTo>
                        <a:pt x="52" y="132"/>
                      </a:lnTo>
                      <a:lnTo>
                        <a:pt x="58" y="142"/>
                      </a:lnTo>
                      <a:lnTo>
                        <a:pt x="60" y="150"/>
                      </a:lnTo>
                      <a:lnTo>
                        <a:pt x="60" y="158"/>
                      </a:lnTo>
                      <a:lnTo>
                        <a:pt x="60" y="158"/>
                      </a:lnTo>
                      <a:lnTo>
                        <a:pt x="62" y="158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49" name="Freeform 405"/>
                <p:cNvSpPr>
                  <a:spLocks/>
                </p:cNvSpPr>
                <p:nvPr/>
              </p:nvSpPr>
              <p:spPr bwMode="auto">
                <a:xfrm>
                  <a:off x="2403" y="1898"/>
                  <a:ext cx="41" cy="67"/>
                </a:xfrm>
                <a:custGeom>
                  <a:avLst/>
                  <a:gdLst/>
                  <a:ahLst/>
                  <a:cxnLst>
                    <a:cxn ang="0">
                      <a:pos x="62" y="158"/>
                    </a:cxn>
                    <a:cxn ang="0">
                      <a:pos x="62" y="148"/>
                    </a:cxn>
                    <a:cxn ang="0">
                      <a:pos x="52" y="130"/>
                    </a:cxn>
                    <a:cxn ang="0">
                      <a:pos x="46" y="124"/>
                    </a:cxn>
                    <a:cxn ang="0">
                      <a:pos x="20" y="88"/>
                    </a:cxn>
                    <a:cxn ang="0">
                      <a:pos x="12" y="64"/>
                    </a:cxn>
                    <a:cxn ang="0">
                      <a:pos x="18" y="38"/>
                    </a:cxn>
                    <a:cxn ang="0">
                      <a:pos x="28" y="26"/>
                    </a:cxn>
                    <a:cxn ang="0">
                      <a:pos x="52" y="16"/>
                    </a:cxn>
                    <a:cxn ang="0">
                      <a:pos x="76" y="18"/>
                    </a:cxn>
                    <a:cxn ang="0">
                      <a:pos x="98" y="30"/>
                    </a:cxn>
                    <a:cxn ang="0">
                      <a:pos x="108" y="52"/>
                    </a:cxn>
                    <a:cxn ang="0">
                      <a:pos x="106" y="64"/>
                    </a:cxn>
                    <a:cxn ang="0">
                      <a:pos x="98" y="88"/>
                    </a:cxn>
                    <a:cxn ang="0">
                      <a:pos x="78" y="118"/>
                    </a:cxn>
                    <a:cxn ang="0">
                      <a:pos x="62" y="136"/>
                    </a:cxn>
                    <a:cxn ang="0">
                      <a:pos x="64" y="138"/>
                    </a:cxn>
                    <a:cxn ang="0">
                      <a:pos x="84" y="118"/>
                    </a:cxn>
                    <a:cxn ang="0">
                      <a:pos x="106" y="84"/>
                    </a:cxn>
                    <a:cxn ang="0">
                      <a:pos x="116" y="58"/>
                    </a:cxn>
                    <a:cxn ang="0">
                      <a:pos x="118" y="46"/>
                    </a:cxn>
                    <a:cxn ang="0">
                      <a:pos x="112" y="24"/>
                    </a:cxn>
                    <a:cxn ang="0">
                      <a:pos x="98" y="10"/>
                    </a:cxn>
                    <a:cxn ang="0">
                      <a:pos x="76" y="2"/>
                    </a:cxn>
                    <a:cxn ang="0">
                      <a:pos x="56" y="0"/>
                    </a:cxn>
                    <a:cxn ang="0">
                      <a:pos x="44" y="2"/>
                    </a:cxn>
                    <a:cxn ang="0">
                      <a:pos x="24" y="12"/>
                    </a:cxn>
                    <a:cxn ang="0">
                      <a:pos x="10" y="26"/>
                    </a:cxn>
                    <a:cxn ang="0">
                      <a:pos x="2" y="46"/>
                    </a:cxn>
                    <a:cxn ang="0">
                      <a:pos x="0" y="58"/>
                    </a:cxn>
                    <a:cxn ang="0">
                      <a:pos x="4" y="78"/>
                    </a:cxn>
                    <a:cxn ang="0">
                      <a:pos x="18" y="98"/>
                    </a:cxn>
                    <a:cxn ang="0">
                      <a:pos x="30" y="110"/>
                    </a:cxn>
                    <a:cxn ang="0">
                      <a:pos x="52" y="132"/>
                    </a:cxn>
                    <a:cxn ang="0">
                      <a:pos x="60" y="150"/>
                    </a:cxn>
                    <a:cxn ang="0">
                      <a:pos x="60" y="158"/>
                    </a:cxn>
                  </a:cxnLst>
                  <a:rect l="0" t="0" r="r" b="b"/>
                  <a:pathLst>
                    <a:path w="118" h="158">
                      <a:moveTo>
                        <a:pt x="62" y="158"/>
                      </a:moveTo>
                      <a:lnTo>
                        <a:pt x="62" y="158"/>
                      </a:lnTo>
                      <a:lnTo>
                        <a:pt x="62" y="154"/>
                      </a:lnTo>
                      <a:lnTo>
                        <a:pt x="62" y="148"/>
                      </a:lnTo>
                      <a:lnTo>
                        <a:pt x="58" y="140"/>
                      </a:lnTo>
                      <a:lnTo>
                        <a:pt x="52" y="130"/>
                      </a:lnTo>
                      <a:lnTo>
                        <a:pt x="46" y="124"/>
                      </a:lnTo>
                      <a:lnTo>
                        <a:pt x="46" y="124"/>
                      </a:lnTo>
                      <a:lnTo>
                        <a:pt x="28" y="100"/>
                      </a:lnTo>
                      <a:lnTo>
                        <a:pt x="20" y="88"/>
                      </a:lnTo>
                      <a:lnTo>
                        <a:pt x="14" y="76"/>
                      </a:lnTo>
                      <a:lnTo>
                        <a:pt x="12" y="64"/>
                      </a:lnTo>
                      <a:lnTo>
                        <a:pt x="12" y="50"/>
                      </a:lnTo>
                      <a:lnTo>
                        <a:pt x="18" y="38"/>
                      </a:lnTo>
                      <a:lnTo>
                        <a:pt x="28" y="26"/>
                      </a:lnTo>
                      <a:lnTo>
                        <a:pt x="28" y="26"/>
                      </a:lnTo>
                      <a:lnTo>
                        <a:pt x="38" y="20"/>
                      </a:lnTo>
                      <a:lnTo>
                        <a:pt x="52" y="16"/>
                      </a:lnTo>
                      <a:lnTo>
                        <a:pt x="64" y="16"/>
                      </a:lnTo>
                      <a:lnTo>
                        <a:pt x="76" y="18"/>
                      </a:lnTo>
                      <a:lnTo>
                        <a:pt x="88" y="24"/>
                      </a:lnTo>
                      <a:lnTo>
                        <a:pt x="98" y="30"/>
                      </a:lnTo>
                      <a:lnTo>
                        <a:pt x="104" y="40"/>
                      </a:lnTo>
                      <a:lnTo>
                        <a:pt x="108" y="52"/>
                      </a:lnTo>
                      <a:lnTo>
                        <a:pt x="108" y="52"/>
                      </a:lnTo>
                      <a:lnTo>
                        <a:pt x="106" y="64"/>
                      </a:lnTo>
                      <a:lnTo>
                        <a:pt x="104" y="76"/>
                      </a:lnTo>
                      <a:lnTo>
                        <a:pt x="98" y="88"/>
                      </a:lnTo>
                      <a:lnTo>
                        <a:pt x="92" y="98"/>
                      </a:lnTo>
                      <a:lnTo>
                        <a:pt x="78" y="118"/>
                      </a:lnTo>
                      <a:lnTo>
                        <a:pt x="62" y="136"/>
                      </a:lnTo>
                      <a:lnTo>
                        <a:pt x="62" y="136"/>
                      </a:lnTo>
                      <a:lnTo>
                        <a:pt x="62" y="138"/>
                      </a:lnTo>
                      <a:lnTo>
                        <a:pt x="64" y="138"/>
                      </a:lnTo>
                      <a:lnTo>
                        <a:pt x="64" y="138"/>
                      </a:lnTo>
                      <a:lnTo>
                        <a:pt x="84" y="118"/>
                      </a:lnTo>
                      <a:lnTo>
                        <a:pt x="100" y="96"/>
                      </a:lnTo>
                      <a:lnTo>
                        <a:pt x="106" y="84"/>
                      </a:lnTo>
                      <a:lnTo>
                        <a:pt x="112" y="72"/>
                      </a:lnTo>
                      <a:lnTo>
                        <a:pt x="116" y="58"/>
                      </a:lnTo>
                      <a:lnTo>
                        <a:pt x="118" y="46"/>
                      </a:lnTo>
                      <a:lnTo>
                        <a:pt x="118" y="46"/>
                      </a:lnTo>
                      <a:lnTo>
                        <a:pt x="116" y="34"/>
                      </a:lnTo>
                      <a:lnTo>
                        <a:pt x="112" y="24"/>
                      </a:lnTo>
                      <a:lnTo>
                        <a:pt x="106" y="16"/>
                      </a:lnTo>
                      <a:lnTo>
                        <a:pt x="98" y="10"/>
                      </a:lnTo>
                      <a:lnTo>
                        <a:pt x="88" y="4"/>
                      </a:lnTo>
                      <a:lnTo>
                        <a:pt x="76" y="2"/>
                      </a:lnTo>
                      <a:lnTo>
                        <a:pt x="66" y="0"/>
                      </a:lnTo>
                      <a:lnTo>
                        <a:pt x="56" y="0"/>
                      </a:lnTo>
                      <a:lnTo>
                        <a:pt x="56" y="0"/>
                      </a:lnTo>
                      <a:lnTo>
                        <a:pt x="44" y="2"/>
                      </a:lnTo>
                      <a:lnTo>
                        <a:pt x="34" y="6"/>
                      </a:lnTo>
                      <a:lnTo>
                        <a:pt x="24" y="12"/>
                      </a:lnTo>
                      <a:lnTo>
                        <a:pt x="16" y="18"/>
                      </a:lnTo>
                      <a:lnTo>
                        <a:pt x="10" y="26"/>
                      </a:lnTo>
                      <a:lnTo>
                        <a:pt x="4" y="36"/>
                      </a:lnTo>
                      <a:lnTo>
                        <a:pt x="2" y="46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2" y="68"/>
                      </a:lnTo>
                      <a:lnTo>
                        <a:pt x="4" y="78"/>
                      </a:lnTo>
                      <a:lnTo>
                        <a:pt x="10" y="88"/>
                      </a:lnTo>
                      <a:lnTo>
                        <a:pt x="18" y="98"/>
                      </a:lnTo>
                      <a:lnTo>
                        <a:pt x="18" y="98"/>
                      </a:lnTo>
                      <a:lnTo>
                        <a:pt x="30" y="110"/>
                      </a:lnTo>
                      <a:lnTo>
                        <a:pt x="44" y="124"/>
                      </a:lnTo>
                      <a:lnTo>
                        <a:pt x="52" y="132"/>
                      </a:lnTo>
                      <a:lnTo>
                        <a:pt x="58" y="142"/>
                      </a:lnTo>
                      <a:lnTo>
                        <a:pt x="60" y="150"/>
                      </a:lnTo>
                      <a:lnTo>
                        <a:pt x="60" y="158"/>
                      </a:lnTo>
                      <a:lnTo>
                        <a:pt x="60" y="158"/>
                      </a:lnTo>
                      <a:lnTo>
                        <a:pt x="62" y="158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0" name="Freeform 406"/>
                <p:cNvSpPr>
                  <a:spLocks/>
                </p:cNvSpPr>
                <p:nvPr/>
              </p:nvSpPr>
              <p:spPr bwMode="auto">
                <a:xfrm>
                  <a:off x="2411" y="1942"/>
                  <a:ext cx="25" cy="27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8" y="18"/>
                    </a:cxn>
                    <a:cxn ang="0">
                      <a:pos x="18" y="40"/>
                    </a:cxn>
                    <a:cxn ang="0">
                      <a:pos x="24" y="48"/>
                    </a:cxn>
                    <a:cxn ang="0">
                      <a:pos x="32" y="56"/>
                    </a:cxn>
                    <a:cxn ang="0">
                      <a:pos x="40" y="60"/>
                    </a:cxn>
                    <a:cxn ang="0">
                      <a:pos x="50" y="62"/>
                    </a:cxn>
                    <a:cxn ang="0">
                      <a:pos x="50" y="62"/>
                    </a:cxn>
                    <a:cxn ang="0">
                      <a:pos x="56" y="58"/>
                    </a:cxn>
                    <a:cxn ang="0">
                      <a:pos x="62" y="54"/>
                    </a:cxn>
                    <a:cxn ang="0">
                      <a:pos x="66" y="46"/>
                    </a:cxn>
                    <a:cxn ang="0">
                      <a:pos x="68" y="38"/>
                    </a:cxn>
                    <a:cxn ang="0">
                      <a:pos x="70" y="22"/>
                    </a:cxn>
                    <a:cxn ang="0">
                      <a:pos x="72" y="8"/>
                    </a:cxn>
                    <a:cxn ang="0">
                      <a:pos x="72" y="8"/>
                    </a:cxn>
                    <a:cxn ang="0">
                      <a:pos x="72" y="6"/>
                    </a:cxn>
                    <a:cxn ang="0">
                      <a:pos x="70" y="6"/>
                    </a:cxn>
                    <a:cxn ang="0">
                      <a:pos x="70" y="6"/>
                    </a:cxn>
                    <a:cxn ang="0">
                      <a:pos x="64" y="34"/>
                    </a:cxn>
                    <a:cxn ang="0">
                      <a:pos x="60" y="42"/>
                    </a:cxn>
                    <a:cxn ang="0">
                      <a:pos x="58" y="48"/>
                    </a:cxn>
                    <a:cxn ang="0">
                      <a:pos x="54" y="52"/>
                    </a:cxn>
                    <a:cxn ang="0">
                      <a:pos x="48" y="54"/>
                    </a:cxn>
                    <a:cxn ang="0">
                      <a:pos x="48" y="54"/>
                    </a:cxn>
                    <a:cxn ang="0">
                      <a:pos x="40" y="52"/>
                    </a:cxn>
                    <a:cxn ang="0">
                      <a:pos x="34" y="48"/>
                    </a:cxn>
                    <a:cxn ang="0">
                      <a:pos x="28" y="42"/>
                    </a:cxn>
                    <a:cxn ang="0">
                      <a:pos x="22" y="32"/>
                    </a:cxn>
                    <a:cxn ang="0">
                      <a:pos x="12" y="14"/>
                    </a:cxn>
                    <a:cxn ang="0">
                      <a:pos x="8" y="6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72" h="6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8" y="18"/>
                      </a:lnTo>
                      <a:lnTo>
                        <a:pt x="18" y="40"/>
                      </a:lnTo>
                      <a:lnTo>
                        <a:pt x="24" y="48"/>
                      </a:lnTo>
                      <a:lnTo>
                        <a:pt x="32" y="56"/>
                      </a:lnTo>
                      <a:lnTo>
                        <a:pt x="40" y="60"/>
                      </a:lnTo>
                      <a:lnTo>
                        <a:pt x="50" y="62"/>
                      </a:lnTo>
                      <a:lnTo>
                        <a:pt x="50" y="62"/>
                      </a:lnTo>
                      <a:lnTo>
                        <a:pt x="56" y="58"/>
                      </a:lnTo>
                      <a:lnTo>
                        <a:pt x="62" y="54"/>
                      </a:lnTo>
                      <a:lnTo>
                        <a:pt x="66" y="46"/>
                      </a:lnTo>
                      <a:lnTo>
                        <a:pt x="68" y="38"/>
                      </a:lnTo>
                      <a:lnTo>
                        <a:pt x="70" y="22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6"/>
                      </a:lnTo>
                      <a:lnTo>
                        <a:pt x="70" y="6"/>
                      </a:lnTo>
                      <a:lnTo>
                        <a:pt x="70" y="6"/>
                      </a:lnTo>
                      <a:lnTo>
                        <a:pt x="64" y="34"/>
                      </a:lnTo>
                      <a:lnTo>
                        <a:pt x="60" y="42"/>
                      </a:lnTo>
                      <a:lnTo>
                        <a:pt x="58" y="48"/>
                      </a:lnTo>
                      <a:lnTo>
                        <a:pt x="54" y="52"/>
                      </a:lnTo>
                      <a:lnTo>
                        <a:pt x="48" y="54"/>
                      </a:lnTo>
                      <a:lnTo>
                        <a:pt x="48" y="54"/>
                      </a:lnTo>
                      <a:lnTo>
                        <a:pt x="40" y="52"/>
                      </a:lnTo>
                      <a:lnTo>
                        <a:pt x="34" y="48"/>
                      </a:lnTo>
                      <a:lnTo>
                        <a:pt x="28" y="42"/>
                      </a:lnTo>
                      <a:lnTo>
                        <a:pt x="22" y="32"/>
                      </a:lnTo>
                      <a:lnTo>
                        <a:pt x="12" y="14"/>
                      </a:lnTo>
                      <a:lnTo>
                        <a:pt x="8" y="6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1" name="Freeform 407"/>
                <p:cNvSpPr>
                  <a:spLocks/>
                </p:cNvSpPr>
                <p:nvPr/>
              </p:nvSpPr>
              <p:spPr bwMode="auto">
                <a:xfrm>
                  <a:off x="2411" y="1942"/>
                  <a:ext cx="25" cy="27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8" y="18"/>
                    </a:cxn>
                    <a:cxn ang="0">
                      <a:pos x="18" y="40"/>
                    </a:cxn>
                    <a:cxn ang="0">
                      <a:pos x="24" y="48"/>
                    </a:cxn>
                    <a:cxn ang="0">
                      <a:pos x="32" y="56"/>
                    </a:cxn>
                    <a:cxn ang="0">
                      <a:pos x="40" y="60"/>
                    </a:cxn>
                    <a:cxn ang="0">
                      <a:pos x="50" y="62"/>
                    </a:cxn>
                    <a:cxn ang="0">
                      <a:pos x="50" y="62"/>
                    </a:cxn>
                    <a:cxn ang="0">
                      <a:pos x="56" y="58"/>
                    </a:cxn>
                    <a:cxn ang="0">
                      <a:pos x="62" y="54"/>
                    </a:cxn>
                    <a:cxn ang="0">
                      <a:pos x="66" y="46"/>
                    </a:cxn>
                    <a:cxn ang="0">
                      <a:pos x="68" y="38"/>
                    </a:cxn>
                    <a:cxn ang="0">
                      <a:pos x="70" y="22"/>
                    </a:cxn>
                    <a:cxn ang="0">
                      <a:pos x="72" y="8"/>
                    </a:cxn>
                    <a:cxn ang="0">
                      <a:pos x="72" y="8"/>
                    </a:cxn>
                    <a:cxn ang="0">
                      <a:pos x="72" y="6"/>
                    </a:cxn>
                    <a:cxn ang="0">
                      <a:pos x="70" y="6"/>
                    </a:cxn>
                    <a:cxn ang="0">
                      <a:pos x="70" y="6"/>
                    </a:cxn>
                    <a:cxn ang="0">
                      <a:pos x="64" y="34"/>
                    </a:cxn>
                    <a:cxn ang="0">
                      <a:pos x="60" y="42"/>
                    </a:cxn>
                    <a:cxn ang="0">
                      <a:pos x="58" y="48"/>
                    </a:cxn>
                    <a:cxn ang="0">
                      <a:pos x="54" y="52"/>
                    </a:cxn>
                    <a:cxn ang="0">
                      <a:pos x="48" y="54"/>
                    </a:cxn>
                    <a:cxn ang="0">
                      <a:pos x="48" y="54"/>
                    </a:cxn>
                    <a:cxn ang="0">
                      <a:pos x="40" y="52"/>
                    </a:cxn>
                    <a:cxn ang="0">
                      <a:pos x="34" y="48"/>
                    </a:cxn>
                    <a:cxn ang="0">
                      <a:pos x="28" y="42"/>
                    </a:cxn>
                    <a:cxn ang="0">
                      <a:pos x="22" y="32"/>
                    </a:cxn>
                    <a:cxn ang="0">
                      <a:pos x="12" y="14"/>
                    </a:cxn>
                    <a:cxn ang="0">
                      <a:pos x="8" y="6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72" h="6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8" y="18"/>
                      </a:lnTo>
                      <a:lnTo>
                        <a:pt x="18" y="40"/>
                      </a:lnTo>
                      <a:lnTo>
                        <a:pt x="24" y="48"/>
                      </a:lnTo>
                      <a:lnTo>
                        <a:pt x="32" y="56"/>
                      </a:lnTo>
                      <a:lnTo>
                        <a:pt x="40" y="60"/>
                      </a:lnTo>
                      <a:lnTo>
                        <a:pt x="50" y="62"/>
                      </a:lnTo>
                      <a:lnTo>
                        <a:pt x="50" y="62"/>
                      </a:lnTo>
                      <a:lnTo>
                        <a:pt x="56" y="58"/>
                      </a:lnTo>
                      <a:lnTo>
                        <a:pt x="62" y="54"/>
                      </a:lnTo>
                      <a:lnTo>
                        <a:pt x="66" y="46"/>
                      </a:lnTo>
                      <a:lnTo>
                        <a:pt x="68" y="38"/>
                      </a:lnTo>
                      <a:lnTo>
                        <a:pt x="70" y="22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6"/>
                      </a:lnTo>
                      <a:lnTo>
                        <a:pt x="70" y="6"/>
                      </a:lnTo>
                      <a:lnTo>
                        <a:pt x="70" y="6"/>
                      </a:lnTo>
                      <a:lnTo>
                        <a:pt x="64" y="34"/>
                      </a:lnTo>
                      <a:lnTo>
                        <a:pt x="60" y="42"/>
                      </a:lnTo>
                      <a:lnTo>
                        <a:pt x="58" y="48"/>
                      </a:lnTo>
                      <a:lnTo>
                        <a:pt x="54" y="52"/>
                      </a:lnTo>
                      <a:lnTo>
                        <a:pt x="48" y="54"/>
                      </a:lnTo>
                      <a:lnTo>
                        <a:pt x="48" y="54"/>
                      </a:lnTo>
                      <a:lnTo>
                        <a:pt x="40" y="52"/>
                      </a:lnTo>
                      <a:lnTo>
                        <a:pt x="34" y="48"/>
                      </a:lnTo>
                      <a:lnTo>
                        <a:pt x="28" y="42"/>
                      </a:lnTo>
                      <a:lnTo>
                        <a:pt x="22" y="32"/>
                      </a:lnTo>
                      <a:lnTo>
                        <a:pt x="12" y="14"/>
                      </a:lnTo>
                      <a:lnTo>
                        <a:pt x="8" y="6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2" name="Freeform 408"/>
                <p:cNvSpPr>
                  <a:spLocks/>
                </p:cNvSpPr>
                <p:nvPr/>
              </p:nvSpPr>
              <p:spPr bwMode="auto">
                <a:xfrm>
                  <a:off x="2369" y="1887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14"/>
                    </a:cxn>
                    <a:cxn ang="0">
                      <a:pos x="12" y="28"/>
                    </a:cxn>
                    <a:cxn ang="0">
                      <a:pos x="18" y="32"/>
                    </a:cxn>
                    <a:cxn ang="0">
                      <a:pos x="24" y="38"/>
                    </a:cxn>
                    <a:cxn ang="0">
                      <a:pos x="30" y="40"/>
                    </a:cxn>
                    <a:cxn ang="0">
                      <a:pos x="38" y="44"/>
                    </a:cxn>
                    <a:cxn ang="0">
                      <a:pos x="38" y="44"/>
                    </a:cxn>
                    <a:cxn ang="0">
                      <a:pos x="46" y="44"/>
                    </a:cxn>
                    <a:cxn ang="0">
                      <a:pos x="54" y="44"/>
                    </a:cxn>
                    <a:cxn ang="0">
                      <a:pos x="60" y="42"/>
                    </a:cxn>
                    <a:cxn ang="0">
                      <a:pos x="68" y="38"/>
                    </a:cxn>
                    <a:cxn ang="0">
                      <a:pos x="74" y="32"/>
                    </a:cxn>
                    <a:cxn ang="0">
                      <a:pos x="78" y="26"/>
                    </a:cxn>
                    <a:cxn ang="0">
                      <a:pos x="86" y="12"/>
                    </a:cxn>
                    <a:cxn ang="0">
                      <a:pos x="86" y="12"/>
                    </a:cxn>
                    <a:cxn ang="0">
                      <a:pos x="86" y="8"/>
                    </a:cxn>
                    <a:cxn ang="0">
                      <a:pos x="82" y="4"/>
                    </a:cxn>
                    <a:cxn ang="0">
                      <a:pos x="78" y="4"/>
                    </a:cxn>
                    <a:cxn ang="0">
                      <a:pos x="74" y="8"/>
                    </a:cxn>
                    <a:cxn ang="0">
                      <a:pos x="74" y="8"/>
                    </a:cxn>
                    <a:cxn ang="0">
                      <a:pos x="68" y="18"/>
                    </a:cxn>
                    <a:cxn ang="0">
                      <a:pos x="60" y="26"/>
                    </a:cxn>
                    <a:cxn ang="0">
                      <a:pos x="50" y="32"/>
                    </a:cxn>
                    <a:cxn ang="0">
                      <a:pos x="44" y="32"/>
                    </a:cxn>
                    <a:cxn ang="0">
                      <a:pos x="36" y="32"/>
                    </a:cxn>
                    <a:cxn ang="0">
                      <a:pos x="36" y="32"/>
                    </a:cxn>
                    <a:cxn ang="0">
                      <a:pos x="24" y="30"/>
                    </a:cxn>
                    <a:cxn ang="0">
                      <a:pos x="14" y="22"/>
                    </a:cxn>
                    <a:cxn ang="0">
                      <a:pos x="6" y="12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" h="4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12" y="28"/>
                      </a:lnTo>
                      <a:lnTo>
                        <a:pt x="18" y="32"/>
                      </a:lnTo>
                      <a:lnTo>
                        <a:pt x="24" y="38"/>
                      </a:lnTo>
                      <a:lnTo>
                        <a:pt x="30" y="40"/>
                      </a:lnTo>
                      <a:lnTo>
                        <a:pt x="38" y="44"/>
                      </a:lnTo>
                      <a:lnTo>
                        <a:pt x="38" y="44"/>
                      </a:lnTo>
                      <a:lnTo>
                        <a:pt x="46" y="44"/>
                      </a:lnTo>
                      <a:lnTo>
                        <a:pt x="54" y="44"/>
                      </a:lnTo>
                      <a:lnTo>
                        <a:pt x="60" y="42"/>
                      </a:lnTo>
                      <a:lnTo>
                        <a:pt x="68" y="38"/>
                      </a:lnTo>
                      <a:lnTo>
                        <a:pt x="74" y="32"/>
                      </a:lnTo>
                      <a:lnTo>
                        <a:pt x="78" y="26"/>
                      </a:lnTo>
                      <a:lnTo>
                        <a:pt x="86" y="12"/>
                      </a:lnTo>
                      <a:lnTo>
                        <a:pt x="86" y="12"/>
                      </a:lnTo>
                      <a:lnTo>
                        <a:pt x="86" y="8"/>
                      </a:lnTo>
                      <a:lnTo>
                        <a:pt x="82" y="4"/>
                      </a:lnTo>
                      <a:lnTo>
                        <a:pt x="78" y="4"/>
                      </a:lnTo>
                      <a:lnTo>
                        <a:pt x="74" y="8"/>
                      </a:lnTo>
                      <a:lnTo>
                        <a:pt x="74" y="8"/>
                      </a:lnTo>
                      <a:lnTo>
                        <a:pt x="68" y="18"/>
                      </a:lnTo>
                      <a:lnTo>
                        <a:pt x="60" y="26"/>
                      </a:lnTo>
                      <a:lnTo>
                        <a:pt x="50" y="32"/>
                      </a:lnTo>
                      <a:lnTo>
                        <a:pt x="44" y="32"/>
                      </a:lnTo>
                      <a:lnTo>
                        <a:pt x="36" y="32"/>
                      </a:lnTo>
                      <a:lnTo>
                        <a:pt x="36" y="32"/>
                      </a:lnTo>
                      <a:lnTo>
                        <a:pt x="24" y="30"/>
                      </a:lnTo>
                      <a:lnTo>
                        <a:pt x="14" y="22"/>
                      </a:lnTo>
                      <a:lnTo>
                        <a:pt x="6" y="12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3" name="Freeform 409"/>
                <p:cNvSpPr>
                  <a:spLocks/>
                </p:cNvSpPr>
                <p:nvPr/>
              </p:nvSpPr>
              <p:spPr bwMode="auto">
                <a:xfrm>
                  <a:off x="2369" y="1887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14"/>
                    </a:cxn>
                    <a:cxn ang="0">
                      <a:pos x="12" y="28"/>
                    </a:cxn>
                    <a:cxn ang="0">
                      <a:pos x="18" y="32"/>
                    </a:cxn>
                    <a:cxn ang="0">
                      <a:pos x="24" y="38"/>
                    </a:cxn>
                    <a:cxn ang="0">
                      <a:pos x="30" y="40"/>
                    </a:cxn>
                    <a:cxn ang="0">
                      <a:pos x="38" y="44"/>
                    </a:cxn>
                    <a:cxn ang="0">
                      <a:pos x="38" y="44"/>
                    </a:cxn>
                    <a:cxn ang="0">
                      <a:pos x="46" y="44"/>
                    </a:cxn>
                    <a:cxn ang="0">
                      <a:pos x="54" y="44"/>
                    </a:cxn>
                    <a:cxn ang="0">
                      <a:pos x="60" y="42"/>
                    </a:cxn>
                    <a:cxn ang="0">
                      <a:pos x="68" y="38"/>
                    </a:cxn>
                    <a:cxn ang="0">
                      <a:pos x="74" y="32"/>
                    </a:cxn>
                    <a:cxn ang="0">
                      <a:pos x="78" y="26"/>
                    </a:cxn>
                    <a:cxn ang="0">
                      <a:pos x="86" y="12"/>
                    </a:cxn>
                    <a:cxn ang="0">
                      <a:pos x="86" y="12"/>
                    </a:cxn>
                    <a:cxn ang="0">
                      <a:pos x="86" y="8"/>
                    </a:cxn>
                    <a:cxn ang="0">
                      <a:pos x="82" y="4"/>
                    </a:cxn>
                    <a:cxn ang="0">
                      <a:pos x="78" y="4"/>
                    </a:cxn>
                    <a:cxn ang="0">
                      <a:pos x="74" y="8"/>
                    </a:cxn>
                    <a:cxn ang="0">
                      <a:pos x="74" y="8"/>
                    </a:cxn>
                    <a:cxn ang="0">
                      <a:pos x="68" y="18"/>
                    </a:cxn>
                    <a:cxn ang="0">
                      <a:pos x="60" y="26"/>
                    </a:cxn>
                    <a:cxn ang="0">
                      <a:pos x="50" y="32"/>
                    </a:cxn>
                    <a:cxn ang="0">
                      <a:pos x="44" y="32"/>
                    </a:cxn>
                    <a:cxn ang="0">
                      <a:pos x="36" y="32"/>
                    </a:cxn>
                    <a:cxn ang="0">
                      <a:pos x="36" y="32"/>
                    </a:cxn>
                    <a:cxn ang="0">
                      <a:pos x="24" y="30"/>
                    </a:cxn>
                    <a:cxn ang="0">
                      <a:pos x="14" y="22"/>
                    </a:cxn>
                    <a:cxn ang="0">
                      <a:pos x="6" y="12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" h="4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12" y="28"/>
                      </a:lnTo>
                      <a:lnTo>
                        <a:pt x="18" y="32"/>
                      </a:lnTo>
                      <a:lnTo>
                        <a:pt x="24" y="38"/>
                      </a:lnTo>
                      <a:lnTo>
                        <a:pt x="30" y="40"/>
                      </a:lnTo>
                      <a:lnTo>
                        <a:pt x="38" y="44"/>
                      </a:lnTo>
                      <a:lnTo>
                        <a:pt x="38" y="44"/>
                      </a:lnTo>
                      <a:lnTo>
                        <a:pt x="46" y="44"/>
                      </a:lnTo>
                      <a:lnTo>
                        <a:pt x="54" y="44"/>
                      </a:lnTo>
                      <a:lnTo>
                        <a:pt x="60" y="42"/>
                      </a:lnTo>
                      <a:lnTo>
                        <a:pt x="68" y="38"/>
                      </a:lnTo>
                      <a:lnTo>
                        <a:pt x="74" y="32"/>
                      </a:lnTo>
                      <a:lnTo>
                        <a:pt x="78" y="26"/>
                      </a:lnTo>
                      <a:lnTo>
                        <a:pt x="86" y="12"/>
                      </a:lnTo>
                      <a:lnTo>
                        <a:pt x="86" y="12"/>
                      </a:lnTo>
                      <a:lnTo>
                        <a:pt x="86" y="8"/>
                      </a:lnTo>
                      <a:lnTo>
                        <a:pt x="82" y="4"/>
                      </a:lnTo>
                      <a:lnTo>
                        <a:pt x="78" y="4"/>
                      </a:lnTo>
                      <a:lnTo>
                        <a:pt x="74" y="8"/>
                      </a:lnTo>
                      <a:lnTo>
                        <a:pt x="74" y="8"/>
                      </a:lnTo>
                      <a:lnTo>
                        <a:pt x="68" y="18"/>
                      </a:lnTo>
                      <a:lnTo>
                        <a:pt x="60" y="26"/>
                      </a:lnTo>
                      <a:lnTo>
                        <a:pt x="50" y="32"/>
                      </a:lnTo>
                      <a:lnTo>
                        <a:pt x="44" y="32"/>
                      </a:lnTo>
                      <a:lnTo>
                        <a:pt x="36" y="32"/>
                      </a:lnTo>
                      <a:lnTo>
                        <a:pt x="36" y="32"/>
                      </a:lnTo>
                      <a:lnTo>
                        <a:pt x="24" y="30"/>
                      </a:lnTo>
                      <a:lnTo>
                        <a:pt x="14" y="22"/>
                      </a:lnTo>
                      <a:lnTo>
                        <a:pt x="6" y="12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4" name="Freeform 410"/>
                <p:cNvSpPr>
                  <a:spLocks/>
                </p:cNvSpPr>
                <p:nvPr/>
              </p:nvSpPr>
              <p:spPr bwMode="auto">
                <a:xfrm>
                  <a:off x="2448" y="1888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4" y="16"/>
                    </a:cxn>
                    <a:cxn ang="0">
                      <a:pos x="12" y="28"/>
                    </a:cxn>
                    <a:cxn ang="0">
                      <a:pos x="16" y="34"/>
                    </a:cxn>
                    <a:cxn ang="0">
                      <a:pos x="22" y="38"/>
                    </a:cxn>
                    <a:cxn ang="0">
                      <a:pos x="28" y="42"/>
                    </a:cxn>
                    <a:cxn ang="0">
                      <a:pos x="36" y="44"/>
                    </a:cxn>
                    <a:cxn ang="0">
                      <a:pos x="36" y="44"/>
                    </a:cxn>
                    <a:cxn ang="0">
                      <a:pos x="44" y="46"/>
                    </a:cxn>
                    <a:cxn ang="0">
                      <a:pos x="52" y="44"/>
                    </a:cxn>
                    <a:cxn ang="0">
                      <a:pos x="60" y="42"/>
                    </a:cxn>
                    <a:cxn ang="0">
                      <a:pos x="66" y="38"/>
                    </a:cxn>
                    <a:cxn ang="0">
                      <a:pos x="72" y="34"/>
                    </a:cxn>
                    <a:cxn ang="0">
                      <a:pos x="78" y="28"/>
                    </a:cxn>
                    <a:cxn ang="0">
                      <a:pos x="84" y="14"/>
                    </a:cxn>
                    <a:cxn ang="0">
                      <a:pos x="84" y="14"/>
                    </a:cxn>
                    <a:cxn ang="0">
                      <a:pos x="84" y="8"/>
                    </a:cxn>
                    <a:cxn ang="0">
                      <a:pos x="82" y="6"/>
                    </a:cxn>
                    <a:cxn ang="0">
                      <a:pos x="78" y="6"/>
                    </a:cxn>
                    <a:cxn ang="0">
                      <a:pos x="74" y="8"/>
                    </a:cxn>
                    <a:cxn ang="0">
                      <a:pos x="74" y="8"/>
                    </a:cxn>
                    <a:cxn ang="0">
                      <a:pos x="68" y="20"/>
                    </a:cxn>
                    <a:cxn ang="0">
                      <a:pos x="58" y="28"/>
                    </a:cxn>
                    <a:cxn ang="0">
                      <a:pos x="48" y="32"/>
                    </a:cxn>
                    <a:cxn ang="0">
                      <a:pos x="42" y="34"/>
                    </a:cxn>
                    <a:cxn ang="0">
                      <a:pos x="36" y="34"/>
                    </a:cxn>
                    <a:cxn ang="0">
                      <a:pos x="36" y="34"/>
                    </a:cxn>
                    <a:cxn ang="0">
                      <a:pos x="24" y="30"/>
                    </a:cxn>
                    <a:cxn ang="0">
                      <a:pos x="14" y="22"/>
                    </a:cxn>
                    <a:cxn ang="0">
                      <a:pos x="6" y="12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84" h="46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4" y="16"/>
                      </a:lnTo>
                      <a:lnTo>
                        <a:pt x="12" y="28"/>
                      </a:lnTo>
                      <a:lnTo>
                        <a:pt x="16" y="34"/>
                      </a:lnTo>
                      <a:lnTo>
                        <a:pt x="22" y="38"/>
                      </a:lnTo>
                      <a:lnTo>
                        <a:pt x="28" y="42"/>
                      </a:lnTo>
                      <a:lnTo>
                        <a:pt x="36" y="44"/>
                      </a:lnTo>
                      <a:lnTo>
                        <a:pt x="36" y="44"/>
                      </a:lnTo>
                      <a:lnTo>
                        <a:pt x="44" y="46"/>
                      </a:lnTo>
                      <a:lnTo>
                        <a:pt x="52" y="44"/>
                      </a:lnTo>
                      <a:lnTo>
                        <a:pt x="60" y="42"/>
                      </a:lnTo>
                      <a:lnTo>
                        <a:pt x="66" y="38"/>
                      </a:lnTo>
                      <a:lnTo>
                        <a:pt x="72" y="34"/>
                      </a:lnTo>
                      <a:lnTo>
                        <a:pt x="78" y="28"/>
                      </a:lnTo>
                      <a:lnTo>
                        <a:pt x="84" y="14"/>
                      </a:lnTo>
                      <a:lnTo>
                        <a:pt x="84" y="14"/>
                      </a:lnTo>
                      <a:lnTo>
                        <a:pt x="84" y="8"/>
                      </a:lnTo>
                      <a:lnTo>
                        <a:pt x="82" y="6"/>
                      </a:lnTo>
                      <a:lnTo>
                        <a:pt x="78" y="6"/>
                      </a:lnTo>
                      <a:lnTo>
                        <a:pt x="74" y="8"/>
                      </a:lnTo>
                      <a:lnTo>
                        <a:pt x="74" y="8"/>
                      </a:lnTo>
                      <a:lnTo>
                        <a:pt x="68" y="20"/>
                      </a:lnTo>
                      <a:lnTo>
                        <a:pt x="58" y="28"/>
                      </a:lnTo>
                      <a:lnTo>
                        <a:pt x="48" y="32"/>
                      </a:lnTo>
                      <a:lnTo>
                        <a:pt x="42" y="34"/>
                      </a:lnTo>
                      <a:lnTo>
                        <a:pt x="36" y="34"/>
                      </a:lnTo>
                      <a:lnTo>
                        <a:pt x="36" y="34"/>
                      </a:lnTo>
                      <a:lnTo>
                        <a:pt x="24" y="30"/>
                      </a:lnTo>
                      <a:lnTo>
                        <a:pt x="14" y="22"/>
                      </a:lnTo>
                      <a:lnTo>
                        <a:pt x="6" y="12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5" name="Freeform 411"/>
                <p:cNvSpPr>
                  <a:spLocks/>
                </p:cNvSpPr>
                <p:nvPr/>
              </p:nvSpPr>
              <p:spPr bwMode="auto">
                <a:xfrm>
                  <a:off x="2448" y="1888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4" y="16"/>
                    </a:cxn>
                    <a:cxn ang="0">
                      <a:pos x="12" y="28"/>
                    </a:cxn>
                    <a:cxn ang="0">
                      <a:pos x="16" y="34"/>
                    </a:cxn>
                    <a:cxn ang="0">
                      <a:pos x="22" y="38"/>
                    </a:cxn>
                    <a:cxn ang="0">
                      <a:pos x="28" y="42"/>
                    </a:cxn>
                    <a:cxn ang="0">
                      <a:pos x="36" y="44"/>
                    </a:cxn>
                    <a:cxn ang="0">
                      <a:pos x="36" y="44"/>
                    </a:cxn>
                    <a:cxn ang="0">
                      <a:pos x="44" y="46"/>
                    </a:cxn>
                    <a:cxn ang="0">
                      <a:pos x="52" y="44"/>
                    </a:cxn>
                    <a:cxn ang="0">
                      <a:pos x="60" y="42"/>
                    </a:cxn>
                    <a:cxn ang="0">
                      <a:pos x="66" y="38"/>
                    </a:cxn>
                    <a:cxn ang="0">
                      <a:pos x="72" y="34"/>
                    </a:cxn>
                    <a:cxn ang="0">
                      <a:pos x="78" y="28"/>
                    </a:cxn>
                    <a:cxn ang="0">
                      <a:pos x="84" y="14"/>
                    </a:cxn>
                    <a:cxn ang="0">
                      <a:pos x="84" y="14"/>
                    </a:cxn>
                    <a:cxn ang="0">
                      <a:pos x="84" y="8"/>
                    </a:cxn>
                    <a:cxn ang="0">
                      <a:pos x="82" y="6"/>
                    </a:cxn>
                    <a:cxn ang="0">
                      <a:pos x="78" y="6"/>
                    </a:cxn>
                    <a:cxn ang="0">
                      <a:pos x="74" y="8"/>
                    </a:cxn>
                    <a:cxn ang="0">
                      <a:pos x="74" y="8"/>
                    </a:cxn>
                    <a:cxn ang="0">
                      <a:pos x="68" y="20"/>
                    </a:cxn>
                    <a:cxn ang="0">
                      <a:pos x="58" y="28"/>
                    </a:cxn>
                    <a:cxn ang="0">
                      <a:pos x="48" y="32"/>
                    </a:cxn>
                    <a:cxn ang="0">
                      <a:pos x="42" y="34"/>
                    </a:cxn>
                    <a:cxn ang="0">
                      <a:pos x="36" y="34"/>
                    </a:cxn>
                    <a:cxn ang="0">
                      <a:pos x="36" y="34"/>
                    </a:cxn>
                    <a:cxn ang="0">
                      <a:pos x="24" y="30"/>
                    </a:cxn>
                    <a:cxn ang="0">
                      <a:pos x="14" y="22"/>
                    </a:cxn>
                    <a:cxn ang="0">
                      <a:pos x="6" y="12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84" h="46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4" y="16"/>
                      </a:lnTo>
                      <a:lnTo>
                        <a:pt x="12" y="28"/>
                      </a:lnTo>
                      <a:lnTo>
                        <a:pt x="16" y="34"/>
                      </a:lnTo>
                      <a:lnTo>
                        <a:pt x="22" y="38"/>
                      </a:lnTo>
                      <a:lnTo>
                        <a:pt x="28" y="42"/>
                      </a:lnTo>
                      <a:lnTo>
                        <a:pt x="36" y="44"/>
                      </a:lnTo>
                      <a:lnTo>
                        <a:pt x="36" y="44"/>
                      </a:lnTo>
                      <a:lnTo>
                        <a:pt x="44" y="46"/>
                      </a:lnTo>
                      <a:lnTo>
                        <a:pt x="52" y="44"/>
                      </a:lnTo>
                      <a:lnTo>
                        <a:pt x="60" y="42"/>
                      </a:lnTo>
                      <a:lnTo>
                        <a:pt x="66" y="38"/>
                      </a:lnTo>
                      <a:lnTo>
                        <a:pt x="72" y="34"/>
                      </a:lnTo>
                      <a:lnTo>
                        <a:pt x="78" y="28"/>
                      </a:lnTo>
                      <a:lnTo>
                        <a:pt x="84" y="14"/>
                      </a:lnTo>
                      <a:lnTo>
                        <a:pt x="84" y="14"/>
                      </a:lnTo>
                      <a:lnTo>
                        <a:pt x="84" y="8"/>
                      </a:lnTo>
                      <a:lnTo>
                        <a:pt x="82" y="6"/>
                      </a:lnTo>
                      <a:lnTo>
                        <a:pt x="78" y="6"/>
                      </a:lnTo>
                      <a:lnTo>
                        <a:pt x="74" y="8"/>
                      </a:lnTo>
                      <a:lnTo>
                        <a:pt x="74" y="8"/>
                      </a:lnTo>
                      <a:lnTo>
                        <a:pt x="68" y="20"/>
                      </a:lnTo>
                      <a:lnTo>
                        <a:pt x="58" y="28"/>
                      </a:lnTo>
                      <a:lnTo>
                        <a:pt x="48" y="32"/>
                      </a:lnTo>
                      <a:lnTo>
                        <a:pt x="42" y="34"/>
                      </a:lnTo>
                      <a:lnTo>
                        <a:pt x="36" y="34"/>
                      </a:lnTo>
                      <a:lnTo>
                        <a:pt x="36" y="34"/>
                      </a:lnTo>
                      <a:lnTo>
                        <a:pt x="24" y="30"/>
                      </a:lnTo>
                      <a:lnTo>
                        <a:pt x="14" y="22"/>
                      </a:lnTo>
                      <a:lnTo>
                        <a:pt x="6" y="12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6" name="Freeform 412"/>
                <p:cNvSpPr>
                  <a:spLocks/>
                </p:cNvSpPr>
                <p:nvPr/>
              </p:nvSpPr>
              <p:spPr bwMode="auto">
                <a:xfrm>
                  <a:off x="2306" y="1770"/>
                  <a:ext cx="119" cy="129"/>
                </a:xfrm>
                <a:custGeom>
                  <a:avLst/>
                  <a:gdLst/>
                  <a:ahLst/>
                  <a:cxnLst>
                    <a:cxn ang="0">
                      <a:pos x="340" y="292"/>
                    </a:cxn>
                    <a:cxn ang="0">
                      <a:pos x="292" y="230"/>
                    </a:cxn>
                    <a:cxn ang="0">
                      <a:pos x="274" y="212"/>
                    </a:cxn>
                    <a:cxn ang="0">
                      <a:pos x="226" y="182"/>
                    </a:cxn>
                    <a:cxn ang="0">
                      <a:pos x="176" y="160"/>
                    </a:cxn>
                    <a:cxn ang="0">
                      <a:pos x="150" y="150"/>
                    </a:cxn>
                    <a:cxn ang="0">
                      <a:pos x="98" y="120"/>
                    </a:cxn>
                    <a:cxn ang="0">
                      <a:pos x="52" y="82"/>
                    </a:cxn>
                    <a:cxn ang="0">
                      <a:pos x="28" y="46"/>
                    </a:cxn>
                    <a:cxn ang="0">
                      <a:pos x="16" y="20"/>
                    </a:cxn>
                    <a:cxn ang="0">
                      <a:pos x="14" y="6"/>
                    </a:cxn>
                    <a:cxn ang="0">
                      <a:pos x="6" y="0"/>
                    </a:cxn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0" y="10"/>
                    </a:cxn>
                    <a:cxn ang="0">
                      <a:pos x="6" y="14"/>
                    </a:cxn>
                    <a:cxn ang="0">
                      <a:pos x="12" y="10"/>
                    </a:cxn>
                    <a:cxn ang="0">
                      <a:pos x="14" y="8"/>
                    </a:cxn>
                    <a:cxn ang="0">
                      <a:pos x="14" y="4"/>
                    </a:cxn>
                    <a:cxn ang="0">
                      <a:pos x="0" y="8"/>
                    </a:cxn>
                    <a:cxn ang="0">
                      <a:pos x="22" y="50"/>
                    </a:cxn>
                    <a:cxn ang="0">
                      <a:pos x="50" y="88"/>
                    </a:cxn>
                    <a:cxn ang="0">
                      <a:pos x="84" y="120"/>
                    </a:cxn>
                    <a:cxn ang="0">
                      <a:pos x="124" y="146"/>
                    </a:cxn>
                    <a:cxn ang="0">
                      <a:pos x="152" y="158"/>
                    </a:cxn>
                    <a:cxn ang="0">
                      <a:pos x="210" y="180"/>
                    </a:cxn>
                    <a:cxn ang="0">
                      <a:pos x="238" y="192"/>
                    </a:cxn>
                    <a:cxn ang="0">
                      <a:pos x="266" y="212"/>
                    </a:cxn>
                    <a:cxn ang="0">
                      <a:pos x="294" y="236"/>
                    </a:cxn>
                    <a:cxn ang="0">
                      <a:pos x="314" y="266"/>
                    </a:cxn>
                    <a:cxn ang="0">
                      <a:pos x="328" y="298"/>
                    </a:cxn>
                    <a:cxn ang="0">
                      <a:pos x="328" y="300"/>
                    </a:cxn>
                    <a:cxn ang="0">
                      <a:pos x="334" y="304"/>
                    </a:cxn>
                    <a:cxn ang="0">
                      <a:pos x="340" y="300"/>
                    </a:cxn>
                    <a:cxn ang="0">
                      <a:pos x="342" y="294"/>
                    </a:cxn>
                  </a:cxnLst>
                  <a:rect l="0" t="0" r="r" b="b"/>
                  <a:pathLst>
                    <a:path w="342" h="304">
                      <a:moveTo>
                        <a:pt x="340" y="292"/>
                      </a:moveTo>
                      <a:lnTo>
                        <a:pt x="340" y="292"/>
                      </a:lnTo>
                      <a:lnTo>
                        <a:pt x="310" y="250"/>
                      </a:lnTo>
                      <a:lnTo>
                        <a:pt x="292" y="230"/>
                      </a:lnTo>
                      <a:lnTo>
                        <a:pt x="274" y="212"/>
                      </a:lnTo>
                      <a:lnTo>
                        <a:pt x="274" y="212"/>
                      </a:lnTo>
                      <a:lnTo>
                        <a:pt x="250" y="196"/>
                      </a:lnTo>
                      <a:lnTo>
                        <a:pt x="226" y="182"/>
                      </a:lnTo>
                      <a:lnTo>
                        <a:pt x="202" y="170"/>
                      </a:lnTo>
                      <a:lnTo>
                        <a:pt x="176" y="160"/>
                      </a:lnTo>
                      <a:lnTo>
                        <a:pt x="176" y="160"/>
                      </a:lnTo>
                      <a:lnTo>
                        <a:pt x="150" y="150"/>
                      </a:lnTo>
                      <a:lnTo>
                        <a:pt x="124" y="136"/>
                      </a:lnTo>
                      <a:lnTo>
                        <a:pt x="98" y="120"/>
                      </a:lnTo>
                      <a:lnTo>
                        <a:pt x="74" y="102"/>
                      </a:lnTo>
                      <a:lnTo>
                        <a:pt x="52" y="82"/>
                      </a:lnTo>
                      <a:lnTo>
                        <a:pt x="34" y="58"/>
                      </a:lnTo>
                      <a:lnTo>
                        <a:pt x="28" y="46"/>
                      </a:lnTo>
                      <a:lnTo>
                        <a:pt x="22" y="32"/>
                      </a:lnTo>
                      <a:lnTo>
                        <a:pt x="16" y="20"/>
                      </a:lnTo>
                      <a:lnTo>
                        <a:pt x="14" y="6"/>
                      </a:lnTo>
                      <a:lnTo>
                        <a:pt x="14" y="6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2" y="12"/>
                      </a:lnTo>
                      <a:lnTo>
                        <a:pt x="6" y="14"/>
                      </a:lnTo>
                      <a:lnTo>
                        <a:pt x="12" y="12"/>
                      </a:lnTo>
                      <a:lnTo>
                        <a:pt x="12" y="10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10" y="30"/>
                      </a:lnTo>
                      <a:lnTo>
                        <a:pt x="22" y="50"/>
                      </a:lnTo>
                      <a:lnTo>
                        <a:pt x="34" y="70"/>
                      </a:lnTo>
                      <a:lnTo>
                        <a:pt x="50" y="88"/>
                      </a:lnTo>
                      <a:lnTo>
                        <a:pt x="66" y="104"/>
                      </a:lnTo>
                      <a:lnTo>
                        <a:pt x="84" y="120"/>
                      </a:lnTo>
                      <a:lnTo>
                        <a:pt x="104" y="134"/>
                      </a:lnTo>
                      <a:lnTo>
                        <a:pt x="124" y="146"/>
                      </a:lnTo>
                      <a:lnTo>
                        <a:pt x="124" y="146"/>
                      </a:lnTo>
                      <a:lnTo>
                        <a:pt x="152" y="158"/>
                      </a:lnTo>
                      <a:lnTo>
                        <a:pt x="182" y="170"/>
                      </a:lnTo>
                      <a:lnTo>
                        <a:pt x="210" y="180"/>
                      </a:lnTo>
                      <a:lnTo>
                        <a:pt x="238" y="192"/>
                      </a:lnTo>
                      <a:lnTo>
                        <a:pt x="238" y="192"/>
                      </a:lnTo>
                      <a:lnTo>
                        <a:pt x="252" y="202"/>
                      </a:lnTo>
                      <a:lnTo>
                        <a:pt x="266" y="212"/>
                      </a:lnTo>
                      <a:lnTo>
                        <a:pt x="280" y="224"/>
                      </a:lnTo>
                      <a:lnTo>
                        <a:pt x="294" y="236"/>
                      </a:lnTo>
                      <a:lnTo>
                        <a:pt x="304" y="250"/>
                      </a:lnTo>
                      <a:lnTo>
                        <a:pt x="314" y="266"/>
                      </a:lnTo>
                      <a:lnTo>
                        <a:pt x="322" y="282"/>
                      </a:lnTo>
                      <a:lnTo>
                        <a:pt x="328" y="298"/>
                      </a:lnTo>
                      <a:lnTo>
                        <a:pt x="328" y="298"/>
                      </a:lnTo>
                      <a:lnTo>
                        <a:pt x="328" y="300"/>
                      </a:lnTo>
                      <a:lnTo>
                        <a:pt x="332" y="302"/>
                      </a:lnTo>
                      <a:lnTo>
                        <a:pt x="334" y="304"/>
                      </a:lnTo>
                      <a:lnTo>
                        <a:pt x="338" y="302"/>
                      </a:lnTo>
                      <a:lnTo>
                        <a:pt x="340" y="300"/>
                      </a:lnTo>
                      <a:lnTo>
                        <a:pt x="342" y="298"/>
                      </a:lnTo>
                      <a:lnTo>
                        <a:pt x="342" y="294"/>
                      </a:lnTo>
                      <a:lnTo>
                        <a:pt x="340" y="29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7" name="Freeform 413"/>
                <p:cNvSpPr>
                  <a:spLocks/>
                </p:cNvSpPr>
                <p:nvPr/>
              </p:nvSpPr>
              <p:spPr bwMode="auto">
                <a:xfrm>
                  <a:off x="2306" y="1770"/>
                  <a:ext cx="119" cy="129"/>
                </a:xfrm>
                <a:custGeom>
                  <a:avLst/>
                  <a:gdLst/>
                  <a:ahLst/>
                  <a:cxnLst>
                    <a:cxn ang="0">
                      <a:pos x="340" y="292"/>
                    </a:cxn>
                    <a:cxn ang="0">
                      <a:pos x="292" y="230"/>
                    </a:cxn>
                    <a:cxn ang="0">
                      <a:pos x="274" y="212"/>
                    </a:cxn>
                    <a:cxn ang="0">
                      <a:pos x="226" y="182"/>
                    </a:cxn>
                    <a:cxn ang="0">
                      <a:pos x="176" y="160"/>
                    </a:cxn>
                    <a:cxn ang="0">
                      <a:pos x="150" y="150"/>
                    </a:cxn>
                    <a:cxn ang="0">
                      <a:pos x="98" y="120"/>
                    </a:cxn>
                    <a:cxn ang="0">
                      <a:pos x="52" y="82"/>
                    </a:cxn>
                    <a:cxn ang="0">
                      <a:pos x="28" y="46"/>
                    </a:cxn>
                    <a:cxn ang="0">
                      <a:pos x="16" y="20"/>
                    </a:cxn>
                    <a:cxn ang="0">
                      <a:pos x="14" y="6"/>
                    </a:cxn>
                    <a:cxn ang="0">
                      <a:pos x="6" y="0"/>
                    </a:cxn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0" y="10"/>
                    </a:cxn>
                    <a:cxn ang="0">
                      <a:pos x="6" y="14"/>
                    </a:cxn>
                    <a:cxn ang="0">
                      <a:pos x="12" y="10"/>
                    </a:cxn>
                    <a:cxn ang="0">
                      <a:pos x="14" y="8"/>
                    </a:cxn>
                    <a:cxn ang="0">
                      <a:pos x="14" y="4"/>
                    </a:cxn>
                    <a:cxn ang="0">
                      <a:pos x="0" y="8"/>
                    </a:cxn>
                    <a:cxn ang="0">
                      <a:pos x="22" y="50"/>
                    </a:cxn>
                    <a:cxn ang="0">
                      <a:pos x="50" y="88"/>
                    </a:cxn>
                    <a:cxn ang="0">
                      <a:pos x="84" y="120"/>
                    </a:cxn>
                    <a:cxn ang="0">
                      <a:pos x="124" y="146"/>
                    </a:cxn>
                    <a:cxn ang="0">
                      <a:pos x="152" y="158"/>
                    </a:cxn>
                    <a:cxn ang="0">
                      <a:pos x="210" y="180"/>
                    </a:cxn>
                    <a:cxn ang="0">
                      <a:pos x="238" y="192"/>
                    </a:cxn>
                    <a:cxn ang="0">
                      <a:pos x="266" y="212"/>
                    </a:cxn>
                    <a:cxn ang="0">
                      <a:pos x="294" y="236"/>
                    </a:cxn>
                    <a:cxn ang="0">
                      <a:pos x="314" y="266"/>
                    </a:cxn>
                    <a:cxn ang="0">
                      <a:pos x="328" y="298"/>
                    </a:cxn>
                    <a:cxn ang="0">
                      <a:pos x="328" y="300"/>
                    </a:cxn>
                    <a:cxn ang="0">
                      <a:pos x="334" y="304"/>
                    </a:cxn>
                    <a:cxn ang="0">
                      <a:pos x="340" y="300"/>
                    </a:cxn>
                    <a:cxn ang="0">
                      <a:pos x="342" y="294"/>
                    </a:cxn>
                  </a:cxnLst>
                  <a:rect l="0" t="0" r="r" b="b"/>
                  <a:pathLst>
                    <a:path w="342" h="304">
                      <a:moveTo>
                        <a:pt x="340" y="292"/>
                      </a:moveTo>
                      <a:lnTo>
                        <a:pt x="340" y="292"/>
                      </a:lnTo>
                      <a:lnTo>
                        <a:pt x="310" y="250"/>
                      </a:lnTo>
                      <a:lnTo>
                        <a:pt x="292" y="230"/>
                      </a:lnTo>
                      <a:lnTo>
                        <a:pt x="274" y="212"/>
                      </a:lnTo>
                      <a:lnTo>
                        <a:pt x="274" y="212"/>
                      </a:lnTo>
                      <a:lnTo>
                        <a:pt x="250" y="196"/>
                      </a:lnTo>
                      <a:lnTo>
                        <a:pt x="226" y="182"/>
                      </a:lnTo>
                      <a:lnTo>
                        <a:pt x="202" y="170"/>
                      </a:lnTo>
                      <a:lnTo>
                        <a:pt x="176" y="160"/>
                      </a:lnTo>
                      <a:lnTo>
                        <a:pt x="176" y="160"/>
                      </a:lnTo>
                      <a:lnTo>
                        <a:pt x="150" y="150"/>
                      </a:lnTo>
                      <a:lnTo>
                        <a:pt x="124" y="136"/>
                      </a:lnTo>
                      <a:lnTo>
                        <a:pt x="98" y="120"/>
                      </a:lnTo>
                      <a:lnTo>
                        <a:pt x="74" y="102"/>
                      </a:lnTo>
                      <a:lnTo>
                        <a:pt x="52" y="82"/>
                      </a:lnTo>
                      <a:lnTo>
                        <a:pt x="34" y="58"/>
                      </a:lnTo>
                      <a:lnTo>
                        <a:pt x="28" y="46"/>
                      </a:lnTo>
                      <a:lnTo>
                        <a:pt x="22" y="32"/>
                      </a:lnTo>
                      <a:lnTo>
                        <a:pt x="16" y="20"/>
                      </a:lnTo>
                      <a:lnTo>
                        <a:pt x="14" y="6"/>
                      </a:lnTo>
                      <a:lnTo>
                        <a:pt x="14" y="6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2" y="12"/>
                      </a:lnTo>
                      <a:lnTo>
                        <a:pt x="6" y="14"/>
                      </a:lnTo>
                      <a:lnTo>
                        <a:pt x="12" y="12"/>
                      </a:lnTo>
                      <a:lnTo>
                        <a:pt x="12" y="10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10" y="30"/>
                      </a:lnTo>
                      <a:lnTo>
                        <a:pt x="22" y="50"/>
                      </a:lnTo>
                      <a:lnTo>
                        <a:pt x="34" y="70"/>
                      </a:lnTo>
                      <a:lnTo>
                        <a:pt x="50" y="88"/>
                      </a:lnTo>
                      <a:lnTo>
                        <a:pt x="66" y="104"/>
                      </a:lnTo>
                      <a:lnTo>
                        <a:pt x="84" y="120"/>
                      </a:lnTo>
                      <a:lnTo>
                        <a:pt x="104" y="134"/>
                      </a:lnTo>
                      <a:lnTo>
                        <a:pt x="124" y="146"/>
                      </a:lnTo>
                      <a:lnTo>
                        <a:pt x="124" y="146"/>
                      </a:lnTo>
                      <a:lnTo>
                        <a:pt x="152" y="158"/>
                      </a:lnTo>
                      <a:lnTo>
                        <a:pt x="182" y="170"/>
                      </a:lnTo>
                      <a:lnTo>
                        <a:pt x="210" y="180"/>
                      </a:lnTo>
                      <a:lnTo>
                        <a:pt x="238" y="192"/>
                      </a:lnTo>
                      <a:lnTo>
                        <a:pt x="238" y="192"/>
                      </a:lnTo>
                      <a:lnTo>
                        <a:pt x="252" y="202"/>
                      </a:lnTo>
                      <a:lnTo>
                        <a:pt x="266" y="212"/>
                      </a:lnTo>
                      <a:lnTo>
                        <a:pt x="280" y="224"/>
                      </a:lnTo>
                      <a:lnTo>
                        <a:pt x="294" y="236"/>
                      </a:lnTo>
                      <a:lnTo>
                        <a:pt x="304" y="250"/>
                      </a:lnTo>
                      <a:lnTo>
                        <a:pt x="314" y="266"/>
                      </a:lnTo>
                      <a:lnTo>
                        <a:pt x="322" y="282"/>
                      </a:lnTo>
                      <a:lnTo>
                        <a:pt x="328" y="298"/>
                      </a:lnTo>
                      <a:lnTo>
                        <a:pt x="328" y="298"/>
                      </a:lnTo>
                      <a:lnTo>
                        <a:pt x="328" y="300"/>
                      </a:lnTo>
                      <a:lnTo>
                        <a:pt x="332" y="302"/>
                      </a:lnTo>
                      <a:lnTo>
                        <a:pt x="334" y="304"/>
                      </a:lnTo>
                      <a:lnTo>
                        <a:pt x="338" y="302"/>
                      </a:lnTo>
                      <a:lnTo>
                        <a:pt x="340" y="300"/>
                      </a:lnTo>
                      <a:lnTo>
                        <a:pt x="342" y="298"/>
                      </a:lnTo>
                      <a:lnTo>
                        <a:pt x="342" y="294"/>
                      </a:lnTo>
                      <a:lnTo>
                        <a:pt x="340" y="29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8" name="Freeform 414"/>
                <p:cNvSpPr>
                  <a:spLocks/>
                </p:cNvSpPr>
                <p:nvPr/>
              </p:nvSpPr>
              <p:spPr bwMode="auto">
                <a:xfrm>
                  <a:off x="2324" y="1785"/>
                  <a:ext cx="95" cy="105"/>
                </a:xfrm>
                <a:custGeom>
                  <a:avLst/>
                  <a:gdLst/>
                  <a:ahLst/>
                  <a:cxnLst>
                    <a:cxn ang="0">
                      <a:pos x="276" y="246"/>
                    </a:cxn>
                    <a:cxn ang="0">
                      <a:pos x="276" y="246"/>
                    </a:cxn>
                    <a:cxn ang="0">
                      <a:pos x="262" y="230"/>
                    </a:cxn>
                    <a:cxn ang="0">
                      <a:pos x="248" y="214"/>
                    </a:cxn>
                    <a:cxn ang="0">
                      <a:pos x="232" y="200"/>
                    </a:cxn>
                    <a:cxn ang="0">
                      <a:pos x="214" y="186"/>
                    </a:cxn>
                    <a:cxn ang="0">
                      <a:pos x="196" y="174"/>
                    </a:cxn>
                    <a:cxn ang="0">
                      <a:pos x="176" y="164"/>
                    </a:cxn>
                    <a:cxn ang="0">
                      <a:pos x="136" y="146"/>
                    </a:cxn>
                    <a:cxn ang="0">
                      <a:pos x="136" y="146"/>
                    </a:cxn>
                    <a:cxn ang="0">
                      <a:pos x="94" y="128"/>
                    </a:cxn>
                    <a:cxn ang="0">
                      <a:pos x="72" y="118"/>
                    </a:cxn>
                    <a:cxn ang="0">
                      <a:pos x="52" y="106"/>
                    </a:cxn>
                    <a:cxn ang="0">
                      <a:pos x="52" y="106"/>
                    </a:cxn>
                    <a:cxn ang="0">
                      <a:pos x="38" y="98"/>
                    </a:cxn>
                    <a:cxn ang="0">
                      <a:pos x="28" y="86"/>
                    </a:cxn>
                    <a:cxn ang="0">
                      <a:pos x="20" y="74"/>
                    </a:cxn>
                    <a:cxn ang="0">
                      <a:pos x="14" y="60"/>
                    </a:cxn>
                    <a:cxn ang="0">
                      <a:pos x="10" y="46"/>
                    </a:cxn>
                    <a:cxn ang="0">
                      <a:pos x="10" y="32"/>
                    </a:cxn>
                    <a:cxn ang="0">
                      <a:pos x="14" y="16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22" y="0"/>
                    </a:cxn>
                    <a:cxn ang="0">
                      <a:pos x="20" y="0"/>
                    </a:cxn>
                    <a:cxn ang="0">
                      <a:pos x="20" y="0"/>
                    </a:cxn>
                    <a:cxn ang="0">
                      <a:pos x="14" y="4"/>
                    </a:cxn>
                    <a:cxn ang="0">
                      <a:pos x="8" y="12"/>
                    </a:cxn>
                    <a:cxn ang="0">
                      <a:pos x="6" y="18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58"/>
                    </a:cxn>
                    <a:cxn ang="0">
                      <a:pos x="0" y="58"/>
                    </a:cxn>
                    <a:cxn ang="0">
                      <a:pos x="2" y="70"/>
                    </a:cxn>
                    <a:cxn ang="0">
                      <a:pos x="8" y="82"/>
                    </a:cxn>
                    <a:cxn ang="0">
                      <a:pos x="14" y="92"/>
                    </a:cxn>
                    <a:cxn ang="0">
                      <a:pos x="22" y="102"/>
                    </a:cxn>
                    <a:cxn ang="0">
                      <a:pos x="30" y="110"/>
                    </a:cxn>
                    <a:cxn ang="0">
                      <a:pos x="40" y="118"/>
                    </a:cxn>
                    <a:cxn ang="0">
                      <a:pos x="62" y="132"/>
                    </a:cxn>
                    <a:cxn ang="0">
                      <a:pos x="62" y="132"/>
                    </a:cxn>
                    <a:cxn ang="0">
                      <a:pos x="88" y="142"/>
                    </a:cxn>
                    <a:cxn ang="0">
                      <a:pos x="114" y="152"/>
                    </a:cxn>
                    <a:cxn ang="0">
                      <a:pos x="140" y="162"/>
                    </a:cxn>
                    <a:cxn ang="0">
                      <a:pos x="168" y="172"/>
                    </a:cxn>
                    <a:cxn ang="0">
                      <a:pos x="168" y="172"/>
                    </a:cxn>
                    <a:cxn ang="0">
                      <a:pos x="198" y="186"/>
                    </a:cxn>
                    <a:cxn ang="0">
                      <a:pos x="226" y="202"/>
                    </a:cxn>
                    <a:cxn ang="0">
                      <a:pos x="240" y="212"/>
                    </a:cxn>
                    <a:cxn ang="0">
                      <a:pos x="254" y="222"/>
                    </a:cxn>
                    <a:cxn ang="0">
                      <a:pos x="266" y="234"/>
                    </a:cxn>
                    <a:cxn ang="0">
                      <a:pos x="276" y="246"/>
                    </a:cxn>
                    <a:cxn ang="0">
                      <a:pos x="276" y="246"/>
                    </a:cxn>
                    <a:cxn ang="0">
                      <a:pos x="276" y="246"/>
                    </a:cxn>
                  </a:cxnLst>
                  <a:rect l="0" t="0" r="r" b="b"/>
                  <a:pathLst>
                    <a:path w="276" h="246">
                      <a:moveTo>
                        <a:pt x="276" y="246"/>
                      </a:moveTo>
                      <a:lnTo>
                        <a:pt x="276" y="246"/>
                      </a:lnTo>
                      <a:lnTo>
                        <a:pt x="262" y="230"/>
                      </a:lnTo>
                      <a:lnTo>
                        <a:pt x="248" y="214"/>
                      </a:lnTo>
                      <a:lnTo>
                        <a:pt x="232" y="200"/>
                      </a:lnTo>
                      <a:lnTo>
                        <a:pt x="214" y="186"/>
                      </a:lnTo>
                      <a:lnTo>
                        <a:pt x="196" y="174"/>
                      </a:lnTo>
                      <a:lnTo>
                        <a:pt x="176" y="164"/>
                      </a:lnTo>
                      <a:lnTo>
                        <a:pt x="136" y="146"/>
                      </a:lnTo>
                      <a:lnTo>
                        <a:pt x="136" y="146"/>
                      </a:lnTo>
                      <a:lnTo>
                        <a:pt x="94" y="128"/>
                      </a:lnTo>
                      <a:lnTo>
                        <a:pt x="72" y="118"/>
                      </a:lnTo>
                      <a:lnTo>
                        <a:pt x="52" y="106"/>
                      </a:lnTo>
                      <a:lnTo>
                        <a:pt x="52" y="106"/>
                      </a:lnTo>
                      <a:lnTo>
                        <a:pt x="38" y="98"/>
                      </a:lnTo>
                      <a:lnTo>
                        <a:pt x="28" y="86"/>
                      </a:lnTo>
                      <a:lnTo>
                        <a:pt x="20" y="74"/>
                      </a:lnTo>
                      <a:lnTo>
                        <a:pt x="14" y="60"/>
                      </a:lnTo>
                      <a:lnTo>
                        <a:pt x="10" y="46"/>
                      </a:lnTo>
                      <a:lnTo>
                        <a:pt x="10" y="32"/>
                      </a:lnTo>
                      <a:lnTo>
                        <a:pt x="14" y="16"/>
                      </a:lnTo>
                      <a:lnTo>
                        <a:pt x="22" y="2"/>
                      </a:lnTo>
                      <a:lnTo>
                        <a:pt x="22" y="2"/>
                      </a:lnTo>
                      <a:lnTo>
                        <a:pt x="22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14" y="4"/>
                      </a:lnTo>
                      <a:lnTo>
                        <a:pt x="8" y="12"/>
                      </a:lnTo>
                      <a:lnTo>
                        <a:pt x="6" y="18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2" y="70"/>
                      </a:lnTo>
                      <a:lnTo>
                        <a:pt x="8" y="82"/>
                      </a:lnTo>
                      <a:lnTo>
                        <a:pt x="14" y="92"/>
                      </a:lnTo>
                      <a:lnTo>
                        <a:pt x="22" y="102"/>
                      </a:lnTo>
                      <a:lnTo>
                        <a:pt x="30" y="110"/>
                      </a:lnTo>
                      <a:lnTo>
                        <a:pt x="40" y="118"/>
                      </a:lnTo>
                      <a:lnTo>
                        <a:pt x="62" y="132"/>
                      </a:lnTo>
                      <a:lnTo>
                        <a:pt x="62" y="132"/>
                      </a:lnTo>
                      <a:lnTo>
                        <a:pt x="88" y="142"/>
                      </a:lnTo>
                      <a:lnTo>
                        <a:pt x="114" y="152"/>
                      </a:lnTo>
                      <a:lnTo>
                        <a:pt x="140" y="162"/>
                      </a:lnTo>
                      <a:lnTo>
                        <a:pt x="168" y="172"/>
                      </a:lnTo>
                      <a:lnTo>
                        <a:pt x="168" y="172"/>
                      </a:lnTo>
                      <a:lnTo>
                        <a:pt x="198" y="186"/>
                      </a:lnTo>
                      <a:lnTo>
                        <a:pt x="226" y="202"/>
                      </a:lnTo>
                      <a:lnTo>
                        <a:pt x="240" y="212"/>
                      </a:lnTo>
                      <a:lnTo>
                        <a:pt x="254" y="222"/>
                      </a:lnTo>
                      <a:lnTo>
                        <a:pt x="266" y="234"/>
                      </a:lnTo>
                      <a:lnTo>
                        <a:pt x="276" y="246"/>
                      </a:lnTo>
                      <a:lnTo>
                        <a:pt x="276" y="246"/>
                      </a:lnTo>
                      <a:lnTo>
                        <a:pt x="276" y="246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59" name="Freeform 415"/>
                <p:cNvSpPr>
                  <a:spLocks/>
                </p:cNvSpPr>
                <p:nvPr/>
              </p:nvSpPr>
              <p:spPr bwMode="auto">
                <a:xfrm>
                  <a:off x="2324" y="1785"/>
                  <a:ext cx="95" cy="105"/>
                </a:xfrm>
                <a:custGeom>
                  <a:avLst/>
                  <a:gdLst/>
                  <a:ahLst/>
                  <a:cxnLst>
                    <a:cxn ang="0">
                      <a:pos x="276" y="246"/>
                    </a:cxn>
                    <a:cxn ang="0">
                      <a:pos x="276" y="246"/>
                    </a:cxn>
                    <a:cxn ang="0">
                      <a:pos x="262" y="230"/>
                    </a:cxn>
                    <a:cxn ang="0">
                      <a:pos x="248" y="214"/>
                    </a:cxn>
                    <a:cxn ang="0">
                      <a:pos x="232" y="200"/>
                    </a:cxn>
                    <a:cxn ang="0">
                      <a:pos x="214" y="186"/>
                    </a:cxn>
                    <a:cxn ang="0">
                      <a:pos x="196" y="174"/>
                    </a:cxn>
                    <a:cxn ang="0">
                      <a:pos x="176" y="164"/>
                    </a:cxn>
                    <a:cxn ang="0">
                      <a:pos x="136" y="146"/>
                    </a:cxn>
                    <a:cxn ang="0">
                      <a:pos x="136" y="146"/>
                    </a:cxn>
                    <a:cxn ang="0">
                      <a:pos x="94" y="128"/>
                    </a:cxn>
                    <a:cxn ang="0">
                      <a:pos x="72" y="118"/>
                    </a:cxn>
                    <a:cxn ang="0">
                      <a:pos x="52" y="106"/>
                    </a:cxn>
                    <a:cxn ang="0">
                      <a:pos x="52" y="106"/>
                    </a:cxn>
                    <a:cxn ang="0">
                      <a:pos x="38" y="98"/>
                    </a:cxn>
                    <a:cxn ang="0">
                      <a:pos x="28" y="86"/>
                    </a:cxn>
                    <a:cxn ang="0">
                      <a:pos x="20" y="74"/>
                    </a:cxn>
                    <a:cxn ang="0">
                      <a:pos x="14" y="60"/>
                    </a:cxn>
                    <a:cxn ang="0">
                      <a:pos x="10" y="46"/>
                    </a:cxn>
                    <a:cxn ang="0">
                      <a:pos x="10" y="32"/>
                    </a:cxn>
                    <a:cxn ang="0">
                      <a:pos x="14" y="16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22" y="0"/>
                    </a:cxn>
                    <a:cxn ang="0">
                      <a:pos x="20" y="0"/>
                    </a:cxn>
                    <a:cxn ang="0">
                      <a:pos x="20" y="0"/>
                    </a:cxn>
                    <a:cxn ang="0">
                      <a:pos x="14" y="4"/>
                    </a:cxn>
                    <a:cxn ang="0">
                      <a:pos x="8" y="12"/>
                    </a:cxn>
                    <a:cxn ang="0">
                      <a:pos x="6" y="18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58"/>
                    </a:cxn>
                    <a:cxn ang="0">
                      <a:pos x="0" y="58"/>
                    </a:cxn>
                    <a:cxn ang="0">
                      <a:pos x="2" y="70"/>
                    </a:cxn>
                    <a:cxn ang="0">
                      <a:pos x="8" y="82"/>
                    </a:cxn>
                    <a:cxn ang="0">
                      <a:pos x="14" y="92"/>
                    </a:cxn>
                    <a:cxn ang="0">
                      <a:pos x="22" y="102"/>
                    </a:cxn>
                    <a:cxn ang="0">
                      <a:pos x="30" y="110"/>
                    </a:cxn>
                    <a:cxn ang="0">
                      <a:pos x="40" y="118"/>
                    </a:cxn>
                    <a:cxn ang="0">
                      <a:pos x="62" y="132"/>
                    </a:cxn>
                    <a:cxn ang="0">
                      <a:pos x="62" y="132"/>
                    </a:cxn>
                    <a:cxn ang="0">
                      <a:pos x="88" y="142"/>
                    </a:cxn>
                    <a:cxn ang="0">
                      <a:pos x="114" y="152"/>
                    </a:cxn>
                    <a:cxn ang="0">
                      <a:pos x="140" y="162"/>
                    </a:cxn>
                    <a:cxn ang="0">
                      <a:pos x="168" y="172"/>
                    </a:cxn>
                    <a:cxn ang="0">
                      <a:pos x="168" y="172"/>
                    </a:cxn>
                    <a:cxn ang="0">
                      <a:pos x="198" y="186"/>
                    </a:cxn>
                    <a:cxn ang="0">
                      <a:pos x="226" y="202"/>
                    </a:cxn>
                    <a:cxn ang="0">
                      <a:pos x="240" y="212"/>
                    </a:cxn>
                    <a:cxn ang="0">
                      <a:pos x="254" y="222"/>
                    </a:cxn>
                    <a:cxn ang="0">
                      <a:pos x="266" y="234"/>
                    </a:cxn>
                    <a:cxn ang="0">
                      <a:pos x="276" y="246"/>
                    </a:cxn>
                    <a:cxn ang="0">
                      <a:pos x="276" y="246"/>
                    </a:cxn>
                    <a:cxn ang="0">
                      <a:pos x="276" y="246"/>
                    </a:cxn>
                  </a:cxnLst>
                  <a:rect l="0" t="0" r="r" b="b"/>
                  <a:pathLst>
                    <a:path w="276" h="246">
                      <a:moveTo>
                        <a:pt x="276" y="246"/>
                      </a:moveTo>
                      <a:lnTo>
                        <a:pt x="276" y="246"/>
                      </a:lnTo>
                      <a:lnTo>
                        <a:pt x="262" y="230"/>
                      </a:lnTo>
                      <a:lnTo>
                        <a:pt x="248" y="214"/>
                      </a:lnTo>
                      <a:lnTo>
                        <a:pt x="232" y="200"/>
                      </a:lnTo>
                      <a:lnTo>
                        <a:pt x="214" y="186"/>
                      </a:lnTo>
                      <a:lnTo>
                        <a:pt x="196" y="174"/>
                      </a:lnTo>
                      <a:lnTo>
                        <a:pt x="176" y="164"/>
                      </a:lnTo>
                      <a:lnTo>
                        <a:pt x="136" y="146"/>
                      </a:lnTo>
                      <a:lnTo>
                        <a:pt x="136" y="146"/>
                      </a:lnTo>
                      <a:lnTo>
                        <a:pt x="94" y="128"/>
                      </a:lnTo>
                      <a:lnTo>
                        <a:pt x="72" y="118"/>
                      </a:lnTo>
                      <a:lnTo>
                        <a:pt x="52" y="106"/>
                      </a:lnTo>
                      <a:lnTo>
                        <a:pt x="52" y="106"/>
                      </a:lnTo>
                      <a:lnTo>
                        <a:pt x="38" y="98"/>
                      </a:lnTo>
                      <a:lnTo>
                        <a:pt x="28" y="86"/>
                      </a:lnTo>
                      <a:lnTo>
                        <a:pt x="20" y="74"/>
                      </a:lnTo>
                      <a:lnTo>
                        <a:pt x="14" y="60"/>
                      </a:lnTo>
                      <a:lnTo>
                        <a:pt x="10" y="46"/>
                      </a:lnTo>
                      <a:lnTo>
                        <a:pt x="10" y="32"/>
                      </a:lnTo>
                      <a:lnTo>
                        <a:pt x="14" y="16"/>
                      </a:lnTo>
                      <a:lnTo>
                        <a:pt x="22" y="2"/>
                      </a:lnTo>
                      <a:lnTo>
                        <a:pt x="22" y="2"/>
                      </a:lnTo>
                      <a:lnTo>
                        <a:pt x="22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14" y="4"/>
                      </a:lnTo>
                      <a:lnTo>
                        <a:pt x="8" y="12"/>
                      </a:lnTo>
                      <a:lnTo>
                        <a:pt x="6" y="18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2" y="70"/>
                      </a:lnTo>
                      <a:lnTo>
                        <a:pt x="8" y="82"/>
                      </a:lnTo>
                      <a:lnTo>
                        <a:pt x="14" y="92"/>
                      </a:lnTo>
                      <a:lnTo>
                        <a:pt x="22" y="102"/>
                      </a:lnTo>
                      <a:lnTo>
                        <a:pt x="30" y="110"/>
                      </a:lnTo>
                      <a:lnTo>
                        <a:pt x="40" y="118"/>
                      </a:lnTo>
                      <a:lnTo>
                        <a:pt x="62" y="132"/>
                      </a:lnTo>
                      <a:lnTo>
                        <a:pt x="62" y="132"/>
                      </a:lnTo>
                      <a:lnTo>
                        <a:pt x="88" y="142"/>
                      </a:lnTo>
                      <a:lnTo>
                        <a:pt x="114" y="152"/>
                      </a:lnTo>
                      <a:lnTo>
                        <a:pt x="140" y="162"/>
                      </a:lnTo>
                      <a:lnTo>
                        <a:pt x="168" y="172"/>
                      </a:lnTo>
                      <a:lnTo>
                        <a:pt x="168" y="172"/>
                      </a:lnTo>
                      <a:lnTo>
                        <a:pt x="198" y="186"/>
                      </a:lnTo>
                      <a:lnTo>
                        <a:pt x="226" y="202"/>
                      </a:lnTo>
                      <a:lnTo>
                        <a:pt x="240" y="212"/>
                      </a:lnTo>
                      <a:lnTo>
                        <a:pt x="254" y="222"/>
                      </a:lnTo>
                      <a:lnTo>
                        <a:pt x="266" y="234"/>
                      </a:lnTo>
                      <a:lnTo>
                        <a:pt x="276" y="246"/>
                      </a:lnTo>
                      <a:lnTo>
                        <a:pt x="276" y="246"/>
                      </a:lnTo>
                      <a:lnTo>
                        <a:pt x="276" y="246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0" name="Freeform 416"/>
                <p:cNvSpPr>
                  <a:spLocks/>
                </p:cNvSpPr>
                <p:nvPr/>
              </p:nvSpPr>
              <p:spPr bwMode="auto">
                <a:xfrm>
                  <a:off x="2432" y="1778"/>
                  <a:ext cx="96" cy="105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0" y="246"/>
                    </a:cxn>
                    <a:cxn ang="0">
                      <a:pos x="12" y="234"/>
                    </a:cxn>
                    <a:cxn ang="0">
                      <a:pos x="22" y="222"/>
                    </a:cxn>
                    <a:cxn ang="0">
                      <a:pos x="46" y="204"/>
                    </a:cxn>
                    <a:cxn ang="0">
                      <a:pos x="72" y="190"/>
                    </a:cxn>
                    <a:cxn ang="0">
                      <a:pos x="100" y="176"/>
                    </a:cxn>
                    <a:cxn ang="0">
                      <a:pos x="158" y="154"/>
                    </a:cxn>
                    <a:cxn ang="0">
                      <a:pos x="186" y="144"/>
                    </a:cxn>
                    <a:cxn ang="0">
                      <a:pos x="214" y="132"/>
                    </a:cxn>
                    <a:cxn ang="0">
                      <a:pos x="214" y="132"/>
                    </a:cxn>
                    <a:cxn ang="0">
                      <a:pos x="234" y="120"/>
                    </a:cxn>
                    <a:cxn ang="0">
                      <a:pos x="252" y="104"/>
                    </a:cxn>
                    <a:cxn ang="0">
                      <a:pos x="260" y="96"/>
                    </a:cxn>
                    <a:cxn ang="0">
                      <a:pos x="268" y="86"/>
                    </a:cxn>
                    <a:cxn ang="0">
                      <a:pos x="272" y="76"/>
                    </a:cxn>
                    <a:cxn ang="0">
                      <a:pos x="276" y="66"/>
                    </a:cxn>
                    <a:cxn ang="0">
                      <a:pos x="276" y="66"/>
                    </a:cxn>
                    <a:cxn ang="0">
                      <a:pos x="278" y="48"/>
                    </a:cxn>
                    <a:cxn ang="0">
                      <a:pos x="276" y="30"/>
                    </a:cxn>
                    <a:cxn ang="0">
                      <a:pos x="272" y="20"/>
                    </a:cxn>
                    <a:cxn ang="0">
                      <a:pos x="270" y="12"/>
                    </a:cxn>
                    <a:cxn ang="0">
                      <a:pos x="264" y="6"/>
                    </a:cxn>
                    <a:cxn ang="0">
                      <a:pos x="256" y="0"/>
                    </a:cxn>
                    <a:cxn ang="0">
                      <a:pos x="256" y="0"/>
                    </a:cxn>
                    <a:cxn ang="0">
                      <a:pos x="254" y="0"/>
                    </a:cxn>
                    <a:cxn ang="0">
                      <a:pos x="254" y="2"/>
                    </a:cxn>
                    <a:cxn ang="0">
                      <a:pos x="254" y="2"/>
                    </a:cxn>
                    <a:cxn ang="0">
                      <a:pos x="262" y="16"/>
                    </a:cxn>
                    <a:cxn ang="0">
                      <a:pos x="268" y="30"/>
                    </a:cxn>
                    <a:cxn ang="0">
                      <a:pos x="268" y="44"/>
                    </a:cxn>
                    <a:cxn ang="0">
                      <a:pos x="268" y="56"/>
                    </a:cxn>
                    <a:cxn ang="0">
                      <a:pos x="262" y="66"/>
                    </a:cxn>
                    <a:cxn ang="0">
                      <a:pos x="256" y="76"/>
                    </a:cxn>
                    <a:cxn ang="0">
                      <a:pos x="248" y="86"/>
                    </a:cxn>
                    <a:cxn ang="0">
                      <a:pos x="238" y="96"/>
                    </a:cxn>
                    <a:cxn ang="0">
                      <a:pos x="214" y="110"/>
                    </a:cxn>
                    <a:cxn ang="0">
                      <a:pos x="188" y="124"/>
                    </a:cxn>
                    <a:cxn ang="0">
                      <a:pos x="140" y="144"/>
                    </a:cxn>
                    <a:cxn ang="0">
                      <a:pos x="140" y="144"/>
                    </a:cxn>
                    <a:cxn ang="0">
                      <a:pos x="100" y="164"/>
                    </a:cxn>
                    <a:cxn ang="0">
                      <a:pos x="82" y="174"/>
                    </a:cxn>
                    <a:cxn ang="0">
                      <a:pos x="62" y="186"/>
                    </a:cxn>
                    <a:cxn ang="0">
                      <a:pos x="46" y="200"/>
                    </a:cxn>
                    <a:cxn ang="0">
                      <a:pos x="30" y="214"/>
                    </a:cxn>
                    <a:cxn ang="0">
                      <a:pos x="14" y="228"/>
                    </a:cxn>
                    <a:cxn ang="0">
                      <a:pos x="0" y="246"/>
                    </a:cxn>
                    <a:cxn ang="0">
                      <a:pos x="0" y="246"/>
                    </a:cxn>
                    <a:cxn ang="0">
                      <a:pos x="0" y="246"/>
                    </a:cxn>
                  </a:cxnLst>
                  <a:rect l="0" t="0" r="r" b="b"/>
                  <a:pathLst>
                    <a:path w="278" h="246">
                      <a:moveTo>
                        <a:pt x="0" y="246"/>
                      </a:moveTo>
                      <a:lnTo>
                        <a:pt x="0" y="246"/>
                      </a:lnTo>
                      <a:lnTo>
                        <a:pt x="12" y="234"/>
                      </a:lnTo>
                      <a:lnTo>
                        <a:pt x="22" y="222"/>
                      </a:lnTo>
                      <a:lnTo>
                        <a:pt x="46" y="204"/>
                      </a:lnTo>
                      <a:lnTo>
                        <a:pt x="72" y="190"/>
                      </a:lnTo>
                      <a:lnTo>
                        <a:pt x="100" y="176"/>
                      </a:lnTo>
                      <a:lnTo>
                        <a:pt x="158" y="154"/>
                      </a:lnTo>
                      <a:lnTo>
                        <a:pt x="186" y="144"/>
                      </a:lnTo>
                      <a:lnTo>
                        <a:pt x="214" y="132"/>
                      </a:lnTo>
                      <a:lnTo>
                        <a:pt x="214" y="132"/>
                      </a:lnTo>
                      <a:lnTo>
                        <a:pt x="234" y="120"/>
                      </a:lnTo>
                      <a:lnTo>
                        <a:pt x="252" y="104"/>
                      </a:lnTo>
                      <a:lnTo>
                        <a:pt x="260" y="96"/>
                      </a:lnTo>
                      <a:lnTo>
                        <a:pt x="268" y="86"/>
                      </a:lnTo>
                      <a:lnTo>
                        <a:pt x="272" y="76"/>
                      </a:lnTo>
                      <a:lnTo>
                        <a:pt x="276" y="66"/>
                      </a:lnTo>
                      <a:lnTo>
                        <a:pt x="276" y="66"/>
                      </a:lnTo>
                      <a:lnTo>
                        <a:pt x="278" y="48"/>
                      </a:lnTo>
                      <a:lnTo>
                        <a:pt x="276" y="30"/>
                      </a:lnTo>
                      <a:lnTo>
                        <a:pt x="272" y="20"/>
                      </a:lnTo>
                      <a:lnTo>
                        <a:pt x="270" y="12"/>
                      </a:lnTo>
                      <a:lnTo>
                        <a:pt x="264" y="6"/>
                      </a:lnTo>
                      <a:lnTo>
                        <a:pt x="256" y="0"/>
                      </a:lnTo>
                      <a:lnTo>
                        <a:pt x="256" y="0"/>
                      </a:lnTo>
                      <a:lnTo>
                        <a:pt x="254" y="0"/>
                      </a:lnTo>
                      <a:lnTo>
                        <a:pt x="254" y="2"/>
                      </a:lnTo>
                      <a:lnTo>
                        <a:pt x="254" y="2"/>
                      </a:lnTo>
                      <a:lnTo>
                        <a:pt x="262" y="16"/>
                      </a:lnTo>
                      <a:lnTo>
                        <a:pt x="268" y="30"/>
                      </a:lnTo>
                      <a:lnTo>
                        <a:pt x="268" y="44"/>
                      </a:lnTo>
                      <a:lnTo>
                        <a:pt x="268" y="56"/>
                      </a:lnTo>
                      <a:lnTo>
                        <a:pt x="262" y="66"/>
                      </a:lnTo>
                      <a:lnTo>
                        <a:pt x="256" y="76"/>
                      </a:lnTo>
                      <a:lnTo>
                        <a:pt x="248" y="86"/>
                      </a:lnTo>
                      <a:lnTo>
                        <a:pt x="238" y="96"/>
                      </a:lnTo>
                      <a:lnTo>
                        <a:pt x="214" y="110"/>
                      </a:lnTo>
                      <a:lnTo>
                        <a:pt x="188" y="124"/>
                      </a:lnTo>
                      <a:lnTo>
                        <a:pt x="140" y="144"/>
                      </a:lnTo>
                      <a:lnTo>
                        <a:pt x="140" y="144"/>
                      </a:lnTo>
                      <a:lnTo>
                        <a:pt x="100" y="164"/>
                      </a:lnTo>
                      <a:lnTo>
                        <a:pt x="82" y="174"/>
                      </a:lnTo>
                      <a:lnTo>
                        <a:pt x="62" y="186"/>
                      </a:lnTo>
                      <a:lnTo>
                        <a:pt x="46" y="200"/>
                      </a:lnTo>
                      <a:lnTo>
                        <a:pt x="30" y="214"/>
                      </a:lnTo>
                      <a:lnTo>
                        <a:pt x="14" y="228"/>
                      </a:lnTo>
                      <a:lnTo>
                        <a:pt x="0" y="246"/>
                      </a:lnTo>
                      <a:lnTo>
                        <a:pt x="0" y="246"/>
                      </a:lnTo>
                      <a:lnTo>
                        <a:pt x="0" y="246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1" name="Freeform 417"/>
                <p:cNvSpPr>
                  <a:spLocks/>
                </p:cNvSpPr>
                <p:nvPr/>
              </p:nvSpPr>
              <p:spPr bwMode="auto">
                <a:xfrm>
                  <a:off x="2432" y="1778"/>
                  <a:ext cx="96" cy="105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0" y="246"/>
                    </a:cxn>
                    <a:cxn ang="0">
                      <a:pos x="12" y="234"/>
                    </a:cxn>
                    <a:cxn ang="0">
                      <a:pos x="22" y="222"/>
                    </a:cxn>
                    <a:cxn ang="0">
                      <a:pos x="46" y="204"/>
                    </a:cxn>
                    <a:cxn ang="0">
                      <a:pos x="72" y="190"/>
                    </a:cxn>
                    <a:cxn ang="0">
                      <a:pos x="100" y="176"/>
                    </a:cxn>
                    <a:cxn ang="0">
                      <a:pos x="158" y="154"/>
                    </a:cxn>
                    <a:cxn ang="0">
                      <a:pos x="186" y="144"/>
                    </a:cxn>
                    <a:cxn ang="0">
                      <a:pos x="214" y="132"/>
                    </a:cxn>
                    <a:cxn ang="0">
                      <a:pos x="214" y="132"/>
                    </a:cxn>
                    <a:cxn ang="0">
                      <a:pos x="234" y="120"/>
                    </a:cxn>
                    <a:cxn ang="0">
                      <a:pos x="252" y="104"/>
                    </a:cxn>
                    <a:cxn ang="0">
                      <a:pos x="260" y="96"/>
                    </a:cxn>
                    <a:cxn ang="0">
                      <a:pos x="268" y="86"/>
                    </a:cxn>
                    <a:cxn ang="0">
                      <a:pos x="272" y="76"/>
                    </a:cxn>
                    <a:cxn ang="0">
                      <a:pos x="276" y="66"/>
                    </a:cxn>
                    <a:cxn ang="0">
                      <a:pos x="276" y="66"/>
                    </a:cxn>
                    <a:cxn ang="0">
                      <a:pos x="278" y="48"/>
                    </a:cxn>
                    <a:cxn ang="0">
                      <a:pos x="276" y="30"/>
                    </a:cxn>
                    <a:cxn ang="0">
                      <a:pos x="272" y="20"/>
                    </a:cxn>
                    <a:cxn ang="0">
                      <a:pos x="270" y="12"/>
                    </a:cxn>
                    <a:cxn ang="0">
                      <a:pos x="264" y="6"/>
                    </a:cxn>
                    <a:cxn ang="0">
                      <a:pos x="256" y="0"/>
                    </a:cxn>
                    <a:cxn ang="0">
                      <a:pos x="256" y="0"/>
                    </a:cxn>
                    <a:cxn ang="0">
                      <a:pos x="254" y="0"/>
                    </a:cxn>
                    <a:cxn ang="0">
                      <a:pos x="254" y="2"/>
                    </a:cxn>
                    <a:cxn ang="0">
                      <a:pos x="254" y="2"/>
                    </a:cxn>
                    <a:cxn ang="0">
                      <a:pos x="262" y="16"/>
                    </a:cxn>
                    <a:cxn ang="0">
                      <a:pos x="268" y="30"/>
                    </a:cxn>
                    <a:cxn ang="0">
                      <a:pos x="268" y="44"/>
                    </a:cxn>
                    <a:cxn ang="0">
                      <a:pos x="268" y="56"/>
                    </a:cxn>
                    <a:cxn ang="0">
                      <a:pos x="262" y="66"/>
                    </a:cxn>
                    <a:cxn ang="0">
                      <a:pos x="256" y="76"/>
                    </a:cxn>
                    <a:cxn ang="0">
                      <a:pos x="248" y="86"/>
                    </a:cxn>
                    <a:cxn ang="0">
                      <a:pos x="238" y="96"/>
                    </a:cxn>
                    <a:cxn ang="0">
                      <a:pos x="214" y="110"/>
                    </a:cxn>
                    <a:cxn ang="0">
                      <a:pos x="188" y="124"/>
                    </a:cxn>
                    <a:cxn ang="0">
                      <a:pos x="140" y="144"/>
                    </a:cxn>
                    <a:cxn ang="0">
                      <a:pos x="140" y="144"/>
                    </a:cxn>
                    <a:cxn ang="0">
                      <a:pos x="100" y="164"/>
                    </a:cxn>
                    <a:cxn ang="0">
                      <a:pos x="82" y="174"/>
                    </a:cxn>
                    <a:cxn ang="0">
                      <a:pos x="62" y="186"/>
                    </a:cxn>
                    <a:cxn ang="0">
                      <a:pos x="46" y="200"/>
                    </a:cxn>
                    <a:cxn ang="0">
                      <a:pos x="30" y="214"/>
                    </a:cxn>
                    <a:cxn ang="0">
                      <a:pos x="14" y="228"/>
                    </a:cxn>
                    <a:cxn ang="0">
                      <a:pos x="0" y="246"/>
                    </a:cxn>
                    <a:cxn ang="0">
                      <a:pos x="0" y="246"/>
                    </a:cxn>
                    <a:cxn ang="0">
                      <a:pos x="0" y="246"/>
                    </a:cxn>
                  </a:cxnLst>
                  <a:rect l="0" t="0" r="r" b="b"/>
                  <a:pathLst>
                    <a:path w="278" h="246">
                      <a:moveTo>
                        <a:pt x="0" y="246"/>
                      </a:moveTo>
                      <a:lnTo>
                        <a:pt x="0" y="246"/>
                      </a:lnTo>
                      <a:lnTo>
                        <a:pt x="12" y="234"/>
                      </a:lnTo>
                      <a:lnTo>
                        <a:pt x="22" y="222"/>
                      </a:lnTo>
                      <a:lnTo>
                        <a:pt x="46" y="204"/>
                      </a:lnTo>
                      <a:lnTo>
                        <a:pt x="72" y="190"/>
                      </a:lnTo>
                      <a:lnTo>
                        <a:pt x="100" y="176"/>
                      </a:lnTo>
                      <a:lnTo>
                        <a:pt x="158" y="154"/>
                      </a:lnTo>
                      <a:lnTo>
                        <a:pt x="186" y="144"/>
                      </a:lnTo>
                      <a:lnTo>
                        <a:pt x="214" y="132"/>
                      </a:lnTo>
                      <a:lnTo>
                        <a:pt x="214" y="132"/>
                      </a:lnTo>
                      <a:lnTo>
                        <a:pt x="234" y="120"/>
                      </a:lnTo>
                      <a:lnTo>
                        <a:pt x="252" y="104"/>
                      </a:lnTo>
                      <a:lnTo>
                        <a:pt x="260" y="96"/>
                      </a:lnTo>
                      <a:lnTo>
                        <a:pt x="268" y="86"/>
                      </a:lnTo>
                      <a:lnTo>
                        <a:pt x="272" y="76"/>
                      </a:lnTo>
                      <a:lnTo>
                        <a:pt x="276" y="66"/>
                      </a:lnTo>
                      <a:lnTo>
                        <a:pt x="276" y="66"/>
                      </a:lnTo>
                      <a:lnTo>
                        <a:pt x="278" y="48"/>
                      </a:lnTo>
                      <a:lnTo>
                        <a:pt x="276" y="30"/>
                      </a:lnTo>
                      <a:lnTo>
                        <a:pt x="272" y="20"/>
                      </a:lnTo>
                      <a:lnTo>
                        <a:pt x="270" y="12"/>
                      </a:lnTo>
                      <a:lnTo>
                        <a:pt x="264" y="6"/>
                      </a:lnTo>
                      <a:lnTo>
                        <a:pt x="256" y="0"/>
                      </a:lnTo>
                      <a:lnTo>
                        <a:pt x="256" y="0"/>
                      </a:lnTo>
                      <a:lnTo>
                        <a:pt x="254" y="0"/>
                      </a:lnTo>
                      <a:lnTo>
                        <a:pt x="254" y="2"/>
                      </a:lnTo>
                      <a:lnTo>
                        <a:pt x="254" y="2"/>
                      </a:lnTo>
                      <a:lnTo>
                        <a:pt x="262" y="16"/>
                      </a:lnTo>
                      <a:lnTo>
                        <a:pt x="268" y="30"/>
                      </a:lnTo>
                      <a:lnTo>
                        <a:pt x="268" y="44"/>
                      </a:lnTo>
                      <a:lnTo>
                        <a:pt x="268" y="56"/>
                      </a:lnTo>
                      <a:lnTo>
                        <a:pt x="262" y="66"/>
                      </a:lnTo>
                      <a:lnTo>
                        <a:pt x="256" y="76"/>
                      </a:lnTo>
                      <a:lnTo>
                        <a:pt x="248" y="86"/>
                      </a:lnTo>
                      <a:lnTo>
                        <a:pt x="238" y="96"/>
                      </a:lnTo>
                      <a:lnTo>
                        <a:pt x="214" y="110"/>
                      </a:lnTo>
                      <a:lnTo>
                        <a:pt x="188" y="124"/>
                      </a:lnTo>
                      <a:lnTo>
                        <a:pt x="140" y="144"/>
                      </a:lnTo>
                      <a:lnTo>
                        <a:pt x="140" y="144"/>
                      </a:lnTo>
                      <a:lnTo>
                        <a:pt x="100" y="164"/>
                      </a:lnTo>
                      <a:lnTo>
                        <a:pt x="82" y="174"/>
                      </a:lnTo>
                      <a:lnTo>
                        <a:pt x="62" y="186"/>
                      </a:lnTo>
                      <a:lnTo>
                        <a:pt x="46" y="200"/>
                      </a:lnTo>
                      <a:lnTo>
                        <a:pt x="30" y="214"/>
                      </a:lnTo>
                      <a:lnTo>
                        <a:pt x="14" y="228"/>
                      </a:lnTo>
                      <a:lnTo>
                        <a:pt x="0" y="246"/>
                      </a:lnTo>
                      <a:lnTo>
                        <a:pt x="0" y="246"/>
                      </a:lnTo>
                      <a:lnTo>
                        <a:pt x="0" y="246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2" name="Freeform 418"/>
                <p:cNvSpPr>
                  <a:spLocks/>
                </p:cNvSpPr>
                <p:nvPr/>
              </p:nvSpPr>
              <p:spPr bwMode="auto">
                <a:xfrm>
                  <a:off x="2345" y="1782"/>
                  <a:ext cx="152" cy="46"/>
                </a:xfrm>
                <a:custGeom>
                  <a:avLst/>
                  <a:gdLst/>
                  <a:ahLst/>
                  <a:cxnLst>
                    <a:cxn ang="0">
                      <a:pos x="0" y="108"/>
                    </a:cxn>
                    <a:cxn ang="0">
                      <a:pos x="0" y="108"/>
                    </a:cxn>
                    <a:cxn ang="0">
                      <a:pos x="22" y="86"/>
                    </a:cxn>
                    <a:cxn ang="0">
                      <a:pos x="46" y="66"/>
                    </a:cxn>
                    <a:cxn ang="0">
                      <a:pos x="70" y="50"/>
                    </a:cxn>
                    <a:cxn ang="0">
                      <a:pos x="96" y="38"/>
                    </a:cxn>
                    <a:cxn ang="0">
                      <a:pos x="124" y="28"/>
                    </a:cxn>
                    <a:cxn ang="0">
                      <a:pos x="152" y="20"/>
                    </a:cxn>
                    <a:cxn ang="0">
                      <a:pos x="180" y="16"/>
                    </a:cxn>
                    <a:cxn ang="0">
                      <a:pos x="210" y="14"/>
                    </a:cxn>
                    <a:cxn ang="0">
                      <a:pos x="238" y="14"/>
                    </a:cxn>
                    <a:cxn ang="0">
                      <a:pos x="268" y="18"/>
                    </a:cxn>
                    <a:cxn ang="0">
                      <a:pos x="298" y="22"/>
                    </a:cxn>
                    <a:cxn ang="0">
                      <a:pos x="326" y="32"/>
                    </a:cxn>
                    <a:cxn ang="0">
                      <a:pos x="354" y="42"/>
                    </a:cxn>
                    <a:cxn ang="0">
                      <a:pos x="380" y="56"/>
                    </a:cxn>
                    <a:cxn ang="0">
                      <a:pos x="404" y="72"/>
                    </a:cxn>
                    <a:cxn ang="0">
                      <a:pos x="428" y="90"/>
                    </a:cxn>
                    <a:cxn ang="0">
                      <a:pos x="428" y="90"/>
                    </a:cxn>
                    <a:cxn ang="0">
                      <a:pos x="432" y="90"/>
                    </a:cxn>
                    <a:cxn ang="0">
                      <a:pos x="436" y="90"/>
                    </a:cxn>
                    <a:cxn ang="0">
                      <a:pos x="438" y="86"/>
                    </a:cxn>
                    <a:cxn ang="0">
                      <a:pos x="438" y="82"/>
                    </a:cxn>
                    <a:cxn ang="0">
                      <a:pos x="438" y="82"/>
                    </a:cxn>
                    <a:cxn ang="0">
                      <a:pos x="432" y="72"/>
                    </a:cxn>
                    <a:cxn ang="0">
                      <a:pos x="424" y="62"/>
                    </a:cxn>
                    <a:cxn ang="0">
                      <a:pos x="412" y="54"/>
                    </a:cxn>
                    <a:cxn ang="0">
                      <a:pos x="400" y="46"/>
                    </a:cxn>
                    <a:cxn ang="0">
                      <a:pos x="372" y="34"/>
                    </a:cxn>
                    <a:cxn ang="0">
                      <a:pos x="348" y="24"/>
                    </a:cxn>
                    <a:cxn ang="0">
                      <a:pos x="348" y="24"/>
                    </a:cxn>
                    <a:cxn ang="0">
                      <a:pos x="318" y="14"/>
                    </a:cxn>
                    <a:cxn ang="0">
                      <a:pos x="286" y="6"/>
                    </a:cxn>
                    <a:cxn ang="0">
                      <a:pos x="252" y="0"/>
                    </a:cxn>
                    <a:cxn ang="0">
                      <a:pos x="220" y="0"/>
                    </a:cxn>
                    <a:cxn ang="0">
                      <a:pos x="220" y="0"/>
                    </a:cxn>
                    <a:cxn ang="0">
                      <a:pos x="188" y="2"/>
                    </a:cxn>
                    <a:cxn ang="0">
                      <a:pos x="158" y="8"/>
                    </a:cxn>
                    <a:cxn ang="0">
                      <a:pos x="128" y="16"/>
                    </a:cxn>
                    <a:cxn ang="0">
                      <a:pos x="98" y="28"/>
                    </a:cxn>
                    <a:cxn ang="0">
                      <a:pos x="72" y="44"/>
                    </a:cxn>
                    <a:cxn ang="0">
                      <a:pos x="46" y="62"/>
                    </a:cxn>
                    <a:cxn ang="0">
                      <a:pos x="22" y="84"/>
                    </a:cxn>
                    <a:cxn ang="0">
                      <a:pos x="0" y="106"/>
                    </a:cxn>
                    <a:cxn ang="0">
                      <a:pos x="0" y="106"/>
                    </a:cxn>
                    <a:cxn ang="0">
                      <a:pos x="0" y="108"/>
                    </a:cxn>
                  </a:cxnLst>
                  <a:rect l="0" t="0" r="r" b="b"/>
                  <a:pathLst>
                    <a:path w="438" h="108">
                      <a:moveTo>
                        <a:pt x="0" y="108"/>
                      </a:moveTo>
                      <a:lnTo>
                        <a:pt x="0" y="108"/>
                      </a:lnTo>
                      <a:lnTo>
                        <a:pt x="22" y="86"/>
                      </a:lnTo>
                      <a:lnTo>
                        <a:pt x="46" y="66"/>
                      </a:lnTo>
                      <a:lnTo>
                        <a:pt x="70" y="50"/>
                      </a:lnTo>
                      <a:lnTo>
                        <a:pt x="96" y="38"/>
                      </a:lnTo>
                      <a:lnTo>
                        <a:pt x="124" y="28"/>
                      </a:lnTo>
                      <a:lnTo>
                        <a:pt x="152" y="20"/>
                      </a:lnTo>
                      <a:lnTo>
                        <a:pt x="180" y="16"/>
                      </a:lnTo>
                      <a:lnTo>
                        <a:pt x="210" y="14"/>
                      </a:lnTo>
                      <a:lnTo>
                        <a:pt x="238" y="14"/>
                      </a:lnTo>
                      <a:lnTo>
                        <a:pt x="268" y="18"/>
                      </a:lnTo>
                      <a:lnTo>
                        <a:pt x="298" y="22"/>
                      </a:lnTo>
                      <a:lnTo>
                        <a:pt x="326" y="32"/>
                      </a:lnTo>
                      <a:lnTo>
                        <a:pt x="354" y="42"/>
                      </a:lnTo>
                      <a:lnTo>
                        <a:pt x="380" y="56"/>
                      </a:lnTo>
                      <a:lnTo>
                        <a:pt x="404" y="72"/>
                      </a:lnTo>
                      <a:lnTo>
                        <a:pt x="428" y="90"/>
                      </a:lnTo>
                      <a:lnTo>
                        <a:pt x="428" y="90"/>
                      </a:lnTo>
                      <a:lnTo>
                        <a:pt x="432" y="90"/>
                      </a:lnTo>
                      <a:lnTo>
                        <a:pt x="436" y="90"/>
                      </a:lnTo>
                      <a:lnTo>
                        <a:pt x="438" y="86"/>
                      </a:lnTo>
                      <a:lnTo>
                        <a:pt x="438" y="82"/>
                      </a:lnTo>
                      <a:lnTo>
                        <a:pt x="438" y="82"/>
                      </a:lnTo>
                      <a:lnTo>
                        <a:pt x="432" y="72"/>
                      </a:lnTo>
                      <a:lnTo>
                        <a:pt x="424" y="62"/>
                      </a:lnTo>
                      <a:lnTo>
                        <a:pt x="412" y="54"/>
                      </a:lnTo>
                      <a:lnTo>
                        <a:pt x="400" y="46"/>
                      </a:lnTo>
                      <a:lnTo>
                        <a:pt x="372" y="34"/>
                      </a:lnTo>
                      <a:lnTo>
                        <a:pt x="348" y="24"/>
                      </a:lnTo>
                      <a:lnTo>
                        <a:pt x="348" y="24"/>
                      </a:lnTo>
                      <a:lnTo>
                        <a:pt x="318" y="14"/>
                      </a:lnTo>
                      <a:lnTo>
                        <a:pt x="286" y="6"/>
                      </a:lnTo>
                      <a:lnTo>
                        <a:pt x="252" y="0"/>
                      </a:lnTo>
                      <a:lnTo>
                        <a:pt x="220" y="0"/>
                      </a:lnTo>
                      <a:lnTo>
                        <a:pt x="220" y="0"/>
                      </a:lnTo>
                      <a:lnTo>
                        <a:pt x="188" y="2"/>
                      </a:lnTo>
                      <a:lnTo>
                        <a:pt x="158" y="8"/>
                      </a:lnTo>
                      <a:lnTo>
                        <a:pt x="128" y="16"/>
                      </a:lnTo>
                      <a:lnTo>
                        <a:pt x="98" y="28"/>
                      </a:lnTo>
                      <a:lnTo>
                        <a:pt x="72" y="44"/>
                      </a:lnTo>
                      <a:lnTo>
                        <a:pt x="46" y="62"/>
                      </a:lnTo>
                      <a:lnTo>
                        <a:pt x="22" y="84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3" name="Freeform 419"/>
                <p:cNvSpPr>
                  <a:spLocks/>
                </p:cNvSpPr>
                <p:nvPr/>
              </p:nvSpPr>
              <p:spPr bwMode="auto">
                <a:xfrm>
                  <a:off x="2345" y="1782"/>
                  <a:ext cx="152" cy="46"/>
                </a:xfrm>
                <a:custGeom>
                  <a:avLst/>
                  <a:gdLst/>
                  <a:ahLst/>
                  <a:cxnLst>
                    <a:cxn ang="0">
                      <a:pos x="0" y="108"/>
                    </a:cxn>
                    <a:cxn ang="0">
                      <a:pos x="0" y="108"/>
                    </a:cxn>
                    <a:cxn ang="0">
                      <a:pos x="22" y="86"/>
                    </a:cxn>
                    <a:cxn ang="0">
                      <a:pos x="46" y="66"/>
                    </a:cxn>
                    <a:cxn ang="0">
                      <a:pos x="70" y="50"/>
                    </a:cxn>
                    <a:cxn ang="0">
                      <a:pos x="96" y="38"/>
                    </a:cxn>
                    <a:cxn ang="0">
                      <a:pos x="124" y="28"/>
                    </a:cxn>
                    <a:cxn ang="0">
                      <a:pos x="152" y="20"/>
                    </a:cxn>
                    <a:cxn ang="0">
                      <a:pos x="180" y="16"/>
                    </a:cxn>
                    <a:cxn ang="0">
                      <a:pos x="210" y="14"/>
                    </a:cxn>
                    <a:cxn ang="0">
                      <a:pos x="238" y="14"/>
                    </a:cxn>
                    <a:cxn ang="0">
                      <a:pos x="268" y="18"/>
                    </a:cxn>
                    <a:cxn ang="0">
                      <a:pos x="298" y="22"/>
                    </a:cxn>
                    <a:cxn ang="0">
                      <a:pos x="326" y="32"/>
                    </a:cxn>
                    <a:cxn ang="0">
                      <a:pos x="354" y="42"/>
                    </a:cxn>
                    <a:cxn ang="0">
                      <a:pos x="380" y="56"/>
                    </a:cxn>
                    <a:cxn ang="0">
                      <a:pos x="404" y="72"/>
                    </a:cxn>
                    <a:cxn ang="0">
                      <a:pos x="428" y="90"/>
                    </a:cxn>
                    <a:cxn ang="0">
                      <a:pos x="428" y="90"/>
                    </a:cxn>
                    <a:cxn ang="0">
                      <a:pos x="432" y="90"/>
                    </a:cxn>
                    <a:cxn ang="0">
                      <a:pos x="436" y="90"/>
                    </a:cxn>
                    <a:cxn ang="0">
                      <a:pos x="438" y="86"/>
                    </a:cxn>
                    <a:cxn ang="0">
                      <a:pos x="438" y="82"/>
                    </a:cxn>
                    <a:cxn ang="0">
                      <a:pos x="438" y="82"/>
                    </a:cxn>
                    <a:cxn ang="0">
                      <a:pos x="432" y="72"/>
                    </a:cxn>
                    <a:cxn ang="0">
                      <a:pos x="424" y="62"/>
                    </a:cxn>
                    <a:cxn ang="0">
                      <a:pos x="412" y="54"/>
                    </a:cxn>
                    <a:cxn ang="0">
                      <a:pos x="400" y="46"/>
                    </a:cxn>
                    <a:cxn ang="0">
                      <a:pos x="372" y="34"/>
                    </a:cxn>
                    <a:cxn ang="0">
                      <a:pos x="348" y="24"/>
                    </a:cxn>
                    <a:cxn ang="0">
                      <a:pos x="348" y="24"/>
                    </a:cxn>
                    <a:cxn ang="0">
                      <a:pos x="318" y="14"/>
                    </a:cxn>
                    <a:cxn ang="0">
                      <a:pos x="286" y="6"/>
                    </a:cxn>
                    <a:cxn ang="0">
                      <a:pos x="252" y="0"/>
                    </a:cxn>
                    <a:cxn ang="0">
                      <a:pos x="220" y="0"/>
                    </a:cxn>
                    <a:cxn ang="0">
                      <a:pos x="220" y="0"/>
                    </a:cxn>
                    <a:cxn ang="0">
                      <a:pos x="188" y="2"/>
                    </a:cxn>
                    <a:cxn ang="0">
                      <a:pos x="158" y="8"/>
                    </a:cxn>
                    <a:cxn ang="0">
                      <a:pos x="128" y="16"/>
                    </a:cxn>
                    <a:cxn ang="0">
                      <a:pos x="98" y="28"/>
                    </a:cxn>
                    <a:cxn ang="0">
                      <a:pos x="72" y="44"/>
                    </a:cxn>
                    <a:cxn ang="0">
                      <a:pos x="46" y="62"/>
                    </a:cxn>
                    <a:cxn ang="0">
                      <a:pos x="22" y="84"/>
                    </a:cxn>
                    <a:cxn ang="0">
                      <a:pos x="0" y="106"/>
                    </a:cxn>
                    <a:cxn ang="0">
                      <a:pos x="0" y="106"/>
                    </a:cxn>
                    <a:cxn ang="0">
                      <a:pos x="0" y="108"/>
                    </a:cxn>
                  </a:cxnLst>
                  <a:rect l="0" t="0" r="r" b="b"/>
                  <a:pathLst>
                    <a:path w="438" h="108">
                      <a:moveTo>
                        <a:pt x="0" y="108"/>
                      </a:moveTo>
                      <a:lnTo>
                        <a:pt x="0" y="108"/>
                      </a:lnTo>
                      <a:lnTo>
                        <a:pt x="22" y="86"/>
                      </a:lnTo>
                      <a:lnTo>
                        <a:pt x="46" y="66"/>
                      </a:lnTo>
                      <a:lnTo>
                        <a:pt x="70" y="50"/>
                      </a:lnTo>
                      <a:lnTo>
                        <a:pt x="96" y="38"/>
                      </a:lnTo>
                      <a:lnTo>
                        <a:pt x="124" y="28"/>
                      </a:lnTo>
                      <a:lnTo>
                        <a:pt x="152" y="20"/>
                      </a:lnTo>
                      <a:lnTo>
                        <a:pt x="180" y="16"/>
                      </a:lnTo>
                      <a:lnTo>
                        <a:pt x="210" y="14"/>
                      </a:lnTo>
                      <a:lnTo>
                        <a:pt x="238" y="14"/>
                      </a:lnTo>
                      <a:lnTo>
                        <a:pt x="268" y="18"/>
                      </a:lnTo>
                      <a:lnTo>
                        <a:pt x="298" y="22"/>
                      </a:lnTo>
                      <a:lnTo>
                        <a:pt x="326" y="32"/>
                      </a:lnTo>
                      <a:lnTo>
                        <a:pt x="354" y="42"/>
                      </a:lnTo>
                      <a:lnTo>
                        <a:pt x="380" y="56"/>
                      </a:lnTo>
                      <a:lnTo>
                        <a:pt x="404" y="72"/>
                      </a:lnTo>
                      <a:lnTo>
                        <a:pt x="428" y="90"/>
                      </a:lnTo>
                      <a:lnTo>
                        <a:pt x="428" y="90"/>
                      </a:lnTo>
                      <a:lnTo>
                        <a:pt x="432" y="90"/>
                      </a:lnTo>
                      <a:lnTo>
                        <a:pt x="436" y="90"/>
                      </a:lnTo>
                      <a:lnTo>
                        <a:pt x="438" y="86"/>
                      </a:lnTo>
                      <a:lnTo>
                        <a:pt x="438" y="82"/>
                      </a:lnTo>
                      <a:lnTo>
                        <a:pt x="438" y="82"/>
                      </a:lnTo>
                      <a:lnTo>
                        <a:pt x="432" y="72"/>
                      </a:lnTo>
                      <a:lnTo>
                        <a:pt x="424" y="62"/>
                      </a:lnTo>
                      <a:lnTo>
                        <a:pt x="412" y="54"/>
                      </a:lnTo>
                      <a:lnTo>
                        <a:pt x="400" y="46"/>
                      </a:lnTo>
                      <a:lnTo>
                        <a:pt x="372" y="34"/>
                      </a:lnTo>
                      <a:lnTo>
                        <a:pt x="348" y="24"/>
                      </a:lnTo>
                      <a:lnTo>
                        <a:pt x="348" y="24"/>
                      </a:lnTo>
                      <a:lnTo>
                        <a:pt x="318" y="14"/>
                      </a:lnTo>
                      <a:lnTo>
                        <a:pt x="286" y="6"/>
                      </a:lnTo>
                      <a:lnTo>
                        <a:pt x="252" y="0"/>
                      </a:lnTo>
                      <a:lnTo>
                        <a:pt x="220" y="0"/>
                      </a:lnTo>
                      <a:lnTo>
                        <a:pt x="220" y="0"/>
                      </a:lnTo>
                      <a:lnTo>
                        <a:pt x="188" y="2"/>
                      </a:lnTo>
                      <a:lnTo>
                        <a:pt x="158" y="8"/>
                      </a:lnTo>
                      <a:lnTo>
                        <a:pt x="128" y="16"/>
                      </a:lnTo>
                      <a:lnTo>
                        <a:pt x="98" y="28"/>
                      </a:lnTo>
                      <a:lnTo>
                        <a:pt x="72" y="44"/>
                      </a:lnTo>
                      <a:lnTo>
                        <a:pt x="46" y="62"/>
                      </a:lnTo>
                      <a:lnTo>
                        <a:pt x="22" y="84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0" y="108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4" name="Freeform 420"/>
                <p:cNvSpPr>
                  <a:spLocks/>
                </p:cNvSpPr>
                <p:nvPr/>
              </p:nvSpPr>
              <p:spPr bwMode="auto">
                <a:xfrm>
                  <a:off x="2346" y="1747"/>
                  <a:ext cx="30" cy="82"/>
                </a:xfrm>
                <a:custGeom>
                  <a:avLst/>
                  <a:gdLst/>
                  <a:ahLst/>
                  <a:cxnLst>
                    <a:cxn ang="0">
                      <a:pos x="4" y="192"/>
                    </a:cxn>
                    <a:cxn ang="0">
                      <a:pos x="4" y="192"/>
                    </a:cxn>
                    <a:cxn ang="0">
                      <a:pos x="4" y="182"/>
                    </a:cxn>
                    <a:cxn ang="0">
                      <a:pos x="6" y="170"/>
                    </a:cxn>
                    <a:cxn ang="0">
                      <a:pos x="12" y="148"/>
                    </a:cxn>
                    <a:cxn ang="0">
                      <a:pos x="20" y="124"/>
                    </a:cxn>
                    <a:cxn ang="0">
                      <a:pos x="30" y="104"/>
                    </a:cxn>
                    <a:cxn ang="0">
                      <a:pos x="30" y="104"/>
                    </a:cxn>
                    <a:cxn ang="0">
                      <a:pos x="54" y="52"/>
                    </a:cxn>
                    <a:cxn ang="0">
                      <a:pos x="68" y="28"/>
                    </a:cxn>
                    <a:cxn ang="0">
                      <a:pos x="86" y="4"/>
                    </a:cxn>
                    <a:cxn ang="0">
                      <a:pos x="86" y="4"/>
                    </a:cxn>
                    <a:cxn ang="0">
                      <a:pos x="86" y="2"/>
                    </a:cxn>
                    <a:cxn ang="0">
                      <a:pos x="86" y="0"/>
                    </a:cxn>
                    <a:cxn ang="0">
                      <a:pos x="84" y="0"/>
                    </a:cxn>
                    <a:cxn ang="0">
                      <a:pos x="82" y="2"/>
                    </a:cxn>
                    <a:cxn ang="0">
                      <a:pos x="82" y="2"/>
                    </a:cxn>
                    <a:cxn ang="0">
                      <a:pos x="64" y="24"/>
                    </a:cxn>
                    <a:cxn ang="0">
                      <a:pos x="50" y="50"/>
                    </a:cxn>
                    <a:cxn ang="0">
                      <a:pos x="38" y="76"/>
                    </a:cxn>
                    <a:cxn ang="0">
                      <a:pos x="26" y="102"/>
                    </a:cxn>
                    <a:cxn ang="0">
                      <a:pos x="26" y="102"/>
                    </a:cxn>
                    <a:cxn ang="0">
                      <a:pos x="16" y="124"/>
                    </a:cxn>
                    <a:cxn ang="0">
                      <a:pos x="8" y="146"/>
                    </a:cxn>
                    <a:cxn ang="0">
                      <a:pos x="2" y="170"/>
                    </a:cxn>
                    <a:cxn ang="0">
                      <a:pos x="0" y="182"/>
                    </a:cxn>
                    <a:cxn ang="0">
                      <a:pos x="0" y="192"/>
                    </a:cxn>
                    <a:cxn ang="0">
                      <a:pos x="0" y="192"/>
                    </a:cxn>
                    <a:cxn ang="0">
                      <a:pos x="2" y="194"/>
                    </a:cxn>
                    <a:cxn ang="0">
                      <a:pos x="4" y="192"/>
                    </a:cxn>
                  </a:cxnLst>
                  <a:rect l="0" t="0" r="r" b="b"/>
                  <a:pathLst>
                    <a:path w="86" h="194">
                      <a:moveTo>
                        <a:pt x="4" y="192"/>
                      </a:moveTo>
                      <a:lnTo>
                        <a:pt x="4" y="192"/>
                      </a:lnTo>
                      <a:lnTo>
                        <a:pt x="4" y="182"/>
                      </a:lnTo>
                      <a:lnTo>
                        <a:pt x="6" y="170"/>
                      </a:lnTo>
                      <a:lnTo>
                        <a:pt x="12" y="148"/>
                      </a:lnTo>
                      <a:lnTo>
                        <a:pt x="20" y="124"/>
                      </a:lnTo>
                      <a:lnTo>
                        <a:pt x="30" y="104"/>
                      </a:lnTo>
                      <a:lnTo>
                        <a:pt x="30" y="104"/>
                      </a:lnTo>
                      <a:lnTo>
                        <a:pt x="54" y="52"/>
                      </a:lnTo>
                      <a:lnTo>
                        <a:pt x="68" y="28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6" y="2"/>
                      </a:lnTo>
                      <a:lnTo>
                        <a:pt x="86" y="0"/>
                      </a:lnTo>
                      <a:lnTo>
                        <a:pt x="84" y="0"/>
                      </a:lnTo>
                      <a:lnTo>
                        <a:pt x="82" y="2"/>
                      </a:lnTo>
                      <a:lnTo>
                        <a:pt x="82" y="2"/>
                      </a:lnTo>
                      <a:lnTo>
                        <a:pt x="64" y="24"/>
                      </a:lnTo>
                      <a:lnTo>
                        <a:pt x="50" y="50"/>
                      </a:lnTo>
                      <a:lnTo>
                        <a:pt x="38" y="76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16" y="124"/>
                      </a:lnTo>
                      <a:lnTo>
                        <a:pt x="8" y="146"/>
                      </a:lnTo>
                      <a:lnTo>
                        <a:pt x="2" y="170"/>
                      </a:lnTo>
                      <a:lnTo>
                        <a:pt x="0" y="182"/>
                      </a:lnTo>
                      <a:lnTo>
                        <a:pt x="0" y="192"/>
                      </a:lnTo>
                      <a:lnTo>
                        <a:pt x="0" y="192"/>
                      </a:lnTo>
                      <a:lnTo>
                        <a:pt x="2" y="194"/>
                      </a:lnTo>
                      <a:lnTo>
                        <a:pt x="4" y="19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5" name="Freeform 421"/>
                <p:cNvSpPr>
                  <a:spLocks/>
                </p:cNvSpPr>
                <p:nvPr/>
              </p:nvSpPr>
              <p:spPr bwMode="auto">
                <a:xfrm>
                  <a:off x="2346" y="1747"/>
                  <a:ext cx="30" cy="82"/>
                </a:xfrm>
                <a:custGeom>
                  <a:avLst/>
                  <a:gdLst/>
                  <a:ahLst/>
                  <a:cxnLst>
                    <a:cxn ang="0">
                      <a:pos x="4" y="192"/>
                    </a:cxn>
                    <a:cxn ang="0">
                      <a:pos x="4" y="192"/>
                    </a:cxn>
                    <a:cxn ang="0">
                      <a:pos x="4" y="182"/>
                    </a:cxn>
                    <a:cxn ang="0">
                      <a:pos x="6" y="170"/>
                    </a:cxn>
                    <a:cxn ang="0">
                      <a:pos x="12" y="148"/>
                    </a:cxn>
                    <a:cxn ang="0">
                      <a:pos x="20" y="124"/>
                    </a:cxn>
                    <a:cxn ang="0">
                      <a:pos x="30" y="104"/>
                    </a:cxn>
                    <a:cxn ang="0">
                      <a:pos x="30" y="104"/>
                    </a:cxn>
                    <a:cxn ang="0">
                      <a:pos x="54" y="52"/>
                    </a:cxn>
                    <a:cxn ang="0">
                      <a:pos x="68" y="28"/>
                    </a:cxn>
                    <a:cxn ang="0">
                      <a:pos x="86" y="4"/>
                    </a:cxn>
                    <a:cxn ang="0">
                      <a:pos x="86" y="4"/>
                    </a:cxn>
                    <a:cxn ang="0">
                      <a:pos x="86" y="2"/>
                    </a:cxn>
                    <a:cxn ang="0">
                      <a:pos x="86" y="0"/>
                    </a:cxn>
                    <a:cxn ang="0">
                      <a:pos x="84" y="0"/>
                    </a:cxn>
                    <a:cxn ang="0">
                      <a:pos x="82" y="2"/>
                    </a:cxn>
                    <a:cxn ang="0">
                      <a:pos x="82" y="2"/>
                    </a:cxn>
                    <a:cxn ang="0">
                      <a:pos x="64" y="24"/>
                    </a:cxn>
                    <a:cxn ang="0">
                      <a:pos x="50" y="50"/>
                    </a:cxn>
                    <a:cxn ang="0">
                      <a:pos x="38" y="76"/>
                    </a:cxn>
                    <a:cxn ang="0">
                      <a:pos x="26" y="102"/>
                    </a:cxn>
                    <a:cxn ang="0">
                      <a:pos x="26" y="102"/>
                    </a:cxn>
                    <a:cxn ang="0">
                      <a:pos x="16" y="124"/>
                    </a:cxn>
                    <a:cxn ang="0">
                      <a:pos x="8" y="146"/>
                    </a:cxn>
                    <a:cxn ang="0">
                      <a:pos x="2" y="170"/>
                    </a:cxn>
                    <a:cxn ang="0">
                      <a:pos x="0" y="182"/>
                    </a:cxn>
                    <a:cxn ang="0">
                      <a:pos x="0" y="192"/>
                    </a:cxn>
                    <a:cxn ang="0">
                      <a:pos x="0" y="192"/>
                    </a:cxn>
                    <a:cxn ang="0">
                      <a:pos x="2" y="194"/>
                    </a:cxn>
                    <a:cxn ang="0">
                      <a:pos x="4" y="192"/>
                    </a:cxn>
                  </a:cxnLst>
                  <a:rect l="0" t="0" r="r" b="b"/>
                  <a:pathLst>
                    <a:path w="86" h="194">
                      <a:moveTo>
                        <a:pt x="4" y="192"/>
                      </a:moveTo>
                      <a:lnTo>
                        <a:pt x="4" y="192"/>
                      </a:lnTo>
                      <a:lnTo>
                        <a:pt x="4" y="182"/>
                      </a:lnTo>
                      <a:lnTo>
                        <a:pt x="6" y="170"/>
                      </a:lnTo>
                      <a:lnTo>
                        <a:pt x="12" y="148"/>
                      </a:lnTo>
                      <a:lnTo>
                        <a:pt x="20" y="124"/>
                      </a:lnTo>
                      <a:lnTo>
                        <a:pt x="30" y="104"/>
                      </a:lnTo>
                      <a:lnTo>
                        <a:pt x="30" y="104"/>
                      </a:lnTo>
                      <a:lnTo>
                        <a:pt x="54" y="52"/>
                      </a:lnTo>
                      <a:lnTo>
                        <a:pt x="68" y="28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6" y="2"/>
                      </a:lnTo>
                      <a:lnTo>
                        <a:pt x="86" y="0"/>
                      </a:lnTo>
                      <a:lnTo>
                        <a:pt x="84" y="0"/>
                      </a:lnTo>
                      <a:lnTo>
                        <a:pt x="82" y="2"/>
                      </a:lnTo>
                      <a:lnTo>
                        <a:pt x="82" y="2"/>
                      </a:lnTo>
                      <a:lnTo>
                        <a:pt x="64" y="24"/>
                      </a:lnTo>
                      <a:lnTo>
                        <a:pt x="50" y="50"/>
                      </a:lnTo>
                      <a:lnTo>
                        <a:pt x="38" y="76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16" y="124"/>
                      </a:lnTo>
                      <a:lnTo>
                        <a:pt x="8" y="146"/>
                      </a:lnTo>
                      <a:lnTo>
                        <a:pt x="2" y="170"/>
                      </a:lnTo>
                      <a:lnTo>
                        <a:pt x="0" y="182"/>
                      </a:lnTo>
                      <a:lnTo>
                        <a:pt x="0" y="192"/>
                      </a:lnTo>
                      <a:lnTo>
                        <a:pt x="0" y="192"/>
                      </a:lnTo>
                      <a:lnTo>
                        <a:pt x="2" y="194"/>
                      </a:lnTo>
                      <a:lnTo>
                        <a:pt x="4" y="19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6" name="Freeform 422"/>
                <p:cNvSpPr>
                  <a:spLocks/>
                </p:cNvSpPr>
                <p:nvPr/>
              </p:nvSpPr>
              <p:spPr bwMode="auto">
                <a:xfrm>
                  <a:off x="2468" y="1745"/>
                  <a:ext cx="32" cy="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8"/>
                    </a:cxn>
                    <a:cxn ang="0">
                      <a:pos x="14" y="18"/>
                    </a:cxn>
                    <a:cxn ang="0">
                      <a:pos x="26" y="38"/>
                    </a:cxn>
                    <a:cxn ang="0">
                      <a:pos x="48" y="80"/>
                    </a:cxn>
                    <a:cxn ang="0">
                      <a:pos x="48" y="80"/>
                    </a:cxn>
                    <a:cxn ang="0">
                      <a:pos x="60" y="104"/>
                    </a:cxn>
                    <a:cxn ang="0">
                      <a:pos x="72" y="130"/>
                    </a:cxn>
                    <a:cxn ang="0">
                      <a:pos x="82" y="156"/>
                    </a:cxn>
                    <a:cxn ang="0">
                      <a:pos x="90" y="184"/>
                    </a:cxn>
                    <a:cxn ang="0">
                      <a:pos x="90" y="184"/>
                    </a:cxn>
                    <a:cxn ang="0">
                      <a:pos x="92" y="184"/>
                    </a:cxn>
                    <a:cxn ang="0">
                      <a:pos x="94" y="182"/>
                    </a:cxn>
                    <a:cxn ang="0">
                      <a:pos x="94" y="182"/>
                    </a:cxn>
                    <a:cxn ang="0">
                      <a:pos x="90" y="168"/>
                    </a:cxn>
                    <a:cxn ang="0">
                      <a:pos x="88" y="156"/>
                    </a:cxn>
                    <a:cxn ang="0">
                      <a:pos x="78" y="128"/>
                    </a:cxn>
                    <a:cxn ang="0">
                      <a:pos x="64" y="102"/>
                    </a:cxn>
                    <a:cxn ang="0">
                      <a:pos x="52" y="78"/>
                    </a:cxn>
                    <a:cxn ang="0">
                      <a:pos x="52" y="78"/>
                    </a:cxn>
                    <a:cxn ang="0">
                      <a:pos x="30" y="36"/>
                    </a:cxn>
                    <a:cxn ang="0">
                      <a:pos x="16" y="16"/>
                    </a:cxn>
                    <a:cxn ang="0">
                      <a:pos x="8" y="8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4" h="18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8" y="8"/>
                      </a:lnTo>
                      <a:lnTo>
                        <a:pt x="14" y="18"/>
                      </a:lnTo>
                      <a:lnTo>
                        <a:pt x="26" y="38"/>
                      </a:lnTo>
                      <a:lnTo>
                        <a:pt x="48" y="80"/>
                      </a:lnTo>
                      <a:lnTo>
                        <a:pt x="48" y="80"/>
                      </a:lnTo>
                      <a:lnTo>
                        <a:pt x="60" y="104"/>
                      </a:lnTo>
                      <a:lnTo>
                        <a:pt x="72" y="130"/>
                      </a:lnTo>
                      <a:lnTo>
                        <a:pt x="82" y="156"/>
                      </a:lnTo>
                      <a:lnTo>
                        <a:pt x="90" y="184"/>
                      </a:lnTo>
                      <a:lnTo>
                        <a:pt x="90" y="184"/>
                      </a:lnTo>
                      <a:lnTo>
                        <a:pt x="92" y="184"/>
                      </a:lnTo>
                      <a:lnTo>
                        <a:pt x="94" y="182"/>
                      </a:lnTo>
                      <a:lnTo>
                        <a:pt x="94" y="182"/>
                      </a:lnTo>
                      <a:lnTo>
                        <a:pt x="90" y="168"/>
                      </a:lnTo>
                      <a:lnTo>
                        <a:pt x="88" y="156"/>
                      </a:lnTo>
                      <a:lnTo>
                        <a:pt x="78" y="128"/>
                      </a:lnTo>
                      <a:lnTo>
                        <a:pt x="64" y="102"/>
                      </a:lnTo>
                      <a:lnTo>
                        <a:pt x="52" y="78"/>
                      </a:lnTo>
                      <a:lnTo>
                        <a:pt x="52" y="78"/>
                      </a:lnTo>
                      <a:lnTo>
                        <a:pt x="30" y="36"/>
                      </a:lnTo>
                      <a:lnTo>
                        <a:pt x="16" y="16"/>
                      </a:lnTo>
                      <a:lnTo>
                        <a:pt x="8" y="8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7" name="Freeform 423"/>
                <p:cNvSpPr>
                  <a:spLocks/>
                </p:cNvSpPr>
                <p:nvPr/>
              </p:nvSpPr>
              <p:spPr bwMode="auto">
                <a:xfrm>
                  <a:off x="2468" y="1745"/>
                  <a:ext cx="32" cy="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8"/>
                    </a:cxn>
                    <a:cxn ang="0">
                      <a:pos x="14" y="18"/>
                    </a:cxn>
                    <a:cxn ang="0">
                      <a:pos x="26" y="38"/>
                    </a:cxn>
                    <a:cxn ang="0">
                      <a:pos x="48" y="80"/>
                    </a:cxn>
                    <a:cxn ang="0">
                      <a:pos x="48" y="80"/>
                    </a:cxn>
                    <a:cxn ang="0">
                      <a:pos x="60" y="104"/>
                    </a:cxn>
                    <a:cxn ang="0">
                      <a:pos x="72" y="130"/>
                    </a:cxn>
                    <a:cxn ang="0">
                      <a:pos x="82" y="156"/>
                    </a:cxn>
                    <a:cxn ang="0">
                      <a:pos x="90" y="184"/>
                    </a:cxn>
                    <a:cxn ang="0">
                      <a:pos x="90" y="184"/>
                    </a:cxn>
                    <a:cxn ang="0">
                      <a:pos x="92" y="184"/>
                    </a:cxn>
                    <a:cxn ang="0">
                      <a:pos x="94" y="182"/>
                    </a:cxn>
                    <a:cxn ang="0">
                      <a:pos x="94" y="182"/>
                    </a:cxn>
                    <a:cxn ang="0">
                      <a:pos x="90" y="168"/>
                    </a:cxn>
                    <a:cxn ang="0">
                      <a:pos x="88" y="156"/>
                    </a:cxn>
                    <a:cxn ang="0">
                      <a:pos x="78" y="128"/>
                    </a:cxn>
                    <a:cxn ang="0">
                      <a:pos x="64" y="102"/>
                    </a:cxn>
                    <a:cxn ang="0">
                      <a:pos x="52" y="78"/>
                    </a:cxn>
                    <a:cxn ang="0">
                      <a:pos x="52" y="78"/>
                    </a:cxn>
                    <a:cxn ang="0">
                      <a:pos x="30" y="36"/>
                    </a:cxn>
                    <a:cxn ang="0">
                      <a:pos x="16" y="16"/>
                    </a:cxn>
                    <a:cxn ang="0">
                      <a:pos x="8" y="8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4" h="18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8" y="8"/>
                      </a:lnTo>
                      <a:lnTo>
                        <a:pt x="14" y="18"/>
                      </a:lnTo>
                      <a:lnTo>
                        <a:pt x="26" y="38"/>
                      </a:lnTo>
                      <a:lnTo>
                        <a:pt x="48" y="80"/>
                      </a:lnTo>
                      <a:lnTo>
                        <a:pt x="48" y="80"/>
                      </a:lnTo>
                      <a:lnTo>
                        <a:pt x="60" y="104"/>
                      </a:lnTo>
                      <a:lnTo>
                        <a:pt x="72" y="130"/>
                      </a:lnTo>
                      <a:lnTo>
                        <a:pt x="82" y="156"/>
                      </a:lnTo>
                      <a:lnTo>
                        <a:pt x="90" y="184"/>
                      </a:lnTo>
                      <a:lnTo>
                        <a:pt x="90" y="184"/>
                      </a:lnTo>
                      <a:lnTo>
                        <a:pt x="92" y="184"/>
                      </a:lnTo>
                      <a:lnTo>
                        <a:pt x="94" y="182"/>
                      </a:lnTo>
                      <a:lnTo>
                        <a:pt x="94" y="182"/>
                      </a:lnTo>
                      <a:lnTo>
                        <a:pt x="90" y="168"/>
                      </a:lnTo>
                      <a:lnTo>
                        <a:pt x="88" y="156"/>
                      </a:lnTo>
                      <a:lnTo>
                        <a:pt x="78" y="128"/>
                      </a:lnTo>
                      <a:lnTo>
                        <a:pt x="64" y="102"/>
                      </a:lnTo>
                      <a:lnTo>
                        <a:pt x="52" y="78"/>
                      </a:lnTo>
                      <a:lnTo>
                        <a:pt x="52" y="78"/>
                      </a:lnTo>
                      <a:lnTo>
                        <a:pt x="30" y="36"/>
                      </a:lnTo>
                      <a:lnTo>
                        <a:pt x="16" y="16"/>
                      </a:lnTo>
                      <a:lnTo>
                        <a:pt x="8" y="8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8" name="Freeform 424"/>
                <p:cNvSpPr>
                  <a:spLocks/>
                </p:cNvSpPr>
                <p:nvPr/>
              </p:nvSpPr>
              <p:spPr bwMode="auto">
                <a:xfrm>
                  <a:off x="2339" y="1958"/>
                  <a:ext cx="42" cy="167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90" y="0"/>
                    </a:cxn>
                    <a:cxn ang="0">
                      <a:pos x="70" y="8"/>
                    </a:cxn>
                    <a:cxn ang="0">
                      <a:pos x="52" y="20"/>
                    </a:cxn>
                    <a:cxn ang="0">
                      <a:pos x="36" y="34"/>
                    </a:cxn>
                    <a:cxn ang="0">
                      <a:pos x="22" y="52"/>
                    </a:cxn>
                    <a:cxn ang="0">
                      <a:pos x="22" y="52"/>
                    </a:cxn>
                    <a:cxn ang="0">
                      <a:pos x="16" y="64"/>
                    </a:cxn>
                    <a:cxn ang="0">
                      <a:pos x="12" y="78"/>
                    </a:cxn>
                    <a:cxn ang="0">
                      <a:pos x="4" y="106"/>
                    </a:cxn>
                    <a:cxn ang="0">
                      <a:pos x="2" y="134"/>
                    </a:cxn>
                    <a:cxn ang="0">
                      <a:pos x="0" y="162"/>
                    </a:cxn>
                    <a:cxn ang="0">
                      <a:pos x="0" y="162"/>
                    </a:cxn>
                    <a:cxn ang="0">
                      <a:pos x="2" y="178"/>
                    </a:cxn>
                    <a:cxn ang="0">
                      <a:pos x="4" y="194"/>
                    </a:cxn>
                    <a:cxn ang="0">
                      <a:pos x="12" y="226"/>
                    </a:cxn>
                    <a:cxn ang="0">
                      <a:pos x="22" y="256"/>
                    </a:cxn>
                    <a:cxn ang="0">
                      <a:pos x="38" y="286"/>
                    </a:cxn>
                    <a:cxn ang="0">
                      <a:pos x="54" y="314"/>
                    </a:cxn>
                    <a:cxn ang="0">
                      <a:pos x="72" y="340"/>
                    </a:cxn>
                    <a:cxn ang="0">
                      <a:pos x="112" y="392"/>
                    </a:cxn>
                    <a:cxn ang="0">
                      <a:pos x="112" y="392"/>
                    </a:cxn>
                    <a:cxn ang="0">
                      <a:pos x="114" y="394"/>
                    </a:cxn>
                    <a:cxn ang="0">
                      <a:pos x="118" y="392"/>
                    </a:cxn>
                    <a:cxn ang="0">
                      <a:pos x="120" y="390"/>
                    </a:cxn>
                    <a:cxn ang="0">
                      <a:pos x="120" y="386"/>
                    </a:cxn>
                    <a:cxn ang="0">
                      <a:pos x="120" y="386"/>
                    </a:cxn>
                    <a:cxn ang="0">
                      <a:pos x="88" y="342"/>
                    </a:cxn>
                    <a:cxn ang="0">
                      <a:pos x="58" y="298"/>
                    </a:cxn>
                    <a:cxn ang="0">
                      <a:pos x="46" y="274"/>
                    </a:cxn>
                    <a:cxn ang="0">
                      <a:pos x="34" y="250"/>
                    </a:cxn>
                    <a:cxn ang="0">
                      <a:pos x="24" y="224"/>
                    </a:cxn>
                    <a:cxn ang="0">
                      <a:pos x="16" y="198"/>
                    </a:cxn>
                    <a:cxn ang="0">
                      <a:pos x="16" y="198"/>
                    </a:cxn>
                    <a:cxn ang="0">
                      <a:pos x="10" y="166"/>
                    </a:cxn>
                    <a:cxn ang="0">
                      <a:pos x="10" y="134"/>
                    </a:cxn>
                    <a:cxn ang="0">
                      <a:pos x="12" y="102"/>
                    </a:cxn>
                    <a:cxn ang="0">
                      <a:pos x="20" y="70"/>
                    </a:cxn>
                    <a:cxn ang="0">
                      <a:pos x="20" y="70"/>
                    </a:cxn>
                    <a:cxn ang="0">
                      <a:pos x="24" y="58"/>
                    </a:cxn>
                    <a:cxn ang="0">
                      <a:pos x="30" y="46"/>
                    </a:cxn>
                    <a:cxn ang="0">
                      <a:pos x="38" y="36"/>
                    </a:cxn>
                    <a:cxn ang="0">
                      <a:pos x="46" y="26"/>
                    </a:cxn>
                    <a:cxn ang="0">
                      <a:pos x="56" y="18"/>
                    </a:cxn>
                    <a:cxn ang="0">
                      <a:pos x="66" y="12"/>
                    </a:cxn>
                    <a:cxn ang="0">
                      <a:pos x="90" y="2"/>
                    </a:cxn>
                    <a:cxn ang="0">
                      <a:pos x="90" y="2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120" h="394">
                      <a:moveTo>
                        <a:pt x="90" y="0"/>
                      </a:moveTo>
                      <a:lnTo>
                        <a:pt x="90" y="0"/>
                      </a:lnTo>
                      <a:lnTo>
                        <a:pt x="70" y="8"/>
                      </a:lnTo>
                      <a:lnTo>
                        <a:pt x="52" y="20"/>
                      </a:lnTo>
                      <a:lnTo>
                        <a:pt x="36" y="34"/>
                      </a:lnTo>
                      <a:lnTo>
                        <a:pt x="22" y="52"/>
                      </a:lnTo>
                      <a:lnTo>
                        <a:pt x="22" y="52"/>
                      </a:lnTo>
                      <a:lnTo>
                        <a:pt x="16" y="64"/>
                      </a:lnTo>
                      <a:lnTo>
                        <a:pt x="12" y="78"/>
                      </a:lnTo>
                      <a:lnTo>
                        <a:pt x="4" y="106"/>
                      </a:lnTo>
                      <a:lnTo>
                        <a:pt x="2" y="134"/>
                      </a:lnTo>
                      <a:lnTo>
                        <a:pt x="0" y="162"/>
                      </a:lnTo>
                      <a:lnTo>
                        <a:pt x="0" y="162"/>
                      </a:lnTo>
                      <a:lnTo>
                        <a:pt x="2" y="178"/>
                      </a:lnTo>
                      <a:lnTo>
                        <a:pt x="4" y="194"/>
                      </a:lnTo>
                      <a:lnTo>
                        <a:pt x="12" y="226"/>
                      </a:lnTo>
                      <a:lnTo>
                        <a:pt x="22" y="256"/>
                      </a:lnTo>
                      <a:lnTo>
                        <a:pt x="38" y="286"/>
                      </a:lnTo>
                      <a:lnTo>
                        <a:pt x="54" y="314"/>
                      </a:lnTo>
                      <a:lnTo>
                        <a:pt x="72" y="340"/>
                      </a:lnTo>
                      <a:lnTo>
                        <a:pt x="112" y="392"/>
                      </a:lnTo>
                      <a:lnTo>
                        <a:pt x="112" y="392"/>
                      </a:lnTo>
                      <a:lnTo>
                        <a:pt x="114" y="394"/>
                      </a:lnTo>
                      <a:lnTo>
                        <a:pt x="118" y="392"/>
                      </a:lnTo>
                      <a:lnTo>
                        <a:pt x="120" y="390"/>
                      </a:lnTo>
                      <a:lnTo>
                        <a:pt x="120" y="386"/>
                      </a:lnTo>
                      <a:lnTo>
                        <a:pt x="120" y="386"/>
                      </a:lnTo>
                      <a:lnTo>
                        <a:pt x="88" y="342"/>
                      </a:lnTo>
                      <a:lnTo>
                        <a:pt x="58" y="298"/>
                      </a:lnTo>
                      <a:lnTo>
                        <a:pt x="46" y="274"/>
                      </a:lnTo>
                      <a:lnTo>
                        <a:pt x="34" y="250"/>
                      </a:lnTo>
                      <a:lnTo>
                        <a:pt x="24" y="224"/>
                      </a:lnTo>
                      <a:lnTo>
                        <a:pt x="16" y="198"/>
                      </a:lnTo>
                      <a:lnTo>
                        <a:pt x="16" y="198"/>
                      </a:lnTo>
                      <a:lnTo>
                        <a:pt x="10" y="166"/>
                      </a:lnTo>
                      <a:lnTo>
                        <a:pt x="10" y="134"/>
                      </a:lnTo>
                      <a:lnTo>
                        <a:pt x="12" y="102"/>
                      </a:lnTo>
                      <a:lnTo>
                        <a:pt x="20" y="70"/>
                      </a:lnTo>
                      <a:lnTo>
                        <a:pt x="20" y="70"/>
                      </a:lnTo>
                      <a:lnTo>
                        <a:pt x="24" y="58"/>
                      </a:lnTo>
                      <a:lnTo>
                        <a:pt x="30" y="46"/>
                      </a:lnTo>
                      <a:lnTo>
                        <a:pt x="38" y="36"/>
                      </a:lnTo>
                      <a:lnTo>
                        <a:pt x="46" y="26"/>
                      </a:lnTo>
                      <a:lnTo>
                        <a:pt x="56" y="18"/>
                      </a:lnTo>
                      <a:lnTo>
                        <a:pt x="66" y="12"/>
                      </a:lnTo>
                      <a:lnTo>
                        <a:pt x="90" y="2"/>
                      </a:lnTo>
                      <a:lnTo>
                        <a:pt x="90" y="2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69" name="Freeform 425"/>
                <p:cNvSpPr>
                  <a:spLocks/>
                </p:cNvSpPr>
                <p:nvPr/>
              </p:nvSpPr>
              <p:spPr bwMode="auto">
                <a:xfrm>
                  <a:off x="2339" y="1958"/>
                  <a:ext cx="42" cy="167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90" y="0"/>
                    </a:cxn>
                    <a:cxn ang="0">
                      <a:pos x="70" y="8"/>
                    </a:cxn>
                    <a:cxn ang="0">
                      <a:pos x="52" y="20"/>
                    </a:cxn>
                    <a:cxn ang="0">
                      <a:pos x="36" y="34"/>
                    </a:cxn>
                    <a:cxn ang="0">
                      <a:pos x="22" y="52"/>
                    </a:cxn>
                    <a:cxn ang="0">
                      <a:pos x="22" y="52"/>
                    </a:cxn>
                    <a:cxn ang="0">
                      <a:pos x="16" y="64"/>
                    </a:cxn>
                    <a:cxn ang="0">
                      <a:pos x="12" y="78"/>
                    </a:cxn>
                    <a:cxn ang="0">
                      <a:pos x="4" y="106"/>
                    </a:cxn>
                    <a:cxn ang="0">
                      <a:pos x="2" y="134"/>
                    </a:cxn>
                    <a:cxn ang="0">
                      <a:pos x="0" y="162"/>
                    </a:cxn>
                    <a:cxn ang="0">
                      <a:pos x="0" y="162"/>
                    </a:cxn>
                    <a:cxn ang="0">
                      <a:pos x="2" y="178"/>
                    </a:cxn>
                    <a:cxn ang="0">
                      <a:pos x="4" y="194"/>
                    </a:cxn>
                    <a:cxn ang="0">
                      <a:pos x="12" y="226"/>
                    </a:cxn>
                    <a:cxn ang="0">
                      <a:pos x="22" y="256"/>
                    </a:cxn>
                    <a:cxn ang="0">
                      <a:pos x="38" y="286"/>
                    </a:cxn>
                    <a:cxn ang="0">
                      <a:pos x="54" y="314"/>
                    </a:cxn>
                    <a:cxn ang="0">
                      <a:pos x="72" y="340"/>
                    </a:cxn>
                    <a:cxn ang="0">
                      <a:pos x="112" y="392"/>
                    </a:cxn>
                    <a:cxn ang="0">
                      <a:pos x="112" y="392"/>
                    </a:cxn>
                    <a:cxn ang="0">
                      <a:pos x="114" y="394"/>
                    </a:cxn>
                    <a:cxn ang="0">
                      <a:pos x="118" y="392"/>
                    </a:cxn>
                    <a:cxn ang="0">
                      <a:pos x="120" y="390"/>
                    </a:cxn>
                    <a:cxn ang="0">
                      <a:pos x="120" y="386"/>
                    </a:cxn>
                    <a:cxn ang="0">
                      <a:pos x="120" y="386"/>
                    </a:cxn>
                    <a:cxn ang="0">
                      <a:pos x="88" y="342"/>
                    </a:cxn>
                    <a:cxn ang="0">
                      <a:pos x="58" y="298"/>
                    </a:cxn>
                    <a:cxn ang="0">
                      <a:pos x="46" y="274"/>
                    </a:cxn>
                    <a:cxn ang="0">
                      <a:pos x="34" y="250"/>
                    </a:cxn>
                    <a:cxn ang="0">
                      <a:pos x="24" y="224"/>
                    </a:cxn>
                    <a:cxn ang="0">
                      <a:pos x="16" y="198"/>
                    </a:cxn>
                    <a:cxn ang="0">
                      <a:pos x="16" y="198"/>
                    </a:cxn>
                    <a:cxn ang="0">
                      <a:pos x="10" y="166"/>
                    </a:cxn>
                    <a:cxn ang="0">
                      <a:pos x="10" y="134"/>
                    </a:cxn>
                    <a:cxn ang="0">
                      <a:pos x="12" y="102"/>
                    </a:cxn>
                    <a:cxn ang="0">
                      <a:pos x="20" y="70"/>
                    </a:cxn>
                    <a:cxn ang="0">
                      <a:pos x="20" y="70"/>
                    </a:cxn>
                    <a:cxn ang="0">
                      <a:pos x="24" y="58"/>
                    </a:cxn>
                    <a:cxn ang="0">
                      <a:pos x="30" y="46"/>
                    </a:cxn>
                    <a:cxn ang="0">
                      <a:pos x="38" y="36"/>
                    </a:cxn>
                    <a:cxn ang="0">
                      <a:pos x="46" y="26"/>
                    </a:cxn>
                    <a:cxn ang="0">
                      <a:pos x="56" y="18"/>
                    </a:cxn>
                    <a:cxn ang="0">
                      <a:pos x="66" y="12"/>
                    </a:cxn>
                    <a:cxn ang="0">
                      <a:pos x="90" y="2"/>
                    </a:cxn>
                    <a:cxn ang="0">
                      <a:pos x="90" y="2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120" h="394">
                      <a:moveTo>
                        <a:pt x="90" y="0"/>
                      </a:moveTo>
                      <a:lnTo>
                        <a:pt x="90" y="0"/>
                      </a:lnTo>
                      <a:lnTo>
                        <a:pt x="70" y="8"/>
                      </a:lnTo>
                      <a:lnTo>
                        <a:pt x="52" y="20"/>
                      </a:lnTo>
                      <a:lnTo>
                        <a:pt x="36" y="34"/>
                      </a:lnTo>
                      <a:lnTo>
                        <a:pt x="22" y="52"/>
                      </a:lnTo>
                      <a:lnTo>
                        <a:pt x="22" y="52"/>
                      </a:lnTo>
                      <a:lnTo>
                        <a:pt x="16" y="64"/>
                      </a:lnTo>
                      <a:lnTo>
                        <a:pt x="12" y="78"/>
                      </a:lnTo>
                      <a:lnTo>
                        <a:pt x="4" y="106"/>
                      </a:lnTo>
                      <a:lnTo>
                        <a:pt x="2" y="134"/>
                      </a:lnTo>
                      <a:lnTo>
                        <a:pt x="0" y="162"/>
                      </a:lnTo>
                      <a:lnTo>
                        <a:pt x="0" y="162"/>
                      </a:lnTo>
                      <a:lnTo>
                        <a:pt x="2" y="178"/>
                      </a:lnTo>
                      <a:lnTo>
                        <a:pt x="4" y="194"/>
                      </a:lnTo>
                      <a:lnTo>
                        <a:pt x="12" y="226"/>
                      </a:lnTo>
                      <a:lnTo>
                        <a:pt x="22" y="256"/>
                      </a:lnTo>
                      <a:lnTo>
                        <a:pt x="38" y="286"/>
                      </a:lnTo>
                      <a:lnTo>
                        <a:pt x="54" y="314"/>
                      </a:lnTo>
                      <a:lnTo>
                        <a:pt x="72" y="340"/>
                      </a:lnTo>
                      <a:lnTo>
                        <a:pt x="112" y="392"/>
                      </a:lnTo>
                      <a:lnTo>
                        <a:pt x="112" y="392"/>
                      </a:lnTo>
                      <a:lnTo>
                        <a:pt x="114" y="394"/>
                      </a:lnTo>
                      <a:lnTo>
                        <a:pt x="118" y="392"/>
                      </a:lnTo>
                      <a:lnTo>
                        <a:pt x="120" y="390"/>
                      </a:lnTo>
                      <a:lnTo>
                        <a:pt x="120" y="386"/>
                      </a:lnTo>
                      <a:lnTo>
                        <a:pt x="120" y="386"/>
                      </a:lnTo>
                      <a:lnTo>
                        <a:pt x="88" y="342"/>
                      </a:lnTo>
                      <a:lnTo>
                        <a:pt x="58" y="298"/>
                      </a:lnTo>
                      <a:lnTo>
                        <a:pt x="46" y="274"/>
                      </a:lnTo>
                      <a:lnTo>
                        <a:pt x="34" y="250"/>
                      </a:lnTo>
                      <a:lnTo>
                        <a:pt x="24" y="224"/>
                      </a:lnTo>
                      <a:lnTo>
                        <a:pt x="16" y="198"/>
                      </a:lnTo>
                      <a:lnTo>
                        <a:pt x="16" y="198"/>
                      </a:lnTo>
                      <a:lnTo>
                        <a:pt x="10" y="166"/>
                      </a:lnTo>
                      <a:lnTo>
                        <a:pt x="10" y="134"/>
                      </a:lnTo>
                      <a:lnTo>
                        <a:pt x="12" y="102"/>
                      </a:lnTo>
                      <a:lnTo>
                        <a:pt x="20" y="70"/>
                      </a:lnTo>
                      <a:lnTo>
                        <a:pt x="20" y="70"/>
                      </a:lnTo>
                      <a:lnTo>
                        <a:pt x="24" y="58"/>
                      </a:lnTo>
                      <a:lnTo>
                        <a:pt x="30" y="46"/>
                      </a:lnTo>
                      <a:lnTo>
                        <a:pt x="38" y="36"/>
                      </a:lnTo>
                      <a:lnTo>
                        <a:pt x="46" y="26"/>
                      </a:lnTo>
                      <a:lnTo>
                        <a:pt x="56" y="18"/>
                      </a:lnTo>
                      <a:lnTo>
                        <a:pt x="66" y="12"/>
                      </a:lnTo>
                      <a:lnTo>
                        <a:pt x="90" y="2"/>
                      </a:lnTo>
                      <a:lnTo>
                        <a:pt x="90" y="2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0" name="Freeform 426"/>
                <p:cNvSpPr>
                  <a:spLocks/>
                </p:cNvSpPr>
                <p:nvPr/>
              </p:nvSpPr>
              <p:spPr bwMode="auto">
                <a:xfrm>
                  <a:off x="2468" y="1941"/>
                  <a:ext cx="44" cy="193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2" y="0"/>
                    </a:cxn>
                    <a:cxn ang="0">
                      <a:pos x="60" y="42"/>
                    </a:cxn>
                    <a:cxn ang="0">
                      <a:pos x="80" y="62"/>
                    </a:cxn>
                    <a:cxn ang="0">
                      <a:pos x="96" y="86"/>
                    </a:cxn>
                    <a:cxn ang="0">
                      <a:pos x="96" y="86"/>
                    </a:cxn>
                    <a:cxn ang="0">
                      <a:pos x="104" y="100"/>
                    </a:cxn>
                    <a:cxn ang="0">
                      <a:pos x="110" y="114"/>
                    </a:cxn>
                    <a:cxn ang="0">
                      <a:pos x="114" y="128"/>
                    </a:cxn>
                    <a:cxn ang="0">
                      <a:pos x="116" y="144"/>
                    </a:cxn>
                    <a:cxn ang="0">
                      <a:pos x="120" y="174"/>
                    </a:cxn>
                    <a:cxn ang="0">
                      <a:pos x="120" y="206"/>
                    </a:cxn>
                    <a:cxn ang="0">
                      <a:pos x="120" y="206"/>
                    </a:cxn>
                    <a:cxn ang="0">
                      <a:pos x="118" y="222"/>
                    </a:cxn>
                    <a:cxn ang="0">
                      <a:pos x="114" y="240"/>
                    </a:cxn>
                    <a:cxn ang="0">
                      <a:pos x="110" y="258"/>
                    </a:cxn>
                    <a:cxn ang="0">
                      <a:pos x="104" y="274"/>
                    </a:cxn>
                    <a:cxn ang="0">
                      <a:pos x="88" y="306"/>
                    </a:cxn>
                    <a:cxn ang="0">
                      <a:pos x="72" y="338"/>
                    </a:cxn>
                    <a:cxn ang="0">
                      <a:pos x="72" y="338"/>
                    </a:cxn>
                    <a:cxn ang="0">
                      <a:pos x="36" y="394"/>
                    </a:cxn>
                    <a:cxn ang="0">
                      <a:pos x="0" y="450"/>
                    </a:cxn>
                    <a:cxn ang="0">
                      <a:pos x="0" y="450"/>
                    </a:cxn>
                    <a:cxn ang="0">
                      <a:pos x="0" y="452"/>
                    </a:cxn>
                    <a:cxn ang="0">
                      <a:pos x="0" y="452"/>
                    </a:cxn>
                    <a:cxn ang="0">
                      <a:pos x="2" y="452"/>
                    </a:cxn>
                    <a:cxn ang="0">
                      <a:pos x="4" y="452"/>
                    </a:cxn>
                    <a:cxn ang="0">
                      <a:pos x="4" y="452"/>
                    </a:cxn>
                    <a:cxn ang="0">
                      <a:pos x="44" y="396"/>
                    </a:cxn>
                    <a:cxn ang="0">
                      <a:pos x="64" y="366"/>
                    </a:cxn>
                    <a:cxn ang="0">
                      <a:pos x="82" y="336"/>
                    </a:cxn>
                    <a:cxn ang="0">
                      <a:pos x="98" y="304"/>
                    </a:cxn>
                    <a:cxn ang="0">
                      <a:pos x="112" y="272"/>
                    </a:cxn>
                    <a:cxn ang="0">
                      <a:pos x="122" y="240"/>
                    </a:cxn>
                    <a:cxn ang="0">
                      <a:pos x="126" y="222"/>
                    </a:cxn>
                    <a:cxn ang="0">
                      <a:pos x="128" y="206"/>
                    </a:cxn>
                    <a:cxn ang="0">
                      <a:pos x="128" y="206"/>
                    </a:cxn>
                    <a:cxn ang="0">
                      <a:pos x="128" y="176"/>
                    </a:cxn>
                    <a:cxn ang="0">
                      <a:pos x="124" y="146"/>
                    </a:cxn>
                    <a:cxn ang="0">
                      <a:pos x="116" y="116"/>
                    </a:cxn>
                    <a:cxn ang="0">
                      <a:pos x="110" y="102"/>
                    </a:cxn>
                    <a:cxn ang="0">
                      <a:pos x="104" y="88"/>
                    </a:cxn>
                    <a:cxn ang="0">
                      <a:pos x="104" y="88"/>
                    </a:cxn>
                    <a:cxn ang="0">
                      <a:pos x="96" y="76"/>
                    </a:cxn>
                    <a:cxn ang="0">
                      <a:pos x="86" y="64"/>
                    </a:cxn>
                    <a:cxn ang="0">
                      <a:pos x="66" y="42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128" h="452">
                      <a:moveTo>
                        <a:pt x="22" y="0"/>
                      </a:moveTo>
                      <a:lnTo>
                        <a:pt x="22" y="0"/>
                      </a:lnTo>
                      <a:lnTo>
                        <a:pt x="60" y="42"/>
                      </a:lnTo>
                      <a:lnTo>
                        <a:pt x="80" y="62"/>
                      </a:lnTo>
                      <a:lnTo>
                        <a:pt x="96" y="86"/>
                      </a:lnTo>
                      <a:lnTo>
                        <a:pt x="96" y="86"/>
                      </a:lnTo>
                      <a:lnTo>
                        <a:pt x="104" y="100"/>
                      </a:lnTo>
                      <a:lnTo>
                        <a:pt x="110" y="114"/>
                      </a:lnTo>
                      <a:lnTo>
                        <a:pt x="114" y="128"/>
                      </a:lnTo>
                      <a:lnTo>
                        <a:pt x="116" y="144"/>
                      </a:lnTo>
                      <a:lnTo>
                        <a:pt x="120" y="174"/>
                      </a:lnTo>
                      <a:lnTo>
                        <a:pt x="120" y="206"/>
                      </a:lnTo>
                      <a:lnTo>
                        <a:pt x="120" y="206"/>
                      </a:lnTo>
                      <a:lnTo>
                        <a:pt x="118" y="222"/>
                      </a:lnTo>
                      <a:lnTo>
                        <a:pt x="114" y="240"/>
                      </a:lnTo>
                      <a:lnTo>
                        <a:pt x="110" y="258"/>
                      </a:lnTo>
                      <a:lnTo>
                        <a:pt x="104" y="274"/>
                      </a:lnTo>
                      <a:lnTo>
                        <a:pt x="88" y="306"/>
                      </a:lnTo>
                      <a:lnTo>
                        <a:pt x="72" y="338"/>
                      </a:lnTo>
                      <a:lnTo>
                        <a:pt x="72" y="338"/>
                      </a:lnTo>
                      <a:lnTo>
                        <a:pt x="36" y="394"/>
                      </a:lnTo>
                      <a:lnTo>
                        <a:pt x="0" y="450"/>
                      </a:lnTo>
                      <a:lnTo>
                        <a:pt x="0" y="450"/>
                      </a:lnTo>
                      <a:lnTo>
                        <a:pt x="0" y="452"/>
                      </a:lnTo>
                      <a:lnTo>
                        <a:pt x="0" y="452"/>
                      </a:lnTo>
                      <a:lnTo>
                        <a:pt x="2" y="452"/>
                      </a:lnTo>
                      <a:lnTo>
                        <a:pt x="4" y="452"/>
                      </a:lnTo>
                      <a:lnTo>
                        <a:pt x="4" y="452"/>
                      </a:lnTo>
                      <a:lnTo>
                        <a:pt x="44" y="396"/>
                      </a:lnTo>
                      <a:lnTo>
                        <a:pt x="64" y="366"/>
                      </a:lnTo>
                      <a:lnTo>
                        <a:pt x="82" y="336"/>
                      </a:lnTo>
                      <a:lnTo>
                        <a:pt x="98" y="304"/>
                      </a:lnTo>
                      <a:lnTo>
                        <a:pt x="112" y="272"/>
                      </a:lnTo>
                      <a:lnTo>
                        <a:pt x="122" y="240"/>
                      </a:lnTo>
                      <a:lnTo>
                        <a:pt x="126" y="222"/>
                      </a:lnTo>
                      <a:lnTo>
                        <a:pt x="128" y="206"/>
                      </a:lnTo>
                      <a:lnTo>
                        <a:pt x="128" y="206"/>
                      </a:lnTo>
                      <a:lnTo>
                        <a:pt x="128" y="176"/>
                      </a:lnTo>
                      <a:lnTo>
                        <a:pt x="124" y="146"/>
                      </a:lnTo>
                      <a:lnTo>
                        <a:pt x="116" y="116"/>
                      </a:lnTo>
                      <a:lnTo>
                        <a:pt x="110" y="102"/>
                      </a:lnTo>
                      <a:lnTo>
                        <a:pt x="104" y="88"/>
                      </a:lnTo>
                      <a:lnTo>
                        <a:pt x="104" y="88"/>
                      </a:lnTo>
                      <a:lnTo>
                        <a:pt x="96" y="76"/>
                      </a:lnTo>
                      <a:lnTo>
                        <a:pt x="86" y="64"/>
                      </a:lnTo>
                      <a:lnTo>
                        <a:pt x="66" y="42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1" name="Freeform 427"/>
                <p:cNvSpPr>
                  <a:spLocks/>
                </p:cNvSpPr>
                <p:nvPr/>
              </p:nvSpPr>
              <p:spPr bwMode="auto">
                <a:xfrm>
                  <a:off x="2468" y="1941"/>
                  <a:ext cx="44" cy="193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2" y="0"/>
                    </a:cxn>
                    <a:cxn ang="0">
                      <a:pos x="60" y="42"/>
                    </a:cxn>
                    <a:cxn ang="0">
                      <a:pos x="80" y="62"/>
                    </a:cxn>
                    <a:cxn ang="0">
                      <a:pos x="96" y="86"/>
                    </a:cxn>
                    <a:cxn ang="0">
                      <a:pos x="96" y="86"/>
                    </a:cxn>
                    <a:cxn ang="0">
                      <a:pos x="104" y="100"/>
                    </a:cxn>
                    <a:cxn ang="0">
                      <a:pos x="110" y="114"/>
                    </a:cxn>
                    <a:cxn ang="0">
                      <a:pos x="114" y="128"/>
                    </a:cxn>
                    <a:cxn ang="0">
                      <a:pos x="116" y="144"/>
                    </a:cxn>
                    <a:cxn ang="0">
                      <a:pos x="120" y="174"/>
                    </a:cxn>
                    <a:cxn ang="0">
                      <a:pos x="120" y="206"/>
                    </a:cxn>
                    <a:cxn ang="0">
                      <a:pos x="120" y="206"/>
                    </a:cxn>
                    <a:cxn ang="0">
                      <a:pos x="118" y="222"/>
                    </a:cxn>
                    <a:cxn ang="0">
                      <a:pos x="114" y="240"/>
                    </a:cxn>
                    <a:cxn ang="0">
                      <a:pos x="110" y="258"/>
                    </a:cxn>
                    <a:cxn ang="0">
                      <a:pos x="104" y="274"/>
                    </a:cxn>
                    <a:cxn ang="0">
                      <a:pos x="88" y="306"/>
                    </a:cxn>
                    <a:cxn ang="0">
                      <a:pos x="72" y="338"/>
                    </a:cxn>
                    <a:cxn ang="0">
                      <a:pos x="72" y="338"/>
                    </a:cxn>
                    <a:cxn ang="0">
                      <a:pos x="36" y="394"/>
                    </a:cxn>
                    <a:cxn ang="0">
                      <a:pos x="0" y="450"/>
                    </a:cxn>
                    <a:cxn ang="0">
                      <a:pos x="0" y="450"/>
                    </a:cxn>
                    <a:cxn ang="0">
                      <a:pos x="0" y="452"/>
                    </a:cxn>
                    <a:cxn ang="0">
                      <a:pos x="0" y="452"/>
                    </a:cxn>
                    <a:cxn ang="0">
                      <a:pos x="2" y="452"/>
                    </a:cxn>
                    <a:cxn ang="0">
                      <a:pos x="4" y="452"/>
                    </a:cxn>
                    <a:cxn ang="0">
                      <a:pos x="4" y="452"/>
                    </a:cxn>
                    <a:cxn ang="0">
                      <a:pos x="44" y="396"/>
                    </a:cxn>
                    <a:cxn ang="0">
                      <a:pos x="64" y="366"/>
                    </a:cxn>
                    <a:cxn ang="0">
                      <a:pos x="82" y="336"/>
                    </a:cxn>
                    <a:cxn ang="0">
                      <a:pos x="98" y="304"/>
                    </a:cxn>
                    <a:cxn ang="0">
                      <a:pos x="112" y="272"/>
                    </a:cxn>
                    <a:cxn ang="0">
                      <a:pos x="122" y="240"/>
                    </a:cxn>
                    <a:cxn ang="0">
                      <a:pos x="126" y="222"/>
                    </a:cxn>
                    <a:cxn ang="0">
                      <a:pos x="128" y="206"/>
                    </a:cxn>
                    <a:cxn ang="0">
                      <a:pos x="128" y="206"/>
                    </a:cxn>
                    <a:cxn ang="0">
                      <a:pos x="128" y="176"/>
                    </a:cxn>
                    <a:cxn ang="0">
                      <a:pos x="124" y="146"/>
                    </a:cxn>
                    <a:cxn ang="0">
                      <a:pos x="116" y="116"/>
                    </a:cxn>
                    <a:cxn ang="0">
                      <a:pos x="110" y="102"/>
                    </a:cxn>
                    <a:cxn ang="0">
                      <a:pos x="104" y="88"/>
                    </a:cxn>
                    <a:cxn ang="0">
                      <a:pos x="104" y="88"/>
                    </a:cxn>
                    <a:cxn ang="0">
                      <a:pos x="96" y="76"/>
                    </a:cxn>
                    <a:cxn ang="0">
                      <a:pos x="86" y="64"/>
                    </a:cxn>
                    <a:cxn ang="0">
                      <a:pos x="66" y="42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128" h="452">
                      <a:moveTo>
                        <a:pt x="22" y="0"/>
                      </a:moveTo>
                      <a:lnTo>
                        <a:pt x="22" y="0"/>
                      </a:lnTo>
                      <a:lnTo>
                        <a:pt x="60" y="42"/>
                      </a:lnTo>
                      <a:lnTo>
                        <a:pt x="80" y="62"/>
                      </a:lnTo>
                      <a:lnTo>
                        <a:pt x="96" y="86"/>
                      </a:lnTo>
                      <a:lnTo>
                        <a:pt x="96" y="86"/>
                      </a:lnTo>
                      <a:lnTo>
                        <a:pt x="104" y="100"/>
                      </a:lnTo>
                      <a:lnTo>
                        <a:pt x="110" y="114"/>
                      </a:lnTo>
                      <a:lnTo>
                        <a:pt x="114" y="128"/>
                      </a:lnTo>
                      <a:lnTo>
                        <a:pt x="116" y="144"/>
                      </a:lnTo>
                      <a:lnTo>
                        <a:pt x="120" y="174"/>
                      </a:lnTo>
                      <a:lnTo>
                        <a:pt x="120" y="206"/>
                      </a:lnTo>
                      <a:lnTo>
                        <a:pt x="120" y="206"/>
                      </a:lnTo>
                      <a:lnTo>
                        <a:pt x="118" y="222"/>
                      </a:lnTo>
                      <a:lnTo>
                        <a:pt x="114" y="240"/>
                      </a:lnTo>
                      <a:lnTo>
                        <a:pt x="110" y="258"/>
                      </a:lnTo>
                      <a:lnTo>
                        <a:pt x="104" y="274"/>
                      </a:lnTo>
                      <a:lnTo>
                        <a:pt x="88" y="306"/>
                      </a:lnTo>
                      <a:lnTo>
                        <a:pt x="72" y="338"/>
                      </a:lnTo>
                      <a:lnTo>
                        <a:pt x="72" y="338"/>
                      </a:lnTo>
                      <a:lnTo>
                        <a:pt x="36" y="394"/>
                      </a:lnTo>
                      <a:lnTo>
                        <a:pt x="0" y="450"/>
                      </a:lnTo>
                      <a:lnTo>
                        <a:pt x="0" y="450"/>
                      </a:lnTo>
                      <a:lnTo>
                        <a:pt x="0" y="452"/>
                      </a:lnTo>
                      <a:lnTo>
                        <a:pt x="0" y="452"/>
                      </a:lnTo>
                      <a:lnTo>
                        <a:pt x="2" y="452"/>
                      </a:lnTo>
                      <a:lnTo>
                        <a:pt x="4" y="452"/>
                      </a:lnTo>
                      <a:lnTo>
                        <a:pt x="4" y="452"/>
                      </a:lnTo>
                      <a:lnTo>
                        <a:pt x="44" y="396"/>
                      </a:lnTo>
                      <a:lnTo>
                        <a:pt x="64" y="366"/>
                      </a:lnTo>
                      <a:lnTo>
                        <a:pt x="82" y="336"/>
                      </a:lnTo>
                      <a:lnTo>
                        <a:pt x="98" y="304"/>
                      </a:lnTo>
                      <a:lnTo>
                        <a:pt x="112" y="272"/>
                      </a:lnTo>
                      <a:lnTo>
                        <a:pt x="122" y="240"/>
                      </a:lnTo>
                      <a:lnTo>
                        <a:pt x="126" y="222"/>
                      </a:lnTo>
                      <a:lnTo>
                        <a:pt x="128" y="206"/>
                      </a:lnTo>
                      <a:lnTo>
                        <a:pt x="128" y="206"/>
                      </a:lnTo>
                      <a:lnTo>
                        <a:pt x="128" y="176"/>
                      </a:lnTo>
                      <a:lnTo>
                        <a:pt x="124" y="146"/>
                      </a:lnTo>
                      <a:lnTo>
                        <a:pt x="116" y="116"/>
                      </a:lnTo>
                      <a:lnTo>
                        <a:pt x="110" y="102"/>
                      </a:lnTo>
                      <a:lnTo>
                        <a:pt x="104" y="88"/>
                      </a:lnTo>
                      <a:lnTo>
                        <a:pt x="104" y="88"/>
                      </a:lnTo>
                      <a:lnTo>
                        <a:pt x="96" y="76"/>
                      </a:lnTo>
                      <a:lnTo>
                        <a:pt x="86" y="64"/>
                      </a:lnTo>
                      <a:lnTo>
                        <a:pt x="66" y="42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2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2" name="Freeform 428"/>
                <p:cNvSpPr>
                  <a:spLocks/>
                </p:cNvSpPr>
                <p:nvPr/>
              </p:nvSpPr>
              <p:spPr bwMode="auto">
                <a:xfrm>
                  <a:off x="2471" y="1926"/>
                  <a:ext cx="78" cy="214"/>
                </a:xfrm>
                <a:custGeom>
                  <a:avLst/>
                  <a:gdLst/>
                  <a:ahLst/>
                  <a:cxnLst>
                    <a:cxn ang="0">
                      <a:pos x="100" y="22"/>
                    </a:cxn>
                    <a:cxn ang="0">
                      <a:pos x="148" y="4"/>
                    </a:cxn>
                    <a:cxn ang="0">
                      <a:pos x="174" y="4"/>
                    </a:cxn>
                    <a:cxn ang="0">
                      <a:pos x="194" y="14"/>
                    </a:cxn>
                    <a:cxn ang="0">
                      <a:pos x="200" y="20"/>
                    </a:cxn>
                    <a:cxn ang="0">
                      <a:pos x="210" y="44"/>
                    </a:cxn>
                    <a:cxn ang="0">
                      <a:pos x="216" y="78"/>
                    </a:cxn>
                    <a:cxn ang="0">
                      <a:pos x="218" y="98"/>
                    </a:cxn>
                    <a:cxn ang="0">
                      <a:pos x="218" y="140"/>
                    </a:cxn>
                    <a:cxn ang="0">
                      <a:pos x="212" y="182"/>
                    </a:cxn>
                    <a:cxn ang="0">
                      <a:pos x="194" y="242"/>
                    </a:cxn>
                    <a:cxn ang="0">
                      <a:pos x="178" y="278"/>
                    </a:cxn>
                    <a:cxn ang="0">
                      <a:pos x="136" y="346"/>
                    </a:cxn>
                    <a:cxn ang="0">
                      <a:pos x="86" y="410"/>
                    </a:cxn>
                    <a:cxn ang="0">
                      <a:pos x="30" y="466"/>
                    </a:cxn>
                    <a:cxn ang="0">
                      <a:pos x="2" y="494"/>
                    </a:cxn>
                    <a:cxn ang="0">
                      <a:pos x="2" y="500"/>
                    </a:cxn>
                    <a:cxn ang="0">
                      <a:pos x="8" y="500"/>
                    </a:cxn>
                    <a:cxn ang="0">
                      <a:pos x="44" y="472"/>
                    </a:cxn>
                    <a:cxn ang="0">
                      <a:pos x="110" y="404"/>
                    </a:cxn>
                    <a:cxn ang="0">
                      <a:pos x="164" y="330"/>
                    </a:cxn>
                    <a:cxn ang="0">
                      <a:pos x="196" y="268"/>
                    </a:cxn>
                    <a:cxn ang="0">
                      <a:pos x="212" y="224"/>
                    </a:cxn>
                    <a:cxn ang="0">
                      <a:pos x="218" y="200"/>
                    </a:cxn>
                    <a:cxn ang="0">
                      <a:pos x="224" y="160"/>
                    </a:cxn>
                    <a:cxn ang="0">
                      <a:pos x="226" y="116"/>
                    </a:cxn>
                    <a:cxn ang="0">
                      <a:pos x="220" y="74"/>
                    </a:cxn>
                    <a:cxn ang="0">
                      <a:pos x="210" y="32"/>
                    </a:cxn>
                    <a:cxn ang="0">
                      <a:pos x="206" y="24"/>
                    </a:cxn>
                    <a:cxn ang="0">
                      <a:pos x="196" y="10"/>
                    </a:cxn>
                    <a:cxn ang="0">
                      <a:pos x="182" y="4"/>
                    </a:cxn>
                    <a:cxn ang="0">
                      <a:pos x="162" y="0"/>
                    </a:cxn>
                    <a:cxn ang="0">
                      <a:pos x="130" y="8"/>
                    </a:cxn>
                    <a:cxn ang="0">
                      <a:pos x="98" y="20"/>
                    </a:cxn>
                    <a:cxn ang="0">
                      <a:pos x="100" y="22"/>
                    </a:cxn>
                  </a:cxnLst>
                  <a:rect l="0" t="0" r="r" b="b"/>
                  <a:pathLst>
                    <a:path w="226" h="502">
                      <a:moveTo>
                        <a:pt x="100" y="22"/>
                      </a:moveTo>
                      <a:lnTo>
                        <a:pt x="100" y="22"/>
                      </a:lnTo>
                      <a:lnTo>
                        <a:pt x="122" y="14"/>
                      </a:lnTo>
                      <a:lnTo>
                        <a:pt x="148" y="4"/>
                      </a:lnTo>
                      <a:lnTo>
                        <a:pt x="160" y="4"/>
                      </a:lnTo>
                      <a:lnTo>
                        <a:pt x="174" y="4"/>
                      </a:lnTo>
                      <a:lnTo>
                        <a:pt x="184" y="6"/>
                      </a:lnTo>
                      <a:lnTo>
                        <a:pt x="194" y="14"/>
                      </a:lnTo>
                      <a:lnTo>
                        <a:pt x="194" y="14"/>
                      </a:lnTo>
                      <a:lnTo>
                        <a:pt x="200" y="20"/>
                      </a:lnTo>
                      <a:lnTo>
                        <a:pt x="204" y="26"/>
                      </a:lnTo>
                      <a:lnTo>
                        <a:pt x="210" y="44"/>
                      </a:lnTo>
                      <a:lnTo>
                        <a:pt x="214" y="62"/>
                      </a:lnTo>
                      <a:lnTo>
                        <a:pt x="216" y="78"/>
                      </a:lnTo>
                      <a:lnTo>
                        <a:pt x="216" y="78"/>
                      </a:lnTo>
                      <a:lnTo>
                        <a:pt x="218" y="98"/>
                      </a:lnTo>
                      <a:lnTo>
                        <a:pt x="220" y="120"/>
                      </a:lnTo>
                      <a:lnTo>
                        <a:pt x="218" y="140"/>
                      </a:lnTo>
                      <a:lnTo>
                        <a:pt x="216" y="160"/>
                      </a:lnTo>
                      <a:lnTo>
                        <a:pt x="212" y="182"/>
                      </a:lnTo>
                      <a:lnTo>
                        <a:pt x="208" y="202"/>
                      </a:lnTo>
                      <a:lnTo>
                        <a:pt x="194" y="242"/>
                      </a:lnTo>
                      <a:lnTo>
                        <a:pt x="194" y="242"/>
                      </a:lnTo>
                      <a:lnTo>
                        <a:pt x="178" y="278"/>
                      </a:lnTo>
                      <a:lnTo>
                        <a:pt x="158" y="312"/>
                      </a:lnTo>
                      <a:lnTo>
                        <a:pt x="136" y="346"/>
                      </a:lnTo>
                      <a:lnTo>
                        <a:pt x="112" y="378"/>
                      </a:lnTo>
                      <a:lnTo>
                        <a:pt x="86" y="410"/>
                      </a:lnTo>
                      <a:lnTo>
                        <a:pt x="58" y="438"/>
                      </a:lnTo>
                      <a:lnTo>
                        <a:pt x="30" y="466"/>
                      </a:lnTo>
                      <a:lnTo>
                        <a:pt x="2" y="494"/>
                      </a:lnTo>
                      <a:lnTo>
                        <a:pt x="2" y="494"/>
                      </a:lnTo>
                      <a:lnTo>
                        <a:pt x="0" y="498"/>
                      </a:lnTo>
                      <a:lnTo>
                        <a:pt x="2" y="500"/>
                      </a:lnTo>
                      <a:lnTo>
                        <a:pt x="4" y="502"/>
                      </a:lnTo>
                      <a:lnTo>
                        <a:pt x="8" y="500"/>
                      </a:lnTo>
                      <a:lnTo>
                        <a:pt x="8" y="500"/>
                      </a:lnTo>
                      <a:lnTo>
                        <a:pt x="44" y="472"/>
                      </a:lnTo>
                      <a:lnTo>
                        <a:pt x="78" y="438"/>
                      </a:lnTo>
                      <a:lnTo>
                        <a:pt x="110" y="404"/>
                      </a:lnTo>
                      <a:lnTo>
                        <a:pt x="138" y="368"/>
                      </a:lnTo>
                      <a:lnTo>
                        <a:pt x="164" y="330"/>
                      </a:lnTo>
                      <a:lnTo>
                        <a:pt x="186" y="288"/>
                      </a:lnTo>
                      <a:lnTo>
                        <a:pt x="196" y="268"/>
                      </a:lnTo>
                      <a:lnTo>
                        <a:pt x="204" y="246"/>
                      </a:lnTo>
                      <a:lnTo>
                        <a:pt x="212" y="224"/>
                      </a:lnTo>
                      <a:lnTo>
                        <a:pt x="218" y="200"/>
                      </a:lnTo>
                      <a:lnTo>
                        <a:pt x="218" y="200"/>
                      </a:lnTo>
                      <a:lnTo>
                        <a:pt x="222" y="180"/>
                      </a:lnTo>
                      <a:lnTo>
                        <a:pt x="224" y="160"/>
                      </a:lnTo>
                      <a:lnTo>
                        <a:pt x="226" y="138"/>
                      </a:lnTo>
                      <a:lnTo>
                        <a:pt x="226" y="116"/>
                      </a:lnTo>
                      <a:lnTo>
                        <a:pt x="224" y="94"/>
                      </a:lnTo>
                      <a:lnTo>
                        <a:pt x="220" y="74"/>
                      </a:lnTo>
                      <a:lnTo>
                        <a:pt x="216" y="52"/>
                      </a:lnTo>
                      <a:lnTo>
                        <a:pt x="210" y="32"/>
                      </a:lnTo>
                      <a:lnTo>
                        <a:pt x="210" y="32"/>
                      </a:lnTo>
                      <a:lnTo>
                        <a:pt x="206" y="24"/>
                      </a:lnTo>
                      <a:lnTo>
                        <a:pt x="200" y="16"/>
                      </a:lnTo>
                      <a:lnTo>
                        <a:pt x="196" y="10"/>
                      </a:lnTo>
                      <a:lnTo>
                        <a:pt x="190" y="6"/>
                      </a:lnTo>
                      <a:lnTo>
                        <a:pt x="182" y="4"/>
                      </a:lnTo>
                      <a:lnTo>
                        <a:pt x="176" y="2"/>
                      </a:lnTo>
                      <a:lnTo>
                        <a:pt x="162" y="0"/>
                      </a:lnTo>
                      <a:lnTo>
                        <a:pt x="146" y="2"/>
                      </a:lnTo>
                      <a:lnTo>
                        <a:pt x="130" y="8"/>
                      </a:lnTo>
                      <a:lnTo>
                        <a:pt x="98" y="20"/>
                      </a:lnTo>
                      <a:lnTo>
                        <a:pt x="98" y="20"/>
                      </a:lnTo>
                      <a:lnTo>
                        <a:pt x="98" y="22"/>
                      </a:lnTo>
                      <a:lnTo>
                        <a:pt x="100" y="2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3" name="Freeform 429"/>
                <p:cNvSpPr>
                  <a:spLocks/>
                </p:cNvSpPr>
                <p:nvPr/>
              </p:nvSpPr>
              <p:spPr bwMode="auto">
                <a:xfrm>
                  <a:off x="2471" y="1926"/>
                  <a:ext cx="78" cy="214"/>
                </a:xfrm>
                <a:custGeom>
                  <a:avLst/>
                  <a:gdLst/>
                  <a:ahLst/>
                  <a:cxnLst>
                    <a:cxn ang="0">
                      <a:pos x="100" y="22"/>
                    </a:cxn>
                    <a:cxn ang="0">
                      <a:pos x="148" y="4"/>
                    </a:cxn>
                    <a:cxn ang="0">
                      <a:pos x="174" y="4"/>
                    </a:cxn>
                    <a:cxn ang="0">
                      <a:pos x="194" y="14"/>
                    </a:cxn>
                    <a:cxn ang="0">
                      <a:pos x="200" y="20"/>
                    </a:cxn>
                    <a:cxn ang="0">
                      <a:pos x="210" y="44"/>
                    </a:cxn>
                    <a:cxn ang="0">
                      <a:pos x="216" y="78"/>
                    </a:cxn>
                    <a:cxn ang="0">
                      <a:pos x="218" y="98"/>
                    </a:cxn>
                    <a:cxn ang="0">
                      <a:pos x="218" y="140"/>
                    </a:cxn>
                    <a:cxn ang="0">
                      <a:pos x="212" y="182"/>
                    </a:cxn>
                    <a:cxn ang="0">
                      <a:pos x="194" y="242"/>
                    </a:cxn>
                    <a:cxn ang="0">
                      <a:pos x="178" y="278"/>
                    </a:cxn>
                    <a:cxn ang="0">
                      <a:pos x="136" y="346"/>
                    </a:cxn>
                    <a:cxn ang="0">
                      <a:pos x="86" y="410"/>
                    </a:cxn>
                    <a:cxn ang="0">
                      <a:pos x="30" y="466"/>
                    </a:cxn>
                    <a:cxn ang="0">
                      <a:pos x="2" y="494"/>
                    </a:cxn>
                    <a:cxn ang="0">
                      <a:pos x="2" y="500"/>
                    </a:cxn>
                    <a:cxn ang="0">
                      <a:pos x="8" y="500"/>
                    </a:cxn>
                    <a:cxn ang="0">
                      <a:pos x="44" y="472"/>
                    </a:cxn>
                    <a:cxn ang="0">
                      <a:pos x="110" y="404"/>
                    </a:cxn>
                    <a:cxn ang="0">
                      <a:pos x="164" y="330"/>
                    </a:cxn>
                    <a:cxn ang="0">
                      <a:pos x="196" y="268"/>
                    </a:cxn>
                    <a:cxn ang="0">
                      <a:pos x="212" y="224"/>
                    </a:cxn>
                    <a:cxn ang="0">
                      <a:pos x="218" y="200"/>
                    </a:cxn>
                    <a:cxn ang="0">
                      <a:pos x="224" y="160"/>
                    </a:cxn>
                    <a:cxn ang="0">
                      <a:pos x="226" y="116"/>
                    </a:cxn>
                    <a:cxn ang="0">
                      <a:pos x="220" y="74"/>
                    </a:cxn>
                    <a:cxn ang="0">
                      <a:pos x="210" y="32"/>
                    </a:cxn>
                    <a:cxn ang="0">
                      <a:pos x="206" y="24"/>
                    </a:cxn>
                    <a:cxn ang="0">
                      <a:pos x="196" y="10"/>
                    </a:cxn>
                    <a:cxn ang="0">
                      <a:pos x="182" y="4"/>
                    </a:cxn>
                    <a:cxn ang="0">
                      <a:pos x="162" y="0"/>
                    </a:cxn>
                    <a:cxn ang="0">
                      <a:pos x="130" y="8"/>
                    </a:cxn>
                    <a:cxn ang="0">
                      <a:pos x="98" y="20"/>
                    </a:cxn>
                    <a:cxn ang="0">
                      <a:pos x="100" y="22"/>
                    </a:cxn>
                  </a:cxnLst>
                  <a:rect l="0" t="0" r="r" b="b"/>
                  <a:pathLst>
                    <a:path w="226" h="502">
                      <a:moveTo>
                        <a:pt x="100" y="22"/>
                      </a:moveTo>
                      <a:lnTo>
                        <a:pt x="100" y="22"/>
                      </a:lnTo>
                      <a:lnTo>
                        <a:pt x="122" y="14"/>
                      </a:lnTo>
                      <a:lnTo>
                        <a:pt x="148" y="4"/>
                      </a:lnTo>
                      <a:lnTo>
                        <a:pt x="160" y="4"/>
                      </a:lnTo>
                      <a:lnTo>
                        <a:pt x="174" y="4"/>
                      </a:lnTo>
                      <a:lnTo>
                        <a:pt x="184" y="6"/>
                      </a:lnTo>
                      <a:lnTo>
                        <a:pt x="194" y="14"/>
                      </a:lnTo>
                      <a:lnTo>
                        <a:pt x="194" y="14"/>
                      </a:lnTo>
                      <a:lnTo>
                        <a:pt x="200" y="20"/>
                      </a:lnTo>
                      <a:lnTo>
                        <a:pt x="204" y="26"/>
                      </a:lnTo>
                      <a:lnTo>
                        <a:pt x="210" y="44"/>
                      </a:lnTo>
                      <a:lnTo>
                        <a:pt x="214" y="62"/>
                      </a:lnTo>
                      <a:lnTo>
                        <a:pt x="216" y="78"/>
                      </a:lnTo>
                      <a:lnTo>
                        <a:pt x="216" y="78"/>
                      </a:lnTo>
                      <a:lnTo>
                        <a:pt x="218" y="98"/>
                      </a:lnTo>
                      <a:lnTo>
                        <a:pt x="220" y="120"/>
                      </a:lnTo>
                      <a:lnTo>
                        <a:pt x="218" y="140"/>
                      </a:lnTo>
                      <a:lnTo>
                        <a:pt x="216" y="160"/>
                      </a:lnTo>
                      <a:lnTo>
                        <a:pt x="212" y="182"/>
                      </a:lnTo>
                      <a:lnTo>
                        <a:pt x="208" y="202"/>
                      </a:lnTo>
                      <a:lnTo>
                        <a:pt x="194" y="242"/>
                      </a:lnTo>
                      <a:lnTo>
                        <a:pt x="194" y="242"/>
                      </a:lnTo>
                      <a:lnTo>
                        <a:pt x="178" y="278"/>
                      </a:lnTo>
                      <a:lnTo>
                        <a:pt x="158" y="312"/>
                      </a:lnTo>
                      <a:lnTo>
                        <a:pt x="136" y="346"/>
                      </a:lnTo>
                      <a:lnTo>
                        <a:pt x="112" y="378"/>
                      </a:lnTo>
                      <a:lnTo>
                        <a:pt x="86" y="410"/>
                      </a:lnTo>
                      <a:lnTo>
                        <a:pt x="58" y="438"/>
                      </a:lnTo>
                      <a:lnTo>
                        <a:pt x="30" y="466"/>
                      </a:lnTo>
                      <a:lnTo>
                        <a:pt x="2" y="494"/>
                      </a:lnTo>
                      <a:lnTo>
                        <a:pt x="2" y="494"/>
                      </a:lnTo>
                      <a:lnTo>
                        <a:pt x="0" y="498"/>
                      </a:lnTo>
                      <a:lnTo>
                        <a:pt x="2" y="500"/>
                      </a:lnTo>
                      <a:lnTo>
                        <a:pt x="4" y="502"/>
                      </a:lnTo>
                      <a:lnTo>
                        <a:pt x="8" y="500"/>
                      </a:lnTo>
                      <a:lnTo>
                        <a:pt x="8" y="500"/>
                      </a:lnTo>
                      <a:lnTo>
                        <a:pt x="44" y="472"/>
                      </a:lnTo>
                      <a:lnTo>
                        <a:pt x="78" y="438"/>
                      </a:lnTo>
                      <a:lnTo>
                        <a:pt x="110" y="404"/>
                      </a:lnTo>
                      <a:lnTo>
                        <a:pt x="138" y="368"/>
                      </a:lnTo>
                      <a:lnTo>
                        <a:pt x="164" y="330"/>
                      </a:lnTo>
                      <a:lnTo>
                        <a:pt x="186" y="288"/>
                      </a:lnTo>
                      <a:lnTo>
                        <a:pt x="196" y="268"/>
                      </a:lnTo>
                      <a:lnTo>
                        <a:pt x="204" y="246"/>
                      </a:lnTo>
                      <a:lnTo>
                        <a:pt x="212" y="224"/>
                      </a:lnTo>
                      <a:lnTo>
                        <a:pt x="218" y="200"/>
                      </a:lnTo>
                      <a:lnTo>
                        <a:pt x="218" y="200"/>
                      </a:lnTo>
                      <a:lnTo>
                        <a:pt x="222" y="180"/>
                      </a:lnTo>
                      <a:lnTo>
                        <a:pt x="224" y="160"/>
                      </a:lnTo>
                      <a:lnTo>
                        <a:pt x="226" y="138"/>
                      </a:lnTo>
                      <a:lnTo>
                        <a:pt x="226" y="116"/>
                      </a:lnTo>
                      <a:lnTo>
                        <a:pt x="224" y="94"/>
                      </a:lnTo>
                      <a:lnTo>
                        <a:pt x="220" y="74"/>
                      </a:lnTo>
                      <a:lnTo>
                        <a:pt x="216" y="52"/>
                      </a:lnTo>
                      <a:lnTo>
                        <a:pt x="210" y="32"/>
                      </a:lnTo>
                      <a:lnTo>
                        <a:pt x="210" y="32"/>
                      </a:lnTo>
                      <a:lnTo>
                        <a:pt x="206" y="24"/>
                      </a:lnTo>
                      <a:lnTo>
                        <a:pt x="200" y="16"/>
                      </a:lnTo>
                      <a:lnTo>
                        <a:pt x="196" y="10"/>
                      </a:lnTo>
                      <a:lnTo>
                        <a:pt x="190" y="6"/>
                      </a:lnTo>
                      <a:lnTo>
                        <a:pt x="182" y="4"/>
                      </a:lnTo>
                      <a:lnTo>
                        <a:pt x="176" y="2"/>
                      </a:lnTo>
                      <a:lnTo>
                        <a:pt x="162" y="0"/>
                      </a:lnTo>
                      <a:lnTo>
                        <a:pt x="146" y="2"/>
                      </a:lnTo>
                      <a:lnTo>
                        <a:pt x="130" y="8"/>
                      </a:lnTo>
                      <a:lnTo>
                        <a:pt x="98" y="20"/>
                      </a:lnTo>
                      <a:lnTo>
                        <a:pt x="98" y="20"/>
                      </a:lnTo>
                      <a:lnTo>
                        <a:pt x="98" y="22"/>
                      </a:lnTo>
                      <a:lnTo>
                        <a:pt x="100" y="2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4" name="Freeform 430"/>
                <p:cNvSpPr>
                  <a:spLocks/>
                </p:cNvSpPr>
                <p:nvPr/>
              </p:nvSpPr>
              <p:spPr bwMode="auto">
                <a:xfrm>
                  <a:off x="2491" y="2020"/>
                  <a:ext cx="45" cy="87"/>
                </a:xfrm>
                <a:custGeom>
                  <a:avLst/>
                  <a:gdLst/>
                  <a:ahLst/>
                  <a:cxnLst>
                    <a:cxn ang="0">
                      <a:pos x="128" y="22"/>
                    </a:cxn>
                    <a:cxn ang="0">
                      <a:pos x="128" y="22"/>
                    </a:cxn>
                    <a:cxn ang="0">
                      <a:pos x="102" y="74"/>
                    </a:cxn>
                    <a:cxn ang="0">
                      <a:pos x="88" y="100"/>
                    </a:cxn>
                    <a:cxn ang="0">
                      <a:pos x="72" y="126"/>
                    </a:cxn>
                    <a:cxn ang="0">
                      <a:pos x="72" y="126"/>
                    </a:cxn>
                    <a:cxn ang="0">
                      <a:pos x="60" y="146"/>
                    </a:cxn>
                    <a:cxn ang="0">
                      <a:pos x="46" y="166"/>
                    </a:cxn>
                    <a:cxn ang="0">
                      <a:pos x="28" y="184"/>
                    </a:cxn>
                    <a:cxn ang="0">
                      <a:pos x="20" y="192"/>
                    </a:cxn>
                    <a:cxn ang="0">
                      <a:pos x="10" y="198"/>
                    </a:cxn>
                    <a:cxn ang="0">
                      <a:pos x="10" y="198"/>
                    </a:cxn>
                    <a:cxn ang="0">
                      <a:pos x="8" y="200"/>
                    </a:cxn>
                    <a:cxn ang="0">
                      <a:pos x="6" y="198"/>
                    </a:cxn>
                    <a:cxn ang="0">
                      <a:pos x="6" y="194"/>
                    </a:cxn>
                    <a:cxn ang="0">
                      <a:pos x="10" y="184"/>
                    </a:cxn>
                    <a:cxn ang="0">
                      <a:pos x="10" y="184"/>
                    </a:cxn>
                    <a:cxn ang="0">
                      <a:pos x="22" y="154"/>
                    </a:cxn>
                    <a:cxn ang="0">
                      <a:pos x="22" y="154"/>
                    </a:cxn>
                    <a:cxn ang="0">
                      <a:pos x="50" y="102"/>
                    </a:cxn>
                    <a:cxn ang="0">
                      <a:pos x="50" y="10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0"/>
                    </a:cxn>
                    <a:cxn ang="0">
                      <a:pos x="94" y="0"/>
                    </a:cxn>
                    <a:cxn ang="0">
                      <a:pos x="92" y="2"/>
                    </a:cxn>
                    <a:cxn ang="0">
                      <a:pos x="92" y="2"/>
                    </a:cxn>
                    <a:cxn ang="0">
                      <a:pos x="42" y="108"/>
                    </a:cxn>
                    <a:cxn ang="0">
                      <a:pos x="42" y="108"/>
                    </a:cxn>
                    <a:cxn ang="0">
                      <a:pos x="16" y="154"/>
                    </a:cxn>
                    <a:cxn ang="0">
                      <a:pos x="6" y="178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2" y="206"/>
                    </a:cxn>
                    <a:cxn ang="0">
                      <a:pos x="2" y="206"/>
                    </a:cxn>
                    <a:cxn ang="0">
                      <a:pos x="12" y="200"/>
                    </a:cxn>
                    <a:cxn ang="0">
                      <a:pos x="22" y="194"/>
                    </a:cxn>
                    <a:cxn ang="0">
                      <a:pos x="30" y="186"/>
                    </a:cxn>
                    <a:cxn ang="0">
                      <a:pos x="38" y="178"/>
                    </a:cxn>
                    <a:cxn ang="0">
                      <a:pos x="54" y="160"/>
                    </a:cxn>
                    <a:cxn ang="0">
                      <a:pos x="66" y="140"/>
                    </a:cxn>
                    <a:cxn ang="0">
                      <a:pos x="66" y="140"/>
                    </a:cxn>
                    <a:cxn ang="0">
                      <a:pos x="84" y="112"/>
                    </a:cxn>
                    <a:cxn ang="0">
                      <a:pos x="100" y="82"/>
                    </a:cxn>
                    <a:cxn ang="0">
                      <a:pos x="130" y="22"/>
                    </a:cxn>
                    <a:cxn ang="0">
                      <a:pos x="130" y="22"/>
                    </a:cxn>
                    <a:cxn ang="0">
                      <a:pos x="130" y="20"/>
                    </a:cxn>
                    <a:cxn ang="0">
                      <a:pos x="128" y="22"/>
                    </a:cxn>
                  </a:cxnLst>
                  <a:rect l="0" t="0" r="r" b="b"/>
                  <a:pathLst>
                    <a:path w="130" h="206">
                      <a:moveTo>
                        <a:pt x="128" y="22"/>
                      </a:moveTo>
                      <a:lnTo>
                        <a:pt x="128" y="22"/>
                      </a:lnTo>
                      <a:lnTo>
                        <a:pt x="102" y="74"/>
                      </a:lnTo>
                      <a:lnTo>
                        <a:pt x="88" y="100"/>
                      </a:lnTo>
                      <a:lnTo>
                        <a:pt x="72" y="126"/>
                      </a:lnTo>
                      <a:lnTo>
                        <a:pt x="72" y="126"/>
                      </a:lnTo>
                      <a:lnTo>
                        <a:pt x="60" y="146"/>
                      </a:lnTo>
                      <a:lnTo>
                        <a:pt x="46" y="166"/>
                      </a:lnTo>
                      <a:lnTo>
                        <a:pt x="28" y="184"/>
                      </a:lnTo>
                      <a:lnTo>
                        <a:pt x="20" y="192"/>
                      </a:lnTo>
                      <a:lnTo>
                        <a:pt x="10" y="198"/>
                      </a:lnTo>
                      <a:lnTo>
                        <a:pt x="10" y="198"/>
                      </a:lnTo>
                      <a:lnTo>
                        <a:pt x="8" y="200"/>
                      </a:lnTo>
                      <a:lnTo>
                        <a:pt x="6" y="198"/>
                      </a:lnTo>
                      <a:lnTo>
                        <a:pt x="6" y="194"/>
                      </a:lnTo>
                      <a:lnTo>
                        <a:pt x="10" y="184"/>
                      </a:lnTo>
                      <a:lnTo>
                        <a:pt x="10" y="184"/>
                      </a:lnTo>
                      <a:lnTo>
                        <a:pt x="22" y="154"/>
                      </a:lnTo>
                      <a:lnTo>
                        <a:pt x="22" y="154"/>
                      </a:lnTo>
                      <a:lnTo>
                        <a:pt x="50" y="102"/>
                      </a:lnTo>
                      <a:lnTo>
                        <a:pt x="50" y="10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0"/>
                      </a:lnTo>
                      <a:lnTo>
                        <a:pt x="94" y="0"/>
                      </a:lnTo>
                      <a:lnTo>
                        <a:pt x="92" y="2"/>
                      </a:lnTo>
                      <a:lnTo>
                        <a:pt x="92" y="2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16" y="154"/>
                      </a:lnTo>
                      <a:lnTo>
                        <a:pt x="6" y="178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2" y="206"/>
                      </a:lnTo>
                      <a:lnTo>
                        <a:pt x="2" y="206"/>
                      </a:lnTo>
                      <a:lnTo>
                        <a:pt x="12" y="200"/>
                      </a:lnTo>
                      <a:lnTo>
                        <a:pt x="22" y="194"/>
                      </a:lnTo>
                      <a:lnTo>
                        <a:pt x="30" y="186"/>
                      </a:lnTo>
                      <a:lnTo>
                        <a:pt x="38" y="178"/>
                      </a:lnTo>
                      <a:lnTo>
                        <a:pt x="54" y="160"/>
                      </a:lnTo>
                      <a:lnTo>
                        <a:pt x="66" y="140"/>
                      </a:lnTo>
                      <a:lnTo>
                        <a:pt x="66" y="140"/>
                      </a:lnTo>
                      <a:lnTo>
                        <a:pt x="84" y="112"/>
                      </a:lnTo>
                      <a:lnTo>
                        <a:pt x="100" y="82"/>
                      </a:lnTo>
                      <a:lnTo>
                        <a:pt x="130" y="22"/>
                      </a:lnTo>
                      <a:lnTo>
                        <a:pt x="130" y="22"/>
                      </a:lnTo>
                      <a:lnTo>
                        <a:pt x="130" y="20"/>
                      </a:lnTo>
                      <a:lnTo>
                        <a:pt x="128" y="2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5" name="Freeform 431"/>
                <p:cNvSpPr>
                  <a:spLocks/>
                </p:cNvSpPr>
                <p:nvPr/>
              </p:nvSpPr>
              <p:spPr bwMode="auto">
                <a:xfrm>
                  <a:off x="2491" y="2020"/>
                  <a:ext cx="45" cy="87"/>
                </a:xfrm>
                <a:custGeom>
                  <a:avLst/>
                  <a:gdLst/>
                  <a:ahLst/>
                  <a:cxnLst>
                    <a:cxn ang="0">
                      <a:pos x="128" y="22"/>
                    </a:cxn>
                    <a:cxn ang="0">
                      <a:pos x="128" y="22"/>
                    </a:cxn>
                    <a:cxn ang="0">
                      <a:pos x="102" y="74"/>
                    </a:cxn>
                    <a:cxn ang="0">
                      <a:pos x="88" y="100"/>
                    </a:cxn>
                    <a:cxn ang="0">
                      <a:pos x="72" y="126"/>
                    </a:cxn>
                    <a:cxn ang="0">
                      <a:pos x="72" y="126"/>
                    </a:cxn>
                    <a:cxn ang="0">
                      <a:pos x="60" y="146"/>
                    </a:cxn>
                    <a:cxn ang="0">
                      <a:pos x="46" y="166"/>
                    </a:cxn>
                    <a:cxn ang="0">
                      <a:pos x="28" y="184"/>
                    </a:cxn>
                    <a:cxn ang="0">
                      <a:pos x="20" y="192"/>
                    </a:cxn>
                    <a:cxn ang="0">
                      <a:pos x="10" y="198"/>
                    </a:cxn>
                    <a:cxn ang="0">
                      <a:pos x="10" y="198"/>
                    </a:cxn>
                    <a:cxn ang="0">
                      <a:pos x="8" y="200"/>
                    </a:cxn>
                    <a:cxn ang="0">
                      <a:pos x="6" y="198"/>
                    </a:cxn>
                    <a:cxn ang="0">
                      <a:pos x="6" y="194"/>
                    </a:cxn>
                    <a:cxn ang="0">
                      <a:pos x="10" y="184"/>
                    </a:cxn>
                    <a:cxn ang="0">
                      <a:pos x="10" y="184"/>
                    </a:cxn>
                    <a:cxn ang="0">
                      <a:pos x="22" y="154"/>
                    </a:cxn>
                    <a:cxn ang="0">
                      <a:pos x="22" y="154"/>
                    </a:cxn>
                    <a:cxn ang="0">
                      <a:pos x="50" y="102"/>
                    </a:cxn>
                    <a:cxn ang="0">
                      <a:pos x="50" y="10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0"/>
                    </a:cxn>
                    <a:cxn ang="0">
                      <a:pos x="94" y="0"/>
                    </a:cxn>
                    <a:cxn ang="0">
                      <a:pos x="92" y="2"/>
                    </a:cxn>
                    <a:cxn ang="0">
                      <a:pos x="92" y="2"/>
                    </a:cxn>
                    <a:cxn ang="0">
                      <a:pos x="42" y="108"/>
                    </a:cxn>
                    <a:cxn ang="0">
                      <a:pos x="42" y="108"/>
                    </a:cxn>
                    <a:cxn ang="0">
                      <a:pos x="16" y="154"/>
                    </a:cxn>
                    <a:cxn ang="0">
                      <a:pos x="6" y="178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2" y="206"/>
                    </a:cxn>
                    <a:cxn ang="0">
                      <a:pos x="2" y="206"/>
                    </a:cxn>
                    <a:cxn ang="0">
                      <a:pos x="12" y="200"/>
                    </a:cxn>
                    <a:cxn ang="0">
                      <a:pos x="22" y="194"/>
                    </a:cxn>
                    <a:cxn ang="0">
                      <a:pos x="30" y="186"/>
                    </a:cxn>
                    <a:cxn ang="0">
                      <a:pos x="38" y="178"/>
                    </a:cxn>
                    <a:cxn ang="0">
                      <a:pos x="54" y="160"/>
                    </a:cxn>
                    <a:cxn ang="0">
                      <a:pos x="66" y="140"/>
                    </a:cxn>
                    <a:cxn ang="0">
                      <a:pos x="66" y="140"/>
                    </a:cxn>
                    <a:cxn ang="0">
                      <a:pos x="84" y="112"/>
                    </a:cxn>
                    <a:cxn ang="0">
                      <a:pos x="100" y="82"/>
                    </a:cxn>
                    <a:cxn ang="0">
                      <a:pos x="130" y="22"/>
                    </a:cxn>
                    <a:cxn ang="0">
                      <a:pos x="130" y="22"/>
                    </a:cxn>
                    <a:cxn ang="0">
                      <a:pos x="130" y="20"/>
                    </a:cxn>
                    <a:cxn ang="0">
                      <a:pos x="128" y="22"/>
                    </a:cxn>
                  </a:cxnLst>
                  <a:rect l="0" t="0" r="r" b="b"/>
                  <a:pathLst>
                    <a:path w="130" h="206">
                      <a:moveTo>
                        <a:pt x="128" y="22"/>
                      </a:moveTo>
                      <a:lnTo>
                        <a:pt x="128" y="22"/>
                      </a:lnTo>
                      <a:lnTo>
                        <a:pt x="102" y="74"/>
                      </a:lnTo>
                      <a:lnTo>
                        <a:pt x="88" y="100"/>
                      </a:lnTo>
                      <a:lnTo>
                        <a:pt x="72" y="126"/>
                      </a:lnTo>
                      <a:lnTo>
                        <a:pt x="72" y="126"/>
                      </a:lnTo>
                      <a:lnTo>
                        <a:pt x="60" y="146"/>
                      </a:lnTo>
                      <a:lnTo>
                        <a:pt x="46" y="166"/>
                      </a:lnTo>
                      <a:lnTo>
                        <a:pt x="28" y="184"/>
                      </a:lnTo>
                      <a:lnTo>
                        <a:pt x="20" y="192"/>
                      </a:lnTo>
                      <a:lnTo>
                        <a:pt x="10" y="198"/>
                      </a:lnTo>
                      <a:lnTo>
                        <a:pt x="10" y="198"/>
                      </a:lnTo>
                      <a:lnTo>
                        <a:pt x="8" y="200"/>
                      </a:lnTo>
                      <a:lnTo>
                        <a:pt x="6" y="198"/>
                      </a:lnTo>
                      <a:lnTo>
                        <a:pt x="6" y="194"/>
                      </a:lnTo>
                      <a:lnTo>
                        <a:pt x="10" y="184"/>
                      </a:lnTo>
                      <a:lnTo>
                        <a:pt x="10" y="184"/>
                      </a:lnTo>
                      <a:lnTo>
                        <a:pt x="22" y="154"/>
                      </a:lnTo>
                      <a:lnTo>
                        <a:pt x="22" y="154"/>
                      </a:lnTo>
                      <a:lnTo>
                        <a:pt x="50" y="102"/>
                      </a:lnTo>
                      <a:lnTo>
                        <a:pt x="50" y="10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0"/>
                      </a:lnTo>
                      <a:lnTo>
                        <a:pt x="94" y="0"/>
                      </a:lnTo>
                      <a:lnTo>
                        <a:pt x="92" y="2"/>
                      </a:lnTo>
                      <a:lnTo>
                        <a:pt x="92" y="2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16" y="154"/>
                      </a:lnTo>
                      <a:lnTo>
                        <a:pt x="6" y="178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2" y="206"/>
                      </a:lnTo>
                      <a:lnTo>
                        <a:pt x="2" y="206"/>
                      </a:lnTo>
                      <a:lnTo>
                        <a:pt x="12" y="200"/>
                      </a:lnTo>
                      <a:lnTo>
                        <a:pt x="22" y="194"/>
                      </a:lnTo>
                      <a:lnTo>
                        <a:pt x="30" y="186"/>
                      </a:lnTo>
                      <a:lnTo>
                        <a:pt x="38" y="178"/>
                      </a:lnTo>
                      <a:lnTo>
                        <a:pt x="54" y="160"/>
                      </a:lnTo>
                      <a:lnTo>
                        <a:pt x="66" y="140"/>
                      </a:lnTo>
                      <a:lnTo>
                        <a:pt x="66" y="140"/>
                      </a:lnTo>
                      <a:lnTo>
                        <a:pt x="84" y="112"/>
                      </a:lnTo>
                      <a:lnTo>
                        <a:pt x="100" y="82"/>
                      </a:lnTo>
                      <a:lnTo>
                        <a:pt x="130" y="22"/>
                      </a:lnTo>
                      <a:lnTo>
                        <a:pt x="130" y="22"/>
                      </a:lnTo>
                      <a:lnTo>
                        <a:pt x="130" y="20"/>
                      </a:lnTo>
                      <a:lnTo>
                        <a:pt x="128" y="2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6" name="Freeform 432"/>
                <p:cNvSpPr>
                  <a:spLocks/>
                </p:cNvSpPr>
                <p:nvPr/>
              </p:nvSpPr>
              <p:spPr bwMode="auto">
                <a:xfrm>
                  <a:off x="2512" y="1962"/>
                  <a:ext cx="25" cy="70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0" y="0"/>
                    </a:cxn>
                    <a:cxn ang="0">
                      <a:pos x="70" y="20"/>
                    </a:cxn>
                    <a:cxn ang="0">
                      <a:pos x="66" y="38"/>
                    </a:cxn>
                    <a:cxn ang="0">
                      <a:pos x="62" y="56"/>
                    </a:cxn>
                    <a:cxn ang="0">
                      <a:pos x="56" y="76"/>
                    </a:cxn>
                    <a:cxn ang="0">
                      <a:pos x="56" y="76"/>
                    </a:cxn>
                    <a:cxn ang="0">
                      <a:pos x="44" y="112"/>
                    </a:cxn>
                    <a:cxn ang="0">
                      <a:pos x="38" y="130"/>
                    </a:cxn>
                    <a:cxn ang="0">
                      <a:pos x="32" y="138"/>
                    </a:cxn>
                    <a:cxn ang="0">
                      <a:pos x="26" y="146"/>
                    </a:cxn>
                    <a:cxn ang="0">
                      <a:pos x="26" y="146"/>
                    </a:cxn>
                    <a:cxn ang="0">
                      <a:pos x="18" y="154"/>
                    </a:cxn>
                    <a:cxn ang="0">
                      <a:pos x="12" y="156"/>
                    </a:cxn>
                    <a:cxn ang="0">
                      <a:pos x="8" y="154"/>
                    </a:cxn>
                    <a:cxn ang="0">
                      <a:pos x="6" y="148"/>
                    </a:cxn>
                    <a:cxn ang="0">
                      <a:pos x="4" y="134"/>
                    </a:cxn>
                    <a:cxn ang="0">
                      <a:pos x="4" y="118"/>
                    </a:cxn>
                    <a:cxn ang="0">
                      <a:pos x="4" y="118"/>
                    </a:cxn>
                    <a:cxn ang="0">
                      <a:pos x="8" y="96"/>
                    </a:cxn>
                    <a:cxn ang="0">
                      <a:pos x="14" y="74"/>
                    </a:cxn>
                    <a:cxn ang="0">
                      <a:pos x="28" y="30"/>
                    </a:cxn>
                    <a:cxn ang="0">
                      <a:pos x="28" y="30"/>
                    </a:cxn>
                    <a:cxn ang="0">
                      <a:pos x="28" y="28"/>
                    </a:cxn>
                    <a:cxn ang="0">
                      <a:pos x="26" y="30"/>
                    </a:cxn>
                    <a:cxn ang="0">
                      <a:pos x="26" y="30"/>
                    </a:cxn>
                    <a:cxn ang="0">
                      <a:pos x="18" y="54"/>
                    </a:cxn>
                    <a:cxn ang="0">
                      <a:pos x="12" y="78"/>
                    </a:cxn>
                    <a:cxn ang="0">
                      <a:pos x="4" y="102"/>
                    </a:cxn>
                    <a:cxn ang="0">
                      <a:pos x="0" y="128"/>
                    </a:cxn>
                    <a:cxn ang="0">
                      <a:pos x="0" y="148"/>
                    </a:cxn>
                    <a:cxn ang="0">
                      <a:pos x="0" y="156"/>
                    </a:cxn>
                    <a:cxn ang="0">
                      <a:pos x="4" y="162"/>
                    </a:cxn>
                    <a:cxn ang="0">
                      <a:pos x="8" y="164"/>
                    </a:cxn>
                    <a:cxn ang="0">
                      <a:pos x="14" y="164"/>
                    </a:cxn>
                    <a:cxn ang="0">
                      <a:pos x="14" y="164"/>
                    </a:cxn>
                    <a:cxn ang="0">
                      <a:pos x="18" y="162"/>
                    </a:cxn>
                    <a:cxn ang="0">
                      <a:pos x="24" y="158"/>
                    </a:cxn>
                    <a:cxn ang="0">
                      <a:pos x="30" y="150"/>
                    </a:cxn>
                    <a:cxn ang="0">
                      <a:pos x="30" y="150"/>
                    </a:cxn>
                    <a:cxn ang="0">
                      <a:pos x="42" y="130"/>
                    </a:cxn>
                    <a:cxn ang="0">
                      <a:pos x="50" y="108"/>
                    </a:cxn>
                    <a:cxn ang="0">
                      <a:pos x="50" y="108"/>
                    </a:cxn>
                    <a:cxn ang="0">
                      <a:pos x="58" y="82"/>
                    </a:cxn>
                    <a:cxn ang="0">
                      <a:pos x="66" y="56"/>
                    </a:cxn>
                    <a:cxn ang="0">
                      <a:pos x="70" y="28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0" y="0"/>
                    </a:cxn>
                  </a:cxnLst>
                  <a:rect l="0" t="0" r="r" b="b"/>
                  <a:pathLst>
                    <a:path w="72" h="164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70" y="20"/>
                      </a:lnTo>
                      <a:lnTo>
                        <a:pt x="66" y="38"/>
                      </a:lnTo>
                      <a:lnTo>
                        <a:pt x="62" y="5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44" y="112"/>
                      </a:lnTo>
                      <a:lnTo>
                        <a:pt x="38" y="130"/>
                      </a:lnTo>
                      <a:lnTo>
                        <a:pt x="32" y="138"/>
                      </a:lnTo>
                      <a:lnTo>
                        <a:pt x="26" y="146"/>
                      </a:lnTo>
                      <a:lnTo>
                        <a:pt x="26" y="146"/>
                      </a:lnTo>
                      <a:lnTo>
                        <a:pt x="18" y="154"/>
                      </a:lnTo>
                      <a:lnTo>
                        <a:pt x="12" y="156"/>
                      </a:lnTo>
                      <a:lnTo>
                        <a:pt x="8" y="154"/>
                      </a:lnTo>
                      <a:lnTo>
                        <a:pt x="6" y="148"/>
                      </a:lnTo>
                      <a:lnTo>
                        <a:pt x="4" y="134"/>
                      </a:lnTo>
                      <a:lnTo>
                        <a:pt x="4" y="118"/>
                      </a:lnTo>
                      <a:lnTo>
                        <a:pt x="4" y="118"/>
                      </a:lnTo>
                      <a:lnTo>
                        <a:pt x="8" y="96"/>
                      </a:lnTo>
                      <a:lnTo>
                        <a:pt x="14" y="74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28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18" y="54"/>
                      </a:lnTo>
                      <a:lnTo>
                        <a:pt x="12" y="78"/>
                      </a:lnTo>
                      <a:lnTo>
                        <a:pt x="4" y="102"/>
                      </a:lnTo>
                      <a:lnTo>
                        <a:pt x="0" y="128"/>
                      </a:lnTo>
                      <a:lnTo>
                        <a:pt x="0" y="148"/>
                      </a:lnTo>
                      <a:lnTo>
                        <a:pt x="0" y="156"/>
                      </a:lnTo>
                      <a:lnTo>
                        <a:pt x="4" y="162"/>
                      </a:lnTo>
                      <a:lnTo>
                        <a:pt x="8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8" y="162"/>
                      </a:lnTo>
                      <a:lnTo>
                        <a:pt x="24" y="158"/>
                      </a:lnTo>
                      <a:lnTo>
                        <a:pt x="30" y="150"/>
                      </a:lnTo>
                      <a:lnTo>
                        <a:pt x="30" y="150"/>
                      </a:lnTo>
                      <a:lnTo>
                        <a:pt x="42" y="130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8" y="82"/>
                      </a:lnTo>
                      <a:lnTo>
                        <a:pt x="66" y="56"/>
                      </a:lnTo>
                      <a:lnTo>
                        <a:pt x="70" y="28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0" y="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7" name="Freeform 433"/>
                <p:cNvSpPr>
                  <a:spLocks/>
                </p:cNvSpPr>
                <p:nvPr/>
              </p:nvSpPr>
              <p:spPr bwMode="auto">
                <a:xfrm>
                  <a:off x="2512" y="1962"/>
                  <a:ext cx="25" cy="70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0" y="0"/>
                    </a:cxn>
                    <a:cxn ang="0">
                      <a:pos x="70" y="20"/>
                    </a:cxn>
                    <a:cxn ang="0">
                      <a:pos x="66" y="38"/>
                    </a:cxn>
                    <a:cxn ang="0">
                      <a:pos x="62" y="56"/>
                    </a:cxn>
                    <a:cxn ang="0">
                      <a:pos x="56" y="76"/>
                    </a:cxn>
                    <a:cxn ang="0">
                      <a:pos x="56" y="76"/>
                    </a:cxn>
                    <a:cxn ang="0">
                      <a:pos x="44" y="112"/>
                    </a:cxn>
                    <a:cxn ang="0">
                      <a:pos x="38" y="130"/>
                    </a:cxn>
                    <a:cxn ang="0">
                      <a:pos x="32" y="138"/>
                    </a:cxn>
                    <a:cxn ang="0">
                      <a:pos x="26" y="146"/>
                    </a:cxn>
                    <a:cxn ang="0">
                      <a:pos x="26" y="146"/>
                    </a:cxn>
                    <a:cxn ang="0">
                      <a:pos x="18" y="154"/>
                    </a:cxn>
                    <a:cxn ang="0">
                      <a:pos x="12" y="156"/>
                    </a:cxn>
                    <a:cxn ang="0">
                      <a:pos x="8" y="154"/>
                    </a:cxn>
                    <a:cxn ang="0">
                      <a:pos x="6" y="148"/>
                    </a:cxn>
                    <a:cxn ang="0">
                      <a:pos x="4" y="134"/>
                    </a:cxn>
                    <a:cxn ang="0">
                      <a:pos x="4" y="118"/>
                    </a:cxn>
                    <a:cxn ang="0">
                      <a:pos x="4" y="118"/>
                    </a:cxn>
                    <a:cxn ang="0">
                      <a:pos x="8" y="96"/>
                    </a:cxn>
                    <a:cxn ang="0">
                      <a:pos x="14" y="74"/>
                    </a:cxn>
                    <a:cxn ang="0">
                      <a:pos x="28" y="30"/>
                    </a:cxn>
                    <a:cxn ang="0">
                      <a:pos x="28" y="30"/>
                    </a:cxn>
                    <a:cxn ang="0">
                      <a:pos x="28" y="28"/>
                    </a:cxn>
                    <a:cxn ang="0">
                      <a:pos x="26" y="30"/>
                    </a:cxn>
                    <a:cxn ang="0">
                      <a:pos x="26" y="30"/>
                    </a:cxn>
                    <a:cxn ang="0">
                      <a:pos x="18" y="54"/>
                    </a:cxn>
                    <a:cxn ang="0">
                      <a:pos x="12" y="78"/>
                    </a:cxn>
                    <a:cxn ang="0">
                      <a:pos x="4" y="102"/>
                    </a:cxn>
                    <a:cxn ang="0">
                      <a:pos x="0" y="128"/>
                    </a:cxn>
                    <a:cxn ang="0">
                      <a:pos x="0" y="148"/>
                    </a:cxn>
                    <a:cxn ang="0">
                      <a:pos x="0" y="156"/>
                    </a:cxn>
                    <a:cxn ang="0">
                      <a:pos x="4" y="162"/>
                    </a:cxn>
                    <a:cxn ang="0">
                      <a:pos x="8" y="164"/>
                    </a:cxn>
                    <a:cxn ang="0">
                      <a:pos x="14" y="164"/>
                    </a:cxn>
                    <a:cxn ang="0">
                      <a:pos x="14" y="164"/>
                    </a:cxn>
                    <a:cxn ang="0">
                      <a:pos x="18" y="162"/>
                    </a:cxn>
                    <a:cxn ang="0">
                      <a:pos x="24" y="158"/>
                    </a:cxn>
                    <a:cxn ang="0">
                      <a:pos x="30" y="150"/>
                    </a:cxn>
                    <a:cxn ang="0">
                      <a:pos x="30" y="150"/>
                    </a:cxn>
                    <a:cxn ang="0">
                      <a:pos x="42" y="130"/>
                    </a:cxn>
                    <a:cxn ang="0">
                      <a:pos x="50" y="108"/>
                    </a:cxn>
                    <a:cxn ang="0">
                      <a:pos x="50" y="108"/>
                    </a:cxn>
                    <a:cxn ang="0">
                      <a:pos x="58" y="82"/>
                    </a:cxn>
                    <a:cxn ang="0">
                      <a:pos x="66" y="56"/>
                    </a:cxn>
                    <a:cxn ang="0">
                      <a:pos x="70" y="28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0" y="0"/>
                    </a:cxn>
                  </a:cxnLst>
                  <a:rect l="0" t="0" r="r" b="b"/>
                  <a:pathLst>
                    <a:path w="72" h="164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70" y="20"/>
                      </a:lnTo>
                      <a:lnTo>
                        <a:pt x="66" y="38"/>
                      </a:lnTo>
                      <a:lnTo>
                        <a:pt x="62" y="5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44" y="112"/>
                      </a:lnTo>
                      <a:lnTo>
                        <a:pt x="38" y="130"/>
                      </a:lnTo>
                      <a:lnTo>
                        <a:pt x="32" y="138"/>
                      </a:lnTo>
                      <a:lnTo>
                        <a:pt x="26" y="146"/>
                      </a:lnTo>
                      <a:lnTo>
                        <a:pt x="26" y="146"/>
                      </a:lnTo>
                      <a:lnTo>
                        <a:pt x="18" y="154"/>
                      </a:lnTo>
                      <a:lnTo>
                        <a:pt x="12" y="156"/>
                      </a:lnTo>
                      <a:lnTo>
                        <a:pt x="8" y="154"/>
                      </a:lnTo>
                      <a:lnTo>
                        <a:pt x="6" y="148"/>
                      </a:lnTo>
                      <a:lnTo>
                        <a:pt x="4" y="134"/>
                      </a:lnTo>
                      <a:lnTo>
                        <a:pt x="4" y="118"/>
                      </a:lnTo>
                      <a:lnTo>
                        <a:pt x="4" y="118"/>
                      </a:lnTo>
                      <a:lnTo>
                        <a:pt x="8" y="96"/>
                      </a:lnTo>
                      <a:lnTo>
                        <a:pt x="14" y="74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28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18" y="54"/>
                      </a:lnTo>
                      <a:lnTo>
                        <a:pt x="12" y="78"/>
                      </a:lnTo>
                      <a:lnTo>
                        <a:pt x="4" y="102"/>
                      </a:lnTo>
                      <a:lnTo>
                        <a:pt x="0" y="128"/>
                      </a:lnTo>
                      <a:lnTo>
                        <a:pt x="0" y="148"/>
                      </a:lnTo>
                      <a:lnTo>
                        <a:pt x="0" y="156"/>
                      </a:lnTo>
                      <a:lnTo>
                        <a:pt x="4" y="162"/>
                      </a:lnTo>
                      <a:lnTo>
                        <a:pt x="8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8" y="162"/>
                      </a:lnTo>
                      <a:lnTo>
                        <a:pt x="24" y="158"/>
                      </a:lnTo>
                      <a:lnTo>
                        <a:pt x="30" y="150"/>
                      </a:lnTo>
                      <a:lnTo>
                        <a:pt x="30" y="150"/>
                      </a:lnTo>
                      <a:lnTo>
                        <a:pt x="42" y="130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8" y="82"/>
                      </a:lnTo>
                      <a:lnTo>
                        <a:pt x="66" y="56"/>
                      </a:lnTo>
                      <a:lnTo>
                        <a:pt x="70" y="28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0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8" name="Freeform 434"/>
                <p:cNvSpPr>
                  <a:spLocks/>
                </p:cNvSpPr>
                <p:nvPr/>
              </p:nvSpPr>
              <p:spPr bwMode="auto">
                <a:xfrm>
                  <a:off x="2503" y="1955"/>
                  <a:ext cx="26" cy="37"/>
                </a:xfrm>
                <a:custGeom>
                  <a:avLst/>
                  <a:gdLst/>
                  <a:ahLst/>
                  <a:cxnLst>
                    <a:cxn ang="0">
                      <a:pos x="72" y="2"/>
                    </a:cxn>
                    <a:cxn ang="0">
                      <a:pos x="72" y="2"/>
                    </a:cxn>
                    <a:cxn ang="0">
                      <a:pos x="66" y="24"/>
                    </a:cxn>
                    <a:cxn ang="0">
                      <a:pos x="56" y="50"/>
                    </a:cxn>
                    <a:cxn ang="0">
                      <a:pos x="50" y="62"/>
                    </a:cxn>
                    <a:cxn ang="0">
                      <a:pos x="42" y="72"/>
                    </a:cxn>
                    <a:cxn ang="0">
                      <a:pos x="32" y="80"/>
                    </a:cxn>
                    <a:cxn ang="0">
                      <a:pos x="22" y="84"/>
                    </a:cxn>
                    <a:cxn ang="0">
                      <a:pos x="22" y="84"/>
                    </a:cxn>
                    <a:cxn ang="0">
                      <a:pos x="18" y="84"/>
                    </a:cxn>
                    <a:cxn ang="0">
                      <a:pos x="14" y="84"/>
                    </a:cxn>
                    <a:cxn ang="0">
                      <a:pos x="10" y="80"/>
                    </a:cxn>
                    <a:cxn ang="0">
                      <a:pos x="6" y="72"/>
                    </a:cxn>
                    <a:cxn ang="0">
                      <a:pos x="6" y="62"/>
                    </a:cxn>
                    <a:cxn ang="0">
                      <a:pos x="6" y="42"/>
                    </a:cxn>
                    <a:cxn ang="0">
                      <a:pos x="6" y="26"/>
                    </a:cxn>
                    <a:cxn ang="0">
                      <a:pos x="6" y="26"/>
                    </a:cxn>
                    <a:cxn ang="0">
                      <a:pos x="4" y="24"/>
                    </a:cxn>
                    <a:cxn ang="0">
                      <a:pos x="4" y="24"/>
                    </a:cxn>
                    <a:cxn ang="0">
                      <a:pos x="2" y="26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4" y="80"/>
                    </a:cxn>
                    <a:cxn ang="0">
                      <a:pos x="10" y="86"/>
                    </a:cxn>
                    <a:cxn ang="0">
                      <a:pos x="18" y="88"/>
                    </a:cxn>
                    <a:cxn ang="0">
                      <a:pos x="18" y="88"/>
                    </a:cxn>
                    <a:cxn ang="0">
                      <a:pos x="22" y="88"/>
                    </a:cxn>
                    <a:cxn ang="0">
                      <a:pos x="28" y="88"/>
                    </a:cxn>
                    <a:cxn ang="0">
                      <a:pos x="38" y="80"/>
                    </a:cxn>
                    <a:cxn ang="0">
                      <a:pos x="46" y="72"/>
                    </a:cxn>
                    <a:cxn ang="0">
                      <a:pos x="52" y="64"/>
                    </a:cxn>
                    <a:cxn ang="0">
                      <a:pos x="52" y="64"/>
                    </a:cxn>
                    <a:cxn ang="0">
                      <a:pos x="60" y="50"/>
                    </a:cxn>
                    <a:cxn ang="0">
                      <a:pos x="66" y="34"/>
                    </a:cxn>
                    <a:cxn ang="0">
                      <a:pos x="70" y="18"/>
                    </a:cxn>
                    <a:cxn ang="0">
                      <a:pos x="74" y="2"/>
                    </a:cxn>
                    <a:cxn ang="0">
                      <a:pos x="74" y="2"/>
                    </a:cxn>
                    <a:cxn ang="0">
                      <a:pos x="74" y="0"/>
                    </a:cxn>
                    <a:cxn ang="0">
                      <a:pos x="72" y="2"/>
                    </a:cxn>
                  </a:cxnLst>
                  <a:rect l="0" t="0" r="r" b="b"/>
                  <a:pathLst>
                    <a:path w="74" h="88">
                      <a:moveTo>
                        <a:pt x="72" y="2"/>
                      </a:moveTo>
                      <a:lnTo>
                        <a:pt x="72" y="2"/>
                      </a:lnTo>
                      <a:lnTo>
                        <a:pt x="66" y="24"/>
                      </a:lnTo>
                      <a:lnTo>
                        <a:pt x="56" y="50"/>
                      </a:lnTo>
                      <a:lnTo>
                        <a:pt x="50" y="62"/>
                      </a:lnTo>
                      <a:lnTo>
                        <a:pt x="42" y="72"/>
                      </a:lnTo>
                      <a:lnTo>
                        <a:pt x="32" y="80"/>
                      </a:lnTo>
                      <a:lnTo>
                        <a:pt x="22" y="84"/>
                      </a:lnTo>
                      <a:lnTo>
                        <a:pt x="22" y="84"/>
                      </a:lnTo>
                      <a:lnTo>
                        <a:pt x="18" y="84"/>
                      </a:lnTo>
                      <a:lnTo>
                        <a:pt x="14" y="84"/>
                      </a:lnTo>
                      <a:lnTo>
                        <a:pt x="10" y="80"/>
                      </a:lnTo>
                      <a:lnTo>
                        <a:pt x="6" y="72"/>
                      </a:lnTo>
                      <a:lnTo>
                        <a:pt x="6" y="62"/>
                      </a:lnTo>
                      <a:lnTo>
                        <a:pt x="6" y="42"/>
                      </a:lnTo>
                      <a:lnTo>
                        <a:pt x="6" y="26"/>
                      </a:lnTo>
                      <a:lnTo>
                        <a:pt x="6" y="26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62"/>
                      </a:lnTo>
                      <a:lnTo>
                        <a:pt x="2" y="72"/>
                      </a:lnTo>
                      <a:lnTo>
                        <a:pt x="4" y="80"/>
                      </a:lnTo>
                      <a:lnTo>
                        <a:pt x="10" y="86"/>
                      </a:lnTo>
                      <a:lnTo>
                        <a:pt x="18" y="88"/>
                      </a:lnTo>
                      <a:lnTo>
                        <a:pt x="18" y="88"/>
                      </a:lnTo>
                      <a:lnTo>
                        <a:pt x="22" y="88"/>
                      </a:lnTo>
                      <a:lnTo>
                        <a:pt x="28" y="88"/>
                      </a:lnTo>
                      <a:lnTo>
                        <a:pt x="38" y="80"/>
                      </a:lnTo>
                      <a:lnTo>
                        <a:pt x="46" y="72"/>
                      </a:lnTo>
                      <a:lnTo>
                        <a:pt x="52" y="64"/>
                      </a:lnTo>
                      <a:lnTo>
                        <a:pt x="52" y="64"/>
                      </a:lnTo>
                      <a:lnTo>
                        <a:pt x="60" y="50"/>
                      </a:lnTo>
                      <a:lnTo>
                        <a:pt x="66" y="34"/>
                      </a:lnTo>
                      <a:lnTo>
                        <a:pt x="70" y="18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2" y="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79" name="Freeform 435"/>
                <p:cNvSpPr>
                  <a:spLocks/>
                </p:cNvSpPr>
                <p:nvPr/>
              </p:nvSpPr>
              <p:spPr bwMode="auto">
                <a:xfrm>
                  <a:off x="2503" y="1955"/>
                  <a:ext cx="26" cy="37"/>
                </a:xfrm>
                <a:custGeom>
                  <a:avLst/>
                  <a:gdLst/>
                  <a:ahLst/>
                  <a:cxnLst>
                    <a:cxn ang="0">
                      <a:pos x="72" y="2"/>
                    </a:cxn>
                    <a:cxn ang="0">
                      <a:pos x="72" y="2"/>
                    </a:cxn>
                    <a:cxn ang="0">
                      <a:pos x="66" y="24"/>
                    </a:cxn>
                    <a:cxn ang="0">
                      <a:pos x="56" y="50"/>
                    </a:cxn>
                    <a:cxn ang="0">
                      <a:pos x="50" y="62"/>
                    </a:cxn>
                    <a:cxn ang="0">
                      <a:pos x="42" y="72"/>
                    </a:cxn>
                    <a:cxn ang="0">
                      <a:pos x="32" y="80"/>
                    </a:cxn>
                    <a:cxn ang="0">
                      <a:pos x="22" y="84"/>
                    </a:cxn>
                    <a:cxn ang="0">
                      <a:pos x="22" y="84"/>
                    </a:cxn>
                    <a:cxn ang="0">
                      <a:pos x="18" y="84"/>
                    </a:cxn>
                    <a:cxn ang="0">
                      <a:pos x="14" y="84"/>
                    </a:cxn>
                    <a:cxn ang="0">
                      <a:pos x="10" y="80"/>
                    </a:cxn>
                    <a:cxn ang="0">
                      <a:pos x="6" y="72"/>
                    </a:cxn>
                    <a:cxn ang="0">
                      <a:pos x="6" y="62"/>
                    </a:cxn>
                    <a:cxn ang="0">
                      <a:pos x="6" y="42"/>
                    </a:cxn>
                    <a:cxn ang="0">
                      <a:pos x="6" y="26"/>
                    </a:cxn>
                    <a:cxn ang="0">
                      <a:pos x="6" y="26"/>
                    </a:cxn>
                    <a:cxn ang="0">
                      <a:pos x="4" y="24"/>
                    </a:cxn>
                    <a:cxn ang="0">
                      <a:pos x="4" y="24"/>
                    </a:cxn>
                    <a:cxn ang="0">
                      <a:pos x="2" y="26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4" y="80"/>
                    </a:cxn>
                    <a:cxn ang="0">
                      <a:pos x="10" y="86"/>
                    </a:cxn>
                    <a:cxn ang="0">
                      <a:pos x="18" y="88"/>
                    </a:cxn>
                    <a:cxn ang="0">
                      <a:pos x="18" y="88"/>
                    </a:cxn>
                    <a:cxn ang="0">
                      <a:pos x="22" y="88"/>
                    </a:cxn>
                    <a:cxn ang="0">
                      <a:pos x="28" y="88"/>
                    </a:cxn>
                    <a:cxn ang="0">
                      <a:pos x="38" y="80"/>
                    </a:cxn>
                    <a:cxn ang="0">
                      <a:pos x="46" y="72"/>
                    </a:cxn>
                    <a:cxn ang="0">
                      <a:pos x="52" y="64"/>
                    </a:cxn>
                    <a:cxn ang="0">
                      <a:pos x="52" y="64"/>
                    </a:cxn>
                    <a:cxn ang="0">
                      <a:pos x="60" y="50"/>
                    </a:cxn>
                    <a:cxn ang="0">
                      <a:pos x="66" y="34"/>
                    </a:cxn>
                    <a:cxn ang="0">
                      <a:pos x="70" y="18"/>
                    </a:cxn>
                    <a:cxn ang="0">
                      <a:pos x="74" y="2"/>
                    </a:cxn>
                    <a:cxn ang="0">
                      <a:pos x="74" y="2"/>
                    </a:cxn>
                    <a:cxn ang="0">
                      <a:pos x="74" y="0"/>
                    </a:cxn>
                    <a:cxn ang="0">
                      <a:pos x="72" y="2"/>
                    </a:cxn>
                  </a:cxnLst>
                  <a:rect l="0" t="0" r="r" b="b"/>
                  <a:pathLst>
                    <a:path w="74" h="88">
                      <a:moveTo>
                        <a:pt x="72" y="2"/>
                      </a:moveTo>
                      <a:lnTo>
                        <a:pt x="72" y="2"/>
                      </a:lnTo>
                      <a:lnTo>
                        <a:pt x="66" y="24"/>
                      </a:lnTo>
                      <a:lnTo>
                        <a:pt x="56" y="50"/>
                      </a:lnTo>
                      <a:lnTo>
                        <a:pt x="50" y="62"/>
                      </a:lnTo>
                      <a:lnTo>
                        <a:pt x="42" y="72"/>
                      </a:lnTo>
                      <a:lnTo>
                        <a:pt x="32" y="80"/>
                      </a:lnTo>
                      <a:lnTo>
                        <a:pt x="22" y="84"/>
                      </a:lnTo>
                      <a:lnTo>
                        <a:pt x="22" y="84"/>
                      </a:lnTo>
                      <a:lnTo>
                        <a:pt x="18" y="84"/>
                      </a:lnTo>
                      <a:lnTo>
                        <a:pt x="14" y="84"/>
                      </a:lnTo>
                      <a:lnTo>
                        <a:pt x="10" y="80"/>
                      </a:lnTo>
                      <a:lnTo>
                        <a:pt x="6" y="72"/>
                      </a:lnTo>
                      <a:lnTo>
                        <a:pt x="6" y="62"/>
                      </a:lnTo>
                      <a:lnTo>
                        <a:pt x="6" y="42"/>
                      </a:lnTo>
                      <a:lnTo>
                        <a:pt x="6" y="26"/>
                      </a:lnTo>
                      <a:lnTo>
                        <a:pt x="6" y="26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62"/>
                      </a:lnTo>
                      <a:lnTo>
                        <a:pt x="2" y="72"/>
                      </a:lnTo>
                      <a:lnTo>
                        <a:pt x="4" y="80"/>
                      </a:lnTo>
                      <a:lnTo>
                        <a:pt x="10" y="86"/>
                      </a:lnTo>
                      <a:lnTo>
                        <a:pt x="18" y="88"/>
                      </a:lnTo>
                      <a:lnTo>
                        <a:pt x="18" y="88"/>
                      </a:lnTo>
                      <a:lnTo>
                        <a:pt x="22" y="88"/>
                      </a:lnTo>
                      <a:lnTo>
                        <a:pt x="28" y="88"/>
                      </a:lnTo>
                      <a:lnTo>
                        <a:pt x="38" y="80"/>
                      </a:lnTo>
                      <a:lnTo>
                        <a:pt x="46" y="72"/>
                      </a:lnTo>
                      <a:lnTo>
                        <a:pt x="52" y="64"/>
                      </a:lnTo>
                      <a:lnTo>
                        <a:pt x="52" y="64"/>
                      </a:lnTo>
                      <a:lnTo>
                        <a:pt x="60" y="50"/>
                      </a:lnTo>
                      <a:lnTo>
                        <a:pt x="66" y="34"/>
                      </a:lnTo>
                      <a:lnTo>
                        <a:pt x="70" y="18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2" y="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0" name="Freeform 436"/>
                <p:cNvSpPr>
                  <a:spLocks/>
                </p:cNvSpPr>
                <p:nvPr/>
              </p:nvSpPr>
              <p:spPr bwMode="auto">
                <a:xfrm>
                  <a:off x="2370" y="2123"/>
                  <a:ext cx="20" cy="27"/>
                </a:xfrm>
                <a:custGeom>
                  <a:avLst/>
                  <a:gdLst/>
                  <a:ahLst/>
                  <a:cxnLst>
                    <a:cxn ang="0">
                      <a:pos x="56" y="12"/>
                    </a:cxn>
                    <a:cxn ang="0">
                      <a:pos x="56" y="12"/>
                    </a:cxn>
                    <a:cxn ang="0">
                      <a:pos x="44" y="4"/>
                    </a:cxn>
                    <a:cxn ang="0">
                      <a:pos x="36" y="2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4" y="2"/>
                    </a:cxn>
                    <a:cxn ang="0">
                      <a:pos x="18" y="4"/>
                    </a:cxn>
                    <a:cxn ang="0">
                      <a:pos x="12" y="8"/>
                    </a:cxn>
                    <a:cxn ang="0">
                      <a:pos x="8" y="12"/>
                    </a:cxn>
                    <a:cxn ang="0">
                      <a:pos x="8" y="12"/>
                    </a:cxn>
                    <a:cxn ang="0">
                      <a:pos x="4" y="22"/>
                    </a:cxn>
                    <a:cxn ang="0">
                      <a:pos x="0" y="34"/>
                    </a:cxn>
                    <a:cxn ang="0">
                      <a:pos x="0" y="46"/>
                    </a:cxn>
                    <a:cxn ang="0">
                      <a:pos x="2" y="58"/>
                    </a:cxn>
                    <a:cxn ang="0">
                      <a:pos x="2" y="58"/>
                    </a:cxn>
                    <a:cxn ang="0">
                      <a:pos x="4" y="60"/>
                    </a:cxn>
                    <a:cxn ang="0">
                      <a:pos x="6" y="62"/>
                    </a:cxn>
                    <a:cxn ang="0">
                      <a:pos x="10" y="62"/>
                    </a:cxn>
                    <a:cxn ang="0">
                      <a:pos x="14" y="60"/>
                    </a:cxn>
                    <a:cxn ang="0">
                      <a:pos x="16" y="58"/>
                    </a:cxn>
                    <a:cxn ang="0">
                      <a:pos x="18" y="56"/>
                    </a:cxn>
                    <a:cxn ang="0">
                      <a:pos x="18" y="52"/>
                    </a:cxn>
                    <a:cxn ang="0">
                      <a:pos x="16" y="48"/>
                    </a:cxn>
                    <a:cxn ang="0">
                      <a:pos x="16" y="48"/>
                    </a:cxn>
                    <a:cxn ang="0">
                      <a:pos x="16" y="42"/>
                    </a:cxn>
                    <a:cxn ang="0">
                      <a:pos x="14" y="34"/>
                    </a:cxn>
                    <a:cxn ang="0">
                      <a:pos x="16" y="20"/>
                    </a:cxn>
                    <a:cxn ang="0">
                      <a:pos x="16" y="20"/>
                    </a:cxn>
                    <a:cxn ang="0">
                      <a:pos x="18" y="14"/>
                    </a:cxn>
                    <a:cxn ang="0">
                      <a:pos x="22" y="10"/>
                    </a:cxn>
                    <a:cxn ang="0">
                      <a:pos x="26" y="6"/>
                    </a:cxn>
                    <a:cxn ang="0">
                      <a:pos x="32" y="6"/>
                    </a:cxn>
                    <a:cxn ang="0">
                      <a:pos x="32" y="6"/>
                    </a:cxn>
                    <a:cxn ang="0">
                      <a:pos x="38" y="6"/>
                    </a:cxn>
                    <a:cxn ang="0">
                      <a:pos x="44" y="8"/>
                    </a:cxn>
                    <a:cxn ang="0">
                      <a:pos x="56" y="14"/>
                    </a:cxn>
                    <a:cxn ang="0">
                      <a:pos x="56" y="14"/>
                    </a:cxn>
                    <a:cxn ang="0">
                      <a:pos x="56" y="12"/>
                    </a:cxn>
                    <a:cxn ang="0">
                      <a:pos x="56" y="12"/>
                    </a:cxn>
                  </a:cxnLst>
                  <a:rect l="0" t="0" r="r" b="b"/>
                  <a:pathLst>
                    <a:path w="56" h="62">
                      <a:moveTo>
                        <a:pt x="56" y="12"/>
                      </a:moveTo>
                      <a:lnTo>
                        <a:pt x="56" y="12"/>
                      </a:lnTo>
                      <a:lnTo>
                        <a:pt x="44" y="4"/>
                      </a:lnTo>
                      <a:lnTo>
                        <a:pt x="36" y="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4" y="2"/>
                      </a:lnTo>
                      <a:lnTo>
                        <a:pt x="18" y="4"/>
                      </a:lnTo>
                      <a:lnTo>
                        <a:pt x="12" y="8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4" y="22"/>
                      </a:lnTo>
                      <a:lnTo>
                        <a:pt x="0" y="34"/>
                      </a:lnTo>
                      <a:lnTo>
                        <a:pt x="0" y="46"/>
                      </a:lnTo>
                      <a:lnTo>
                        <a:pt x="2" y="58"/>
                      </a:lnTo>
                      <a:lnTo>
                        <a:pt x="2" y="58"/>
                      </a:lnTo>
                      <a:lnTo>
                        <a:pt x="4" y="60"/>
                      </a:lnTo>
                      <a:lnTo>
                        <a:pt x="6" y="62"/>
                      </a:lnTo>
                      <a:lnTo>
                        <a:pt x="10" y="62"/>
                      </a:lnTo>
                      <a:lnTo>
                        <a:pt x="14" y="60"/>
                      </a:lnTo>
                      <a:lnTo>
                        <a:pt x="16" y="58"/>
                      </a:lnTo>
                      <a:lnTo>
                        <a:pt x="18" y="56"/>
                      </a:lnTo>
                      <a:lnTo>
                        <a:pt x="18" y="52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6" y="42"/>
                      </a:lnTo>
                      <a:lnTo>
                        <a:pt x="14" y="34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8" y="14"/>
                      </a:lnTo>
                      <a:lnTo>
                        <a:pt x="22" y="10"/>
                      </a:lnTo>
                      <a:lnTo>
                        <a:pt x="26" y="6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38" y="6"/>
                      </a:lnTo>
                      <a:lnTo>
                        <a:pt x="44" y="8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2"/>
                      </a:lnTo>
                      <a:lnTo>
                        <a:pt x="56" y="1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1" name="Freeform 437"/>
                <p:cNvSpPr>
                  <a:spLocks/>
                </p:cNvSpPr>
                <p:nvPr/>
              </p:nvSpPr>
              <p:spPr bwMode="auto">
                <a:xfrm>
                  <a:off x="2370" y="2123"/>
                  <a:ext cx="20" cy="27"/>
                </a:xfrm>
                <a:custGeom>
                  <a:avLst/>
                  <a:gdLst/>
                  <a:ahLst/>
                  <a:cxnLst>
                    <a:cxn ang="0">
                      <a:pos x="56" y="12"/>
                    </a:cxn>
                    <a:cxn ang="0">
                      <a:pos x="56" y="12"/>
                    </a:cxn>
                    <a:cxn ang="0">
                      <a:pos x="44" y="4"/>
                    </a:cxn>
                    <a:cxn ang="0">
                      <a:pos x="36" y="2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4" y="2"/>
                    </a:cxn>
                    <a:cxn ang="0">
                      <a:pos x="18" y="4"/>
                    </a:cxn>
                    <a:cxn ang="0">
                      <a:pos x="12" y="8"/>
                    </a:cxn>
                    <a:cxn ang="0">
                      <a:pos x="8" y="12"/>
                    </a:cxn>
                    <a:cxn ang="0">
                      <a:pos x="8" y="12"/>
                    </a:cxn>
                    <a:cxn ang="0">
                      <a:pos x="4" y="22"/>
                    </a:cxn>
                    <a:cxn ang="0">
                      <a:pos x="0" y="34"/>
                    </a:cxn>
                    <a:cxn ang="0">
                      <a:pos x="0" y="46"/>
                    </a:cxn>
                    <a:cxn ang="0">
                      <a:pos x="2" y="58"/>
                    </a:cxn>
                    <a:cxn ang="0">
                      <a:pos x="2" y="58"/>
                    </a:cxn>
                    <a:cxn ang="0">
                      <a:pos x="4" y="60"/>
                    </a:cxn>
                    <a:cxn ang="0">
                      <a:pos x="6" y="62"/>
                    </a:cxn>
                    <a:cxn ang="0">
                      <a:pos x="10" y="62"/>
                    </a:cxn>
                    <a:cxn ang="0">
                      <a:pos x="14" y="60"/>
                    </a:cxn>
                    <a:cxn ang="0">
                      <a:pos x="16" y="58"/>
                    </a:cxn>
                    <a:cxn ang="0">
                      <a:pos x="18" y="56"/>
                    </a:cxn>
                    <a:cxn ang="0">
                      <a:pos x="18" y="52"/>
                    </a:cxn>
                    <a:cxn ang="0">
                      <a:pos x="16" y="48"/>
                    </a:cxn>
                    <a:cxn ang="0">
                      <a:pos x="16" y="48"/>
                    </a:cxn>
                    <a:cxn ang="0">
                      <a:pos x="16" y="42"/>
                    </a:cxn>
                    <a:cxn ang="0">
                      <a:pos x="14" y="34"/>
                    </a:cxn>
                    <a:cxn ang="0">
                      <a:pos x="16" y="20"/>
                    </a:cxn>
                    <a:cxn ang="0">
                      <a:pos x="16" y="20"/>
                    </a:cxn>
                    <a:cxn ang="0">
                      <a:pos x="18" y="14"/>
                    </a:cxn>
                    <a:cxn ang="0">
                      <a:pos x="22" y="10"/>
                    </a:cxn>
                    <a:cxn ang="0">
                      <a:pos x="26" y="6"/>
                    </a:cxn>
                    <a:cxn ang="0">
                      <a:pos x="32" y="6"/>
                    </a:cxn>
                    <a:cxn ang="0">
                      <a:pos x="32" y="6"/>
                    </a:cxn>
                    <a:cxn ang="0">
                      <a:pos x="38" y="6"/>
                    </a:cxn>
                    <a:cxn ang="0">
                      <a:pos x="44" y="8"/>
                    </a:cxn>
                    <a:cxn ang="0">
                      <a:pos x="56" y="14"/>
                    </a:cxn>
                    <a:cxn ang="0">
                      <a:pos x="56" y="14"/>
                    </a:cxn>
                    <a:cxn ang="0">
                      <a:pos x="56" y="12"/>
                    </a:cxn>
                    <a:cxn ang="0">
                      <a:pos x="56" y="12"/>
                    </a:cxn>
                  </a:cxnLst>
                  <a:rect l="0" t="0" r="r" b="b"/>
                  <a:pathLst>
                    <a:path w="56" h="62">
                      <a:moveTo>
                        <a:pt x="56" y="12"/>
                      </a:moveTo>
                      <a:lnTo>
                        <a:pt x="56" y="12"/>
                      </a:lnTo>
                      <a:lnTo>
                        <a:pt x="44" y="4"/>
                      </a:lnTo>
                      <a:lnTo>
                        <a:pt x="36" y="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4" y="2"/>
                      </a:lnTo>
                      <a:lnTo>
                        <a:pt x="18" y="4"/>
                      </a:lnTo>
                      <a:lnTo>
                        <a:pt x="12" y="8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4" y="22"/>
                      </a:lnTo>
                      <a:lnTo>
                        <a:pt x="0" y="34"/>
                      </a:lnTo>
                      <a:lnTo>
                        <a:pt x="0" y="46"/>
                      </a:lnTo>
                      <a:lnTo>
                        <a:pt x="2" y="58"/>
                      </a:lnTo>
                      <a:lnTo>
                        <a:pt x="2" y="58"/>
                      </a:lnTo>
                      <a:lnTo>
                        <a:pt x="4" y="60"/>
                      </a:lnTo>
                      <a:lnTo>
                        <a:pt x="6" y="62"/>
                      </a:lnTo>
                      <a:lnTo>
                        <a:pt x="10" y="62"/>
                      </a:lnTo>
                      <a:lnTo>
                        <a:pt x="14" y="60"/>
                      </a:lnTo>
                      <a:lnTo>
                        <a:pt x="16" y="58"/>
                      </a:lnTo>
                      <a:lnTo>
                        <a:pt x="18" y="56"/>
                      </a:lnTo>
                      <a:lnTo>
                        <a:pt x="18" y="52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6" y="42"/>
                      </a:lnTo>
                      <a:lnTo>
                        <a:pt x="14" y="34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8" y="14"/>
                      </a:lnTo>
                      <a:lnTo>
                        <a:pt x="22" y="10"/>
                      </a:lnTo>
                      <a:lnTo>
                        <a:pt x="26" y="6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38" y="6"/>
                      </a:lnTo>
                      <a:lnTo>
                        <a:pt x="44" y="8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2"/>
                      </a:lnTo>
                      <a:lnTo>
                        <a:pt x="56" y="1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2" name="Freeform 438"/>
                <p:cNvSpPr>
                  <a:spLocks/>
                </p:cNvSpPr>
                <p:nvPr/>
              </p:nvSpPr>
              <p:spPr bwMode="auto">
                <a:xfrm>
                  <a:off x="2379" y="2127"/>
                  <a:ext cx="12" cy="26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4" y="0"/>
                    </a:cxn>
                    <a:cxn ang="0">
                      <a:pos x="14" y="8"/>
                    </a:cxn>
                    <a:cxn ang="0">
                      <a:pos x="8" y="16"/>
                    </a:cxn>
                    <a:cxn ang="0">
                      <a:pos x="2" y="28"/>
                    </a:cxn>
                    <a:cxn ang="0">
                      <a:pos x="0" y="40"/>
                    </a:cxn>
                    <a:cxn ang="0">
                      <a:pos x="0" y="50"/>
                    </a:cxn>
                    <a:cxn ang="0">
                      <a:pos x="4" y="58"/>
                    </a:cxn>
                    <a:cxn ang="0">
                      <a:pos x="6" y="60"/>
                    </a:cxn>
                    <a:cxn ang="0">
                      <a:pos x="10" y="62"/>
                    </a:cxn>
                    <a:cxn ang="0">
                      <a:pos x="10" y="62"/>
                    </a:cxn>
                    <a:cxn ang="0">
                      <a:pos x="16" y="60"/>
                    </a:cxn>
                    <a:cxn ang="0">
                      <a:pos x="18" y="58"/>
                    </a:cxn>
                    <a:cxn ang="0">
                      <a:pos x="18" y="54"/>
                    </a:cxn>
                    <a:cxn ang="0">
                      <a:pos x="18" y="54"/>
                    </a:cxn>
                    <a:cxn ang="0">
                      <a:pos x="14" y="46"/>
                    </a:cxn>
                    <a:cxn ang="0">
                      <a:pos x="14" y="38"/>
                    </a:cxn>
                    <a:cxn ang="0">
                      <a:pos x="14" y="30"/>
                    </a:cxn>
                    <a:cxn ang="0">
                      <a:pos x="16" y="22"/>
                    </a:cxn>
                    <a:cxn ang="0">
                      <a:pos x="16" y="22"/>
                    </a:cxn>
                    <a:cxn ang="0">
                      <a:pos x="22" y="10"/>
                    </a:cxn>
                    <a:cxn ang="0">
                      <a:pos x="28" y="6"/>
                    </a:cxn>
                    <a:cxn ang="0">
                      <a:pos x="34" y="2"/>
                    </a:cxn>
                    <a:cxn ang="0">
                      <a:pos x="34" y="2"/>
                    </a:cxn>
                    <a:cxn ang="0">
                      <a:pos x="34" y="0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62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4" y="0"/>
                      </a:lnTo>
                      <a:lnTo>
                        <a:pt x="14" y="8"/>
                      </a:lnTo>
                      <a:lnTo>
                        <a:pt x="8" y="16"/>
                      </a:lnTo>
                      <a:lnTo>
                        <a:pt x="2" y="28"/>
                      </a:lnTo>
                      <a:lnTo>
                        <a:pt x="0" y="40"/>
                      </a:lnTo>
                      <a:lnTo>
                        <a:pt x="0" y="50"/>
                      </a:lnTo>
                      <a:lnTo>
                        <a:pt x="4" y="58"/>
                      </a:lnTo>
                      <a:lnTo>
                        <a:pt x="6" y="60"/>
                      </a:lnTo>
                      <a:lnTo>
                        <a:pt x="10" y="62"/>
                      </a:lnTo>
                      <a:lnTo>
                        <a:pt x="10" y="62"/>
                      </a:lnTo>
                      <a:lnTo>
                        <a:pt x="16" y="60"/>
                      </a:lnTo>
                      <a:lnTo>
                        <a:pt x="18" y="58"/>
                      </a:lnTo>
                      <a:lnTo>
                        <a:pt x="18" y="54"/>
                      </a:lnTo>
                      <a:lnTo>
                        <a:pt x="18" y="54"/>
                      </a:lnTo>
                      <a:lnTo>
                        <a:pt x="14" y="46"/>
                      </a:lnTo>
                      <a:lnTo>
                        <a:pt x="14" y="38"/>
                      </a:lnTo>
                      <a:lnTo>
                        <a:pt x="14" y="30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22" y="10"/>
                      </a:lnTo>
                      <a:lnTo>
                        <a:pt x="28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3" name="Freeform 439"/>
                <p:cNvSpPr>
                  <a:spLocks/>
                </p:cNvSpPr>
                <p:nvPr/>
              </p:nvSpPr>
              <p:spPr bwMode="auto">
                <a:xfrm>
                  <a:off x="2379" y="2127"/>
                  <a:ext cx="12" cy="26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4" y="0"/>
                    </a:cxn>
                    <a:cxn ang="0">
                      <a:pos x="14" y="8"/>
                    </a:cxn>
                    <a:cxn ang="0">
                      <a:pos x="8" y="16"/>
                    </a:cxn>
                    <a:cxn ang="0">
                      <a:pos x="2" y="28"/>
                    </a:cxn>
                    <a:cxn ang="0">
                      <a:pos x="0" y="40"/>
                    </a:cxn>
                    <a:cxn ang="0">
                      <a:pos x="0" y="50"/>
                    </a:cxn>
                    <a:cxn ang="0">
                      <a:pos x="4" y="58"/>
                    </a:cxn>
                    <a:cxn ang="0">
                      <a:pos x="6" y="60"/>
                    </a:cxn>
                    <a:cxn ang="0">
                      <a:pos x="10" y="62"/>
                    </a:cxn>
                    <a:cxn ang="0">
                      <a:pos x="10" y="62"/>
                    </a:cxn>
                    <a:cxn ang="0">
                      <a:pos x="16" y="60"/>
                    </a:cxn>
                    <a:cxn ang="0">
                      <a:pos x="18" y="58"/>
                    </a:cxn>
                    <a:cxn ang="0">
                      <a:pos x="18" y="54"/>
                    </a:cxn>
                    <a:cxn ang="0">
                      <a:pos x="18" y="54"/>
                    </a:cxn>
                    <a:cxn ang="0">
                      <a:pos x="14" y="46"/>
                    </a:cxn>
                    <a:cxn ang="0">
                      <a:pos x="14" y="38"/>
                    </a:cxn>
                    <a:cxn ang="0">
                      <a:pos x="14" y="30"/>
                    </a:cxn>
                    <a:cxn ang="0">
                      <a:pos x="16" y="22"/>
                    </a:cxn>
                    <a:cxn ang="0">
                      <a:pos x="16" y="22"/>
                    </a:cxn>
                    <a:cxn ang="0">
                      <a:pos x="22" y="10"/>
                    </a:cxn>
                    <a:cxn ang="0">
                      <a:pos x="28" y="6"/>
                    </a:cxn>
                    <a:cxn ang="0">
                      <a:pos x="34" y="2"/>
                    </a:cxn>
                    <a:cxn ang="0">
                      <a:pos x="34" y="2"/>
                    </a:cxn>
                    <a:cxn ang="0">
                      <a:pos x="34" y="0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62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4" y="0"/>
                      </a:lnTo>
                      <a:lnTo>
                        <a:pt x="14" y="8"/>
                      </a:lnTo>
                      <a:lnTo>
                        <a:pt x="8" y="16"/>
                      </a:lnTo>
                      <a:lnTo>
                        <a:pt x="2" y="28"/>
                      </a:lnTo>
                      <a:lnTo>
                        <a:pt x="0" y="40"/>
                      </a:lnTo>
                      <a:lnTo>
                        <a:pt x="0" y="50"/>
                      </a:lnTo>
                      <a:lnTo>
                        <a:pt x="4" y="58"/>
                      </a:lnTo>
                      <a:lnTo>
                        <a:pt x="6" y="60"/>
                      </a:lnTo>
                      <a:lnTo>
                        <a:pt x="10" y="62"/>
                      </a:lnTo>
                      <a:lnTo>
                        <a:pt x="10" y="62"/>
                      </a:lnTo>
                      <a:lnTo>
                        <a:pt x="16" y="60"/>
                      </a:lnTo>
                      <a:lnTo>
                        <a:pt x="18" y="58"/>
                      </a:lnTo>
                      <a:lnTo>
                        <a:pt x="18" y="54"/>
                      </a:lnTo>
                      <a:lnTo>
                        <a:pt x="18" y="54"/>
                      </a:lnTo>
                      <a:lnTo>
                        <a:pt x="14" y="46"/>
                      </a:lnTo>
                      <a:lnTo>
                        <a:pt x="14" y="38"/>
                      </a:lnTo>
                      <a:lnTo>
                        <a:pt x="14" y="30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22" y="10"/>
                      </a:lnTo>
                      <a:lnTo>
                        <a:pt x="28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0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4" name="Freeform 440"/>
                <p:cNvSpPr>
                  <a:spLocks/>
                </p:cNvSpPr>
                <p:nvPr/>
              </p:nvSpPr>
              <p:spPr bwMode="auto">
                <a:xfrm>
                  <a:off x="2360" y="2123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50" y="2"/>
                    </a:cxn>
                    <a:cxn ang="0">
                      <a:pos x="28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8" y="2"/>
                    </a:cxn>
                    <a:cxn ang="0">
                      <a:pos x="8" y="10"/>
                    </a:cxn>
                    <a:cxn ang="0">
                      <a:pos x="8" y="10"/>
                    </a:cxn>
                    <a:cxn ang="0">
                      <a:pos x="4" y="14"/>
                    </a:cxn>
                    <a:cxn ang="0">
                      <a:pos x="2" y="20"/>
                    </a:cxn>
                    <a:cxn ang="0">
                      <a:pos x="0" y="32"/>
                    </a:cxn>
                    <a:cxn ang="0">
                      <a:pos x="0" y="40"/>
                    </a:cxn>
                    <a:cxn ang="0">
                      <a:pos x="0" y="46"/>
                    </a:cxn>
                    <a:cxn ang="0">
                      <a:pos x="4" y="52"/>
                    </a:cxn>
                    <a:cxn ang="0">
                      <a:pos x="8" y="56"/>
                    </a:cxn>
                    <a:cxn ang="0">
                      <a:pos x="8" y="56"/>
                    </a:cxn>
                    <a:cxn ang="0">
                      <a:pos x="10" y="58"/>
                    </a:cxn>
                    <a:cxn ang="0">
                      <a:pos x="14" y="56"/>
                    </a:cxn>
                    <a:cxn ang="0">
                      <a:pos x="16" y="54"/>
                    </a:cxn>
                    <a:cxn ang="0">
                      <a:pos x="16" y="52"/>
                    </a:cxn>
                    <a:cxn ang="0">
                      <a:pos x="16" y="52"/>
                    </a:cxn>
                    <a:cxn ang="0">
                      <a:pos x="14" y="44"/>
                    </a:cxn>
                    <a:cxn ang="0">
                      <a:pos x="12" y="34"/>
                    </a:cxn>
                    <a:cxn ang="0">
                      <a:pos x="12" y="34"/>
                    </a:cxn>
                    <a:cxn ang="0">
                      <a:pos x="14" y="24"/>
                    </a:cxn>
                    <a:cxn ang="0">
                      <a:pos x="18" y="14"/>
                    </a:cxn>
                    <a:cxn ang="0">
                      <a:pos x="18" y="14"/>
                    </a:cxn>
                    <a:cxn ang="0">
                      <a:pos x="22" y="10"/>
                    </a:cxn>
                    <a:cxn ang="0">
                      <a:pos x="26" y="8"/>
                    </a:cxn>
                    <a:cxn ang="0">
                      <a:pos x="34" y="8"/>
                    </a:cxn>
                    <a:cxn ang="0">
                      <a:pos x="42" y="8"/>
                    </a:cxn>
                    <a:cxn ang="0">
                      <a:pos x="50" y="6"/>
                    </a:cxn>
                    <a:cxn ang="0">
                      <a:pos x="50" y="6"/>
                    </a:cxn>
                    <a:cxn ang="0">
                      <a:pos x="50" y="4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58">
                      <a:moveTo>
                        <a:pt x="50" y="2"/>
                      </a:moveTo>
                      <a:lnTo>
                        <a:pt x="50" y="2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8" y="2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4" y="14"/>
                      </a:lnTo>
                      <a:lnTo>
                        <a:pt x="2" y="20"/>
                      </a:lnTo>
                      <a:lnTo>
                        <a:pt x="0" y="32"/>
                      </a:lnTo>
                      <a:lnTo>
                        <a:pt x="0" y="40"/>
                      </a:lnTo>
                      <a:lnTo>
                        <a:pt x="0" y="46"/>
                      </a:lnTo>
                      <a:lnTo>
                        <a:pt x="4" y="52"/>
                      </a:lnTo>
                      <a:lnTo>
                        <a:pt x="8" y="56"/>
                      </a:lnTo>
                      <a:lnTo>
                        <a:pt x="8" y="56"/>
                      </a:lnTo>
                      <a:lnTo>
                        <a:pt x="10" y="58"/>
                      </a:lnTo>
                      <a:lnTo>
                        <a:pt x="14" y="56"/>
                      </a:lnTo>
                      <a:lnTo>
                        <a:pt x="16" y="54"/>
                      </a:lnTo>
                      <a:lnTo>
                        <a:pt x="16" y="52"/>
                      </a:lnTo>
                      <a:lnTo>
                        <a:pt x="16" y="52"/>
                      </a:lnTo>
                      <a:lnTo>
                        <a:pt x="14" y="44"/>
                      </a:lnTo>
                      <a:lnTo>
                        <a:pt x="12" y="34"/>
                      </a:lnTo>
                      <a:lnTo>
                        <a:pt x="12" y="34"/>
                      </a:lnTo>
                      <a:lnTo>
                        <a:pt x="14" y="24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22" y="10"/>
                      </a:lnTo>
                      <a:lnTo>
                        <a:pt x="26" y="8"/>
                      </a:lnTo>
                      <a:lnTo>
                        <a:pt x="34" y="8"/>
                      </a:lnTo>
                      <a:lnTo>
                        <a:pt x="42" y="8"/>
                      </a:lnTo>
                      <a:lnTo>
                        <a:pt x="50" y="6"/>
                      </a:lnTo>
                      <a:lnTo>
                        <a:pt x="50" y="6"/>
                      </a:lnTo>
                      <a:lnTo>
                        <a:pt x="50" y="4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5" name="Freeform 441"/>
                <p:cNvSpPr>
                  <a:spLocks/>
                </p:cNvSpPr>
                <p:nvPr/>
              </p:nvSpPr>
              <p:spPr bwMode="auto">
                <a:xfrm>
                  <a:off x="2360" y="2123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50" y="2"/>
                    </a:cxn>
                    <a:cxn ang="0">
                      <a:pos x="28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8" y="2"/>
                    </a:cxn>
                    <a:cxn ang="0">
                      <a:pos x="8" y="10"/>
                    </a:cxn>
                    <a:cxn ang="0">
                      <a:pos x="8" y="10"/>
                    </a:cxn>
                    <a:cxn ang="0">
                      <a:pos x="4" y="14"/>
                    </a:cxn>
                    <a:cxn ang="0">
                      <a:pos x="2" y="20"/>
                    </a:cxn>
                    <a:cxn ang="0">
                      <a:pos x="0" y="32"/>
                    </a:cxn>
                    <a:cxn ang="0">
                      <a:pos x="0" y="40"/>
                    </a:cxn>
                    <a:cxn ang="0">
                      <a:pos x="0" y="46"/>
                    </a:cxn>
                    <a:cxn ang="0">
                      <a:pos x="4" y="52"/>
                    </a:cxn>
                    <a:cxn ang="0">
                      <a:pos x="8" y="56"/>
                    </a:cxn>
                    <a:cxn ang="0">
                      <a:pos x="8" y="56"/>
                    </a:cxn>
                    <a:cxn ang="0">
                      <a:pos x="10" y="58"/>
                    </a:cxn>
                    <a:cxn ang="0">
                      <a:pos x="14" y="56"/>
                    </a:cxn>
                    <a:cxn ang="0">
                      <a:pos x="16" y="54"/>
                    </a:cxn>
                    <a:cxn ang="0">
                      <a:pos x="16" y="52"/>
                    </a:cxn>
                    <a:cxn ang="0">
                      <a:pos x="16" y="52"/>
                    </a:cxn>
                    <a:cxn ang="0">
                      <a:pos x="14" y="44"/>
                    </a:cxn>
                    <a:cxn ang="0">
                      <a:pos x="12" y="34"/>
                    </a:cxn>
                    <a:cxn ang="0">
                      <a:pos x="12" y="34"/>
                    </a:cxn>
                    <a:cxn ang="0">
                      <a:pos x="14" y="24"/>
                    </a:cxn>
                    <a:cxn ang="0">
                      <a:pos x="18" y="14"/>
                    </a:cxn>
                    <a:cxn ang="0">
                      <a:pos x="18" y="14"/>
                    </a:cxn>
                    <a:cxn ang="0">
                      <a:pos x="22" y="10"/>
                    </a:cxn>
                    <a:cxn ang="0">
                      <a:pos x="26" y="8"/>
                    </a:cxn>
                    <a:cxn ang="0">
                      <a:pos x="34" y="8"/>
                    </a:cxn>
                    <a:cxn ang="0">
                      <a:pos x="42" y="8"/>
                    </a:cxn>
                    <a:cxn ang="0">
                      <a:pos x="50" y="6"/>
                    </a:cxn>
                    <a:cxn ang="0">
                      <a:pos x="50" y="6"/>
                    </a:cxn>
                    <a:cxn ang="0">
                      <a:pos x="50" y="4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58">
                      <a:moveTo>
                        <a:pt x="50" y="2"/>
                      </a:moveTo>
                      <a:lnTo>
                        <a:pt x="50" y="2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8" y="2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4" y="14"/>
                      </a:lnTo>
                      <a:lnTo>
                        <a:pt x="2" y="20"/>
                      </a:lnTo>
                      <a:lnTo>
                        <a:pt x="0" y="32"/>
                      </a:lnTo>
                      <a:lnTo>
                        <a:pt x="0" y="40"/>
                      </a:lnTo>
                      <a:lnTo>
                        <a:pt x="0" y="46"/>
                      </a:lnTo>
                      <a:lnTo>
                        <a:pt x="4" y="52"/>
                      </a:lnTo>
                      <a:lnTo>
                        <a:pt x="8" y="56"/>
                      </a:lnTo>
                      <a:lnTo>
                        <a:pt x="8" y="56"/>
                      </a:lnTo>
                      <a:lnTo>
                        <a:pt x="10" y="58"/>
                      </a:lnTo>
                      <a:lnTo>
                        <a:pt x="14" y="56"/>
                      </a:lnTo>
                      <a:lnTo>
                        <a:pt x="16" y="54"/>
                      </a:lnTo>
                      <a:lnTo>
                        <a:pt x="16" y="52"/>
                      </a:lnTo>
                      <a:lnTo>
                        <a:pt x="16" y="52"/>
                      </a:lnTo>
                      <a:lnTo>
                        <a:pt x="14" y="44"/>
                      </a:lnTo>
                      <a:lnTo>
                        <a:pt x="12" y="34"/>
                      </a:lnTo>
                      <a:lnTo>
                        <a:pt x="12" y="34"/>
                      </a:lnTo>
                      <a:lnTo>
                        <a:pt x="14" y="24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22" y="10"/>
                      </a:lnTo>
                      <a:lnTo>
                        <a:pt x="26" y="8"/>
                      </a:lnTo>
                      <a:lnTo>
                        <a:pt x="34" y="8"/>
                      </a:lnTo>
                      <a:lnTo>
                        <a:pt x="42" y="8"/>
                      </a:lnTo>
                      <a:lnTo>
                        <a:pt x="50" y="6"/>
                      </a:lnTo>
                      <a:lnTo>
                        <a:pt x="50" y="6"/>
                      </a:lnTo>
                      <a:lnTo>
                        <a:pt x="50" y="4"/>
                      </a:lnTo>
                      <a:lnTo>
                        <a:pt x="50" y="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6" name="Freeform 442"/>
                <p:cNvSpPr>
                  <a:spLocks/>
                </p:cNvSpPr>
                <p:nvPr/>
              </p:nvSpPr>
              <p:spPr bwMode="auto">
                <a:xfrm>
                  <a:off x="2447" y="2131"/>
                  <a:ext cx="20" cy="26"/>
                </a:xfrm>
                <a:custGeom>
                  <a:avLst/>
                  <a:gdLst/>
                  <a:ahLst/>
                  <a:cxnLst>
                    <a:cxn ang="0">
                      <a:pos x="2" y="12"/>
                    </a:cxn>
                    <a:cxn ang="0">
                      <a:pos x="2" y="12"/>
                    </a:cxn>
                    <a:cxn ang="0">
                      <a:pos x="14" y="8"/>
                    </a:cxn>
                    <a:cxn ang="0">
                      <a:pos x="26" y="4"/>
                    </a:cxn>
                    <a:cxn ang="0">
                      <a:pos x="26" y="4"/>
                    </a:cxn>
                    <a:cxn ang="0">
                      <a:pos x="30" y="6"/>
                    </a:cxn>
                    <a:cxn ang="0">
                      <a:pos x="36" y="8"/>
                    </a:cxn>
                    <a:cxn ang="0">
                      <a:pos x="38" y="14"/>
                    </a:cxn>
                    <a:cxn ang="0">
                      <a:pos x="40" y="18"/>
                    </a:cxn>
                    <a:cxn ang="0">
                      <a:pos x="40" y="18"/>
                    </a:cxn>
                    <a:cxn ang="0">
                      <a:pos x="42" y="34"/>
                    </a:cxn>
                    <a:cxn ang="0">
                      <a:pos x="42" y="42"/>
                    </a:cxn>
                    <a:cxn ang="0">
                      <a:pos x="40" y="48"/>
                    </a:cxn>
                    <a:cxn ang="0">
                      <a:pos x="40" y="48"/>
                    </a:cxn>
                    <a:cxn ang="0">
                      <a:pos x="38" y="52"/>
                    </a:cxn>
                    <a:cxn ang="0">
                      <a:pos x="40" y="54"/>
                    </a:cxn>
                    <a:cxn ang="0">
                      <a:pos x="40" y="58"/>
                    </a:cxn>
                    <a:cxn ang="0">
                      <a:pos x="44" y="60"/>
                    </a:cxn>
                    <a:cxn ang="0">
                      <a:pos x="48" y="60"/>
                    </a:cxn>
                    <a:cxn ang="0">
                      <a:pos x="50" y="62"/>
                    </a:cxn>
                    <a:cxn ang="0">
                      <a:pos x="54" y="60"/>
                    </a:cxn>
                    <a:cxn ang="0">
                      <a:pos x="56" y="56"/>
                    </a:cxn>
                    <a:cxn ang="0">
                      <a:pos x="56" y="56"/>
                    </a:cxn>
                    <a:cxn ang="0">
                      <a:pos x="58" y="46"/>
                    </a:cxn>
                    <a:cxn ang="0">
                      <a:pos x="56" y="34"/>
                    </a:cxn>
                    <a:cxn ang="0">
                      <a:pos x="54" y="22"/>
                    </a:cxn>
                    <a:cxn ang="0">
                      <a:pos x="50" y="12"/>
                    </a:cxn>
                    <a:cxn ang="0">
                      <a:pos x="50" y="12"/>
                    </a:cxn>
                    <a:cxn ang="0">
                      <a:pos x="46" y="8"/>
                    </a:cxn>
                    <a:cxn ang="0">
                      <a:pos x="42" y="4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2" y="0"/>
                    </a:cxn>
                    <a:cxn ang="0">
                      <a:pos x="14" y="2"/>
                    </a:cxn>
                    <a:cxn ang="0">
                      <a:pos x="2" y="10"/>
                    </a:cxn>
                    <a:cxn ang="0">
                      <a:pos x="2" y="10"/>
                    </a:cxn>
                    <a:cxn ang="0">
                      <a:pos x="0" y="12"/>
                    </a:cxn>
                    <a:cxn ang="0">
                      <a:pos x="2" y="12"/>
                    </a:cxn>
                  </a:cxnLst>
                  <a:rect l="0" t="0" r="r" b="b"/>
                  <a:pathLst>
                    <a:path w="58" h="62">
                      <a:moveTo>
                        <a:pt x="2" y="12"/>
                      </a:moveTo>
                      <a:lnTo>
                        <a:pt x="2" y="12"/>
                      </a:lnTo>
                      <a:lnTo>
                        <a:pt x="14" y="8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30" y="6"/>
                      </a:lnTo>
                      <a:lnTo>
                        <a:pt x="36" y="8"/>
                      </a:lnTo>
                      <a:lnTo>
                        <a:pt x="38" y="14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2" y="34"/>
                      </a:lnTo>
                      <a:lnTo>
                        <a:pt x="42" y="42"/>
                      </a:lnTo>
                      <a:lnTo>
                        <a:pt x="40" y="48"/>
                      </a:lnTo>
                      <a:lnTo>
                        <a:pt x="40" y="48"/>
                      </a:lnTo>
                      <a:lnTo>
                        <a:pt x="38" y="52"/>
                      </a:lnTo>
                      <a:lnTo>
                        <a:pt x="40" y="54"/>
                      </a:lnTo>
                      <a:lnTo>
                        <a:pt x="40" y="58"/>
                      </a:lnTo>
                      <a:lnTo>
                        <a:pt x="44" y="60"/>
                      </a:lnTo>
                      <a:lnTo>
                        <a:pt x="48" y="60"/>
                      </a:lnTo>
                      <a:lnTo>
                        <a:pt x="50" y="62"/>
                      </a:lnTo>
                      <a:lnTo>
                        <a:pt x="54" y="60"/>
                      </a:lnTo>
                      <a:lnTo>
                        <a:pt x="56" y="56"/>
                      </a:lnTo>
                      <a:lnTo>
                        <a:pt x="56" y="56"/>
                      </a:lnTo>
                      <a:lnTo>
                        <a:pt x="58" y="46"/>
                      </a:lnTo>
                      <a:lnTo>
                        <a:pt x="56" y="34"/>
                      </a:lnTo>
                      <a:lnTo>
                        <a:pt x="54" y="22"/>
                      </a:lnTo>
                      <a:lnTo>
                        <a:pt x="50" y="12"/>
                      </a:lnTo>
                      <a:lnTo>
                        <a:pt x="50" y="12"/>
                      </a:lnTo>
                      <a:lnTo>
                        <a:pt x="46" y="8"/>
                      </a:lnTo>
                      <a:lnTo>
                        <a:pt x="42" y="4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2" y="0"/>
                      </a:lnTo>
                      <a:lnTo>
                        <a:pt x="14" y="2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7" name="Freeform 443"/>
                <p:cNvSpPr>
                  <a:spLocks/>
                </p:cNvSpPr>
                <p:nvPr/>
              </p:nvSpPr>
              <p:spPr bwMode="auto">
                <a:xfrm>
                  <a:off x="2447" y="2131"/>
                  <a:ext cx="20" cy="26"/>
                </a:xfrm>
                <a:custGeom>
                  <a:avLst/>
                  <a:gdLst/>
                  <a:ahLst/>
                  <a:cxnLst>
                    <a:cxn ang="0">
                      <a:pos x="2" y="12"/>
                    </a:cxn>
                    <a:cxn ang="0">
                      <a:pos x="2" y="12"/>
                    </a:cxn>
                    <a:cxn ang="0">
                      <a:pos x="14" y="8"/>
                    </a:cxn>
                    <a:cxn ang="0">
                      <a:pos x="26" y="4"/>
                    </a:cxn>
                    <a:cxn ang="0">
                      <a:pos x="26" y="4"/>
                    </a:cxn>
                    <a:cxn ang="0">
                      <a:pos x="30" y="6"/>
                    </a:cxn>
                    <a:cxn ang="0">
                      <a:pos x="36" y="8"/>
                    </a:cxn>
                    <a:cxn ang="0">
                      <a:pos x="38" y="14"/>
                    </a:cxn>
                    <a:cxn ang="0">
                      <a:pos x="40" y="18"/>
                    </a:cxn>
                    <a:cxn ang="0">
                      <a:pos x="40" y="18"/>
                    </a:cxn>
                    <a:cxn ang="0">
                      <a:pos x="42" y="34"/>
                    </a:cxn>
                    <a:cxn ang="0">
                      <a:pos x="42" y="42"/>
                    </a:cxn>
                    <a:cxn ang="0">
                      <a:pos x="40" y="48"/>
                    </a:cxn>
                    <a:cxn ang="0">
                      <a:pos x="40" y="48"/>
                    </a:cxn>
                    <a:cxn ang="0">
                      <a:pos x="38" y="52"/>
                    </a:cxn>
                    <a:cxn ang="0">
                      <a:pos x="40" y="54"/>
                    </a:cxn>
                    <a:cxn ang="0">
                      <a:pos x="40" y="58"/>
                    </a:cxn>
                    <a:cxn ang="0">
                      <a:pos x="44" y="60"/>
                    </a:cxn>
                    <a:cxn ang="0">
                      <a:pos x="48" y="60"/>
                    </a:cxn>
                    <a:cxn ang="0">
                      <a:pos x="50" y="62"/>
                    </a:cxn>
                    <a:cxn ang="0">
                      <a:pos x="54" y="60"/>
                    </a:cxn>
                    <a:cxn ang="0">
                      <a:pos x="56" y="56"/>
                    </a:cxn>
                    <a:cxn ang="0">
                      <a:pos x="56" y="56"/>
                    </a:cxn>
                    <a:cxn ang="0">
                      <a:pos x="58" y="46"/>
                    </a:cxn>
                    <a:cxn ang="0">
                      <a:pos x="56" y="34"/>
                    </a:cxn>
                    <a:cxn ang="0">
                      <a:pos x="54" y="22"/>
                    </a:cxn>
                    <a:cxn ang="0">
                      <a:pos x="50" y="12"/>
                    </a:cxn>
                    <a:cxn ang="0">
                      <a:pos x="50" y="12"/>
                    </a:cxn>
                    <a:cxn ang="0">
                      <a:pos x="46" y="8"/>
                    </a:cxn>
                    <a:cxn ang="0">
                      <a:pos x="42" y="4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2" y="0"/>
                    </a:cxn>
                    <a:cxn ang="0">
                      <a:pos x="14" y="2"/>
                    </a:cxn>
                    <a:cxn ang="0">
                      <a:pos x="2" y="10"/>
                    </a:cxn>
                    <a:cxn ang="0">
                      <a:pos x="2" y="10"/>
                    </a:cxn>
                    <a:cxn ang="0">
                      <a:pos x="0" y="12"/>
                    </a:cxn>
                    <a:cxn ang="0">
                      <a:pos x="2" y="12"/>
                    </a:cxn>
                  </a:cxnLst>
                  <a:rect l="0" t="0" r="r" b="b"/>
                  <a:pathLst>
                    <a:path w="58" h="62">
                      <a:moveTo>
                        <a:pt x="2" y="12"/>
                      </a:moveTo>
                      <a:lnTo>
                        <a:pt x="2" y="12"/>
                      </a:lnTo>
                      <a:lnTo>
                        <a:pt x="14" y="8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30" y="6"/>
                      </a:lnTo>
                      <a:lnTo>
                        <a:pt x="36" y="8"/>
                      </a:lnTo>
                      <a:lnTo>
                        <a:pt x="38" y="14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2" y="34"/>
                      </a:lnTo>
                      <a:lnTo>
                        <a:pt x="42" y="42"/>
                      </a:lnTo>
                      <a:lnTo>
                        <a:pt x="40" y="48"/>
                      </a:lnTo>
                      <a:lnTo>
                        <a:pt x="40" y="48"/>
                      </a:lnTo>
                      <a:lnTo>
                        <a:pt x="38" y="52"/>
                      </a:lnTo>
                      <a:lnTo>
                        <a:pt x="40" y="54"/>
                      </a:lnTo>
                      <a:lnTo>
                        <a:pt x="40" y="58"/>
                      </a:lnTo>
                      <a:lnTo>
                        <a:pt x="44" y="60"/>
                      </a:lnTo>
                      <a:lnTo>
                        <a:pt x="48" y="60"/>
                      </a:lnTo>
                      <a:lnTo>
                        <a:pt x="50" y="62"/>
                      </a:lnTo>
                      <a:lnTo>
                        <a:pt x="54" y="60"/>
                      </a:lnTo>
                      <a:lnTo>
                        <a:pt x="56" y="56"/>
                      </a:lnTo>
                      <a:lnTo>
                        <a:pt x="56" y="56"/>
                      </a:lnTo>
                      <a:lnTo>
                        <a:pt x="58" y="46"/>
                      </a:lnTo>
                      <a:lnTo>
                        <a:pt x="56" y="34"/>
                      </a:lnTo>
                      <a:lnTo>
                        <a:pt x="54" y="22"/>
                      </a:lnTo>
                      <a:lnTo>
                        <a:pt x="50" y="12"/>
                      </a:lnTo>
                      <a:lnTo>
                        <a:pt x="50" y="12"/>
                      </a:lnTo>
                      <a:lnTo>
                        <a:pt x="46" y="8"/>
                      </a:lnTo>
                      <a:lnTo>
                        <a:pt x="42" y="4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2" y="0"/>
                      </a:lnTo>
                      <a:lnTo>
                        <a:pt x="14" y="2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2" y="1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8" name="Freeform 444"/>
                <p:cNvSpPr>
                  <a:spLocks/>
                </p:cNvSpPr>
                <p:nvPr/>
              </p:nvSpPr>
              <p:spPr bwMode="auto">
                <a:xfrm>
                  <a:off x="2446" y="2134"/>
                  <a:ext cx="12" cy="26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4"/>
                    </a:cxn>
                    <a:cxn ang="0">
                      <a:pos x="8" y="8"/>
                    </a:cxn>
                    <a:cxn ang="0">
                      <a:pos x="14" y="14"/>
                    </a:cxn>
                    <a:cxn ang="0">
                      <a:pos x="18" y="20"/>
                    </a:cxn>
                    <a:cxn ang="0">
                      <a:pos x="20" y="28"/>
                    </a:cxn>
                    <a:cxn ang="0">
                      <a:pos x="20" y="28"/>
                    </a:cxn>
                    <a:cxn ang="0">
                      <a:pos x="22" y="36"/>
                    </a:cxn>
                    <a:cxn ang="0">
                      <a:pos x="22" y="44"/>
                    </a:cxn>
                    <a:cxn ang="0">
                      <a:pos x="22" y="44"/>
                    </a:cxn>
                    <a:cxn ang="0">
                      <a:pos x="20" y="50"/>
                    </a:cxn>
                    <a:cxn ang="0">
                      <a:pos x="18" y="58"/>
                    </a:cxn>
                    <a:cxn ang="0">
                      <a:pos x="18" y="58"/>
                    </a:cxn>
                    <a:cxn ang="0">
                      <a:pos x="20" y="62"/>
                    </a:cxn>
                    <a:cxn ang="0">
                      <a:pos x="24" y="62"/>
                    </a:cxn>
                    <a:cxn ang="0">
                      <a:pos x="24" y="62"/>
                    </a:cxn>
                    <a:cxn ang="0">
                      <a:pos x="28" y="62"/>
                    </a:cxn>
                    <a:cxn ang="0">
                      <a:pos x="32" y="60"/>
                    </a:cxn>
                    <a:cxn ang="0">
                      <a:pos x="36" y="52"/>
                    </a:cxn>
                    <a:cxn ang="0">
                      <a:pos x="36" y="42"/>
                    </a:cxn>
                    <a:cxn ang="0">
                      <a:pos x="32" y="30"/>
                    </a:cxn>
                    <a:cxn ang="0">
                      <a:pos x="28" y="18"/>
                    </a:cxn>
                    <a:cxn ang="0">
                      <a:pos x="20" y="8"/>
                    </a:cxn>
                    <a:cxn ang="0">
                      <a:pos x="12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36" h="62">
                      <a:moveTo>
                        <a:pt x="2" y="4"/>
                      </a:moveTo>
                      <a:lnTo>
                        <a:pt x="2" y="4"/>
                      </a:lnTo>
                      <a:lnTo>
                        <a:pt x="8" y="8"/>
                      </a:lnTo>
                      <a:lnTo>
                        <a:pt x="14" y="14"/>
                      </a:lnTo>
                      <a:lnTo>
                        <a:pt x="18" y="20"/>
                      </a:lnTo>
                      <a:lnTo>
                        <a:pt x="20" y="28"/>
                      </a:lnTo>
                      <a:lnTo>
                        <a:pt x="20" y="28"/>
                      </a:lnTo>
                      <a:lnTo>
                        <a:pt x="22" y="36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20" y="50"/>
                      </a:lnTo>
                      <a:lnTo>
                        <a:pt x="18" y="58"/>
                      </a:lnTo>
                      <a:lnTo>
                        <a:pt x="18" y="58"/>
                      </a:lnTo>
                      <a:lnTo>
                        <a:pt x="20" y="62"/>
                      </a:lnTo>
                      <a:lnTo>
                        <a:pt x="24" y="62"/>
                      </a:lnTo>
                      <a:lnTo>
                        <a:pt x="24" y="62"/>
                      </a:lnTo>
                      <a:lnTo>
                        <a:pt x="28" y="62"/>
                      </a:lnTo>
                      <a:lnTo>
                        <a:pt x="32" y="60"/>
                      </a:lnTo>
                      <a:lnTo>
                        <a:pt x="36" y="52"/>
                      </a:lnTo>
                      <a:lnTo>
                        <a:pt x="36" y="42"/>
                      </a:lnTo>
                      <a:lnTo>
                        <a:pt x="32" y="30"/>
                      </a:lnTo>
                      <a:lnTo>
                        <a:pt x="28" y="18"/>
                      </a:lnTo>
                      <a:lnTo>
                        <a:pt x="20" y="8"/>
                      </a:lnTo>
                      <a:lnTo>
                        <a:pt x="12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89" name="Freeform 445"/>
                <p:cNvSpPr>
                  <a:spLocks/>
                </p:cNvSpPr>
                <p:nvPr/>
              </p:nvSpPr>
              <p:spPr bwMode="auto">
                <a:xfrm>
                  <a:off x="2446" y="2134"/>
                  <a:ext cx="12" cy="26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4"/>
                    </a:cxn>
                    <a:cxn ang="0">
                      <a:pos x="8" y="8"/>
                    </a:cxn>
                    <a:cxn ang="0">
                      <a:pos x="14" y="14"/>
                    </a:cxn>
                    <a:cxn ang="0">
                      <a:pos x="18" y="20"/>
                    </a:cxn>
                    <a:cxn ang="0">
                      <a:pos x="20" y="28"/>
                    </a:cxn>
                    <a:cxn ang="0">
                      <a:pos x="20" y="28"/>
                    </a:cxn>
                    <a:cxn ang="0">
                      <a:pos x="22" y="36"/>
                    </a:cxn>
                    <a:cxn ang="0">
                      <a:pos x="22" y="44"/>
                    </a:cxn>
                    <a:cxn ang="0">
                      <a:pos x="22" y="44"/>
                    </a:cxn>
                    <a:cxn ang="0">
                      <a:pos x="20" y="50"/>
                    </a:cxn>
                    <a:cxn ang="0">
                      <a:pos x="18" y="58"/>
                    </a:cxn>
                    <a:cxn ang="0">
                      <a:pos x="18" y="58"/>
                    </a:cxn>
                    <a:cxn ang="0">
                      <a:pos x="20" y="62"/>
                    </a:cxn>
                    <a:cxn ang="0">
                      <a:pos x="24" y="62"/>
                    </a:cxn>
                    <a:cxn ang="0">
                      <a:pos x="24" y="62"/>
                    </a:cxn>
                    <a:cxn ang="0">
                      <a:pos x="28" y="62"/>
                    </a:cxn>
                    <a:cxn ang="0">
                      <a:pos x="32" y="60"/>
                    </a:cxn>
                    <a:cxn ang="0">
                      <a:pos x="36" y="52"/>
                    </a:cxn>
                    <a:cxn ang="0">
                      <a:pos x="36" y="42"/>
                    </a:cxn>
                    <a:cxn ang="0">
                      <a:pos x="32" y="30"/>
                    </a:cxn>
                    <a:cxn ang="0">
                      <a:pos x="28" y="18"/>
                    </a:cxn>
                    <a:cxn ang="0">
                      <a:pos x="20" y="8"/>
                    </a:cxn>
                    <a:cxn ang="0">
                      <a:pos x="12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36" h="62">
                      <a:moveTo>
                        <a:pt x="2" y="4"/>
                      </a:moveTo>
                      <a:lnTo>
                        <a:pt x="2" y="4"/>
                      </a:lnTo>
                      <a:lnTo>
                        <a:pt x="8" y="8"/>
                      </a:lnTo>
                      <a:lnTo>
                        <a:pt x="14" y="14"/>
                      </a:lnTo>
                      <a:lnTo>
                        <a:pt x="18" y="20"/>
                      </a:lnTo>
                      <a:lnTo>
                        <a:pt x="20" y="28"/>
                      </a:lnTo>
                      <a:lnTo>
                        <a:pt x="20" y="28"/>
                      </a:lnTo>
                      <a:lnTo>
                        <a:pt x="22" y="36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20" y="50"/>
                      </a:lnTo>
                      <a:lnTo>
                        <a:pt x="18" y="58"/>
                      </a:lnTo>
                      <a:lnTo>
                        <a:pt x="18" y="58"/>
                      </a:lnTo>
                      <a:lnTo>
                        <a:pt x="20" y="62"/>
                      </a:lnTo>
                      <a:lnTo>
                        <a:pt x="24" y="62"/>
                      </a:lnTo>
                      <a:lnTo>
                        <a:pt x="24" y="62"/>
                      </a:lnTo>
                      <a:lnTo>
                        <a:pt x="28" y="62"/>
                      </a:lnTo>
                      <a:lnTo>
                        <a:pt x="32" y="60"/>
                      </a:lnTo>
                      <a:lnTo>
                        <a:pt x="36" y="52"/>
                      </a:lnTo>
                      <a:lnTo>
                        <a:pt x="36" y="42"/>
                      </a:lnTo>
                      <a:lnTo>
                        <a:pt x="32" y="30"/>
                      </a:lnTo>
                      <a:lnTo>
                        <a:pt x="28" y="18"/>
                      </a:lnTo>
                      <a:lnTo>
                        <a:pt x="20" y="8"/>
                      </a:lnTo>
                      <a:lnTo>
                        <a:pt x="12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0" name="Freeform 446"/>
                <p:cNvSpPr>
                  <a:spLocks/>
                </p:cNvSpPr>
                <p:nvPr/>
              </p:nvSpPr>
              <p:spPr bwMode="auto">
                <a:xfrm>
                  <a:off x="2459" y="2130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4"/>
                    </a:cxn>
                    <a:cxn ang="0">
                      <a:pos x="10" y="6"/>
                    </a:cxn>
                    <a:cxn ang="0">
                      <a:pos x="16" y="6"/>
                    </a:cxn>
                    <a:cxn ang="0">
                      <a:pos x="24" y="8"/>
                    </a:cxn>
                    <a:cxn ang="0">
                      <a:pos x="30" y="12"/>
                    </a:cxn>
                    <a:cxn ang="0">
                      <a:pos x="30" y="12"/>
                    </a:cxn>
                    <a:cxn ang="0">
                      <a:pos x="36" y="16"/>
                    </a:cxn>
                    <a:cxn ang="0">
                      <a:pos x="38" y="22"/>
                    </a:cxn>
                    <a:cxn ang="0">
                      <a:pos x="38" y="34"/>
                    </a:cxn>
                    <a:cxn ang="0">
                      <a:pos x="38" y="34"/>
                    </a:cxn>
                    <a:cxn ang="0">
                      <a:pos x="36" y="42"/>
                    </a:cxn>
                    <a:cxn ang="0">
                      <a:pos x="36" y="52"/>
                    </a:cxn>
                    <a:cxn ang="0">
                      <a:pos x="36" y="52"/>
                    </a:cxn>
                    <a:cxn ang="0">
                      <a:pos x="36" y="54"/>
                    </a:cxn>
                    <a:cxn ang="0">
                      <a:pos x="38" y="56"/>
                    </a:cxn>
                    <a:cxn ang="0">
                      <a:pos x="40" y="56"/>
                    </a:cxn>
                    <a:cxn ang="0">
                      <a:pos x="44" y="56"/>
                    </a:cxn>
                    <a:cxn ang="0">
                      <a:pos x="44" y="56"/>
                    </a:cxn>
                    <a:cxn ang="0">
                      <a:pos x="48" y="52"/>
                    </a:cxn>
                    <a:cxn ang="0">
                      <a:pos x="50" y="46"/>
                    </a:cxn>
                    <a:cxn ang="0">
                      <a:pos x="52" y="38"/>
                    </a:cxn>
                    <a:cxn ang="0">
                      <a:pos x="52" y="32"/>
                    </a:cxn>
                    <a:cxn ang="0">
                      <a:pos x="48" y="18"/>
                    </a:cxn>
                    <a:cxn ang="0">
                      <a:pos x="46" y="12"/>
                    </a:cxn>
                    <a:cxn ang="0">
                      <a:pos x="42" y="8"/>
                    </a:cxn>
                    <a:cxn ang="0">
                      <a:pos x="42" y="8"/>
                    </a:cxn>
                    <a:cxn ang="0">
                      <a:pos x="32" y="2"/>
                    </a:cxn>
                    <a:cxn ang="0">
                      <a:pos x="24" y="0"/>
                    </a:cxn>
                    <a:cxn ang="0">
                      <a:pos x="14" y="0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52" h="56">
                      <a:moveTo>
                        <a:pt x="2" y="4"/>
                      </a:moveTo>
                      <a:lnTo>
                        <a:pt x="2" y="4"/>
                      </a:lnTo>
                      <a:lnTo>
                        <a:pt x="10" y="6"/>
                      </a:lnTo>
                      <a:lnTo>
                        <a:pt x="16" y="6"/>
                      </a:lnTo>
                      <a:lnTo>
                        <a:pt x="24" y="8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6" y="16"/>
                      </a:lnTo>
                      <a:lnTo>
                        <a:pt x="38" y="22"/>
                      </a:lnTo>
                      <a:lnTo>
                        <a:pt x="38" y="34"/>
                      </a:lnTo>
                      <a:lnTo>
                        <a:pt x="38" y="34"/>
                      </a:lnTo>
                      <a:lnTo>
                        <a:pt x="36" y="4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4"/>
                      </a:lnTo>
                      <a:lnTo>
                        <a:pt x="38" y="56"/>
                      </a:lnTo>
                      <a:lnTo>
                        <a:pt x="40" y="56"/>
                      </a:lnTo>
                      <a:lnTo>
                        <a:pt x="44" y="56"/>
                      </a:lnTo>
                      <a:lnTo>
                        <a:pt x="44" y="56"/>
                      </a:lnTo>
                      <a:lnTo>
                        <a:pt x="48" y="52"/>
                      </a:lnTo>
                      <a:lnTo>
                        <a:pt x="50" y="46"/>
                      </a:lnTo>
                      <a:lnTo>
                        <a:pt x="52" y="38"/>
                      </a:lnTo>
                      <a:lnTo>
                        <a:pt x="52" y="32"/>
                      </a:lnTo>
                      <a:lnTo>
                        <a:pt x="48" y="18"/>
                      </a:lnTo>
                      <a:lnTo>
                        <a:pt x="46" y="12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1" name="Freeform 447"/>
                <p:cNvSpPr>
                  <a:spLocks/>
                </p:cNvSpPr>
                <p:nvPr/>
              </p:nvSpPr>
              <p:spPr bwMode="auto">
                <a:xfrm>
                  <a:off x="2459" y="2130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4"/>
                    </a:cxn>
                    <a:cxn ang="0">
                      <a:pos x="10" y="6"/>
                    </a:cxn>
                    <a:cxn ang="0">
                      <a:pos x="16" y="6"/>
                    </a:cxn>
                    <a:cxn ang="0">
                      <a:pos x="24" y="8"/>
                    </a:cxn>
                    <a:cxn ang="0">
                      <a:pos x="30" y="12"/>
                    </a:cxn>
                    <a:cxn ang="0">
                      <a:pos x="30" y="12"/>
                    </a:cxn>
                    <a:cxn ang="0">
                      <a:pos x="36" y="16"/>
                    </a:cxn>
                    <a:cxn ang="0">
                      <a:pos x="38" y="22"/>
                    </a:cxn>
                    <a:cxn ang="0">
                      <a:pos x="38" y="34"/>
                    </a:cxn>
                    <a:cxn ang="0">
                      <a:pos x="38" y="34"/>
                    </a:cxn>
                    <a:cxn ang="0">
                      <a:pos x="36" y="42"/>
                    </a:cxn>
                    <a:cxn ang="0">
                      <a:pos x="36" y="52"/>
                    </a:cxn>
                    <a:cxn ang="0">
                      <a:pos x="36" y="52"/>
                    </a:cxn>
                    <a:cxn ang="0">
                      <a:pos x="36" y="54"/>
                    </a:cxn>
                    <a:cxn ang="0">
                      <a:pos x="38" y="56"/>
                    </a:cxn>
                    <a:cxn ang="0">
                      <a:pos x="40" y="56"/>
                    </a:cxn>
                    <a:cxn ang="0">
                      <a:pos x="44" y="56"/>
                    </a:cxn>
                    <a:cxn ang="0">
                      <a:pos x="44" y="56"/>
                    </a:cxn>
                    <a:cxn ang="0">
                      <a:pos x="48" y="52"/>
                    </a:cxn>
                    <a:cxn ang="0">
                      <a:pos x="50" y="46"/>
                    </a:cxn>
                    <a:cxn ang="0">
                      <a:pos x="52" y="38"/>
                    </a:cxn>
                    <a:cxn ang="0">
                      <a:pos x="52" y="32"/>
                    </a:cxn>
                    <a:cxn ang="0">
                      <a:pos x="48" y="18"/>
                    </a:cxn>
                    <a:cxn ang="0">
                      <a:pos x="46" y="12"/>
                    </a:cxn>
                    <a:cxn ang="0">
                      <a:pos x="42" y="8"/>
                    </a:cxn>
                    <a:cxn ang="0">
                      <a:pos x="42" y="8"/>
                    </a:cxn>
                    <a:cxn ang="0">
                      <a:pos x="32" y="2"/>
                    </a:cxn>
                    <a:cxn ang="0">
                      <a:pos x="24" y="0"/>
                    </a:cxn>
                    <a:cxn ang="0">
                      <a:pos x="14" y="0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52" h="56">
                      <a:moveTo>
                        <a:pt x="2" y="4"/>
                      </a:moveTo>
                      <a:lnTo>
                        <a:pt x="2" y="4"/>
                      </a:lnTo>
                      <a:lnTo>
                        <a:pt x="10" y="6"/>
                      </a:lnTo>
                      <a:lnTo>
                        <a:pt x="16" y="6"/>
                      </a:lnTo>
                      <a:lnTo>
                        <a:pt x="24" y="8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6" y="16"/>
                      </a:lnTo>
                      <a:lnTo>
                        <a:pt x="38" y="22"/>
                      </a:lnTo>
                      <a:lnTo>
                        <a:pt x="38" y="34"/>
                      </a:lnTo>
                      <a:lnTo>
                        <a:pt x="38" y="34"/>
                      </a:lnTo>
                      <a:lnTo>
                        <a:pt x="36" y="4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4"/>
                      </a:lnTo>
                      <a:lnTo>
                        <a:pt x="38" y="56"/>
                      </a:lnTo>
                      <a:lnTo>
                        <a:pt x="40" y="56"/>
                      </a:lnTo>
                      <a:lnTo>
                        <a:pt x="44" y="56"/>
                      </a:lnTo>
                      <a:lnTo>
                        <a:pt x="44" y="56"/>
                      </a:lnTo>
                      <a:lnTo>
                        <a:pt x="48" y="52"/>
                      </a:lnTo>
                      <a:lnTo>
                        <a:pt x="50" y="46"/>
                      </a:lnTo>
                      <a:lnTo>
                        <a:pt x="52" y="38"/>
                      </a:lnTo>
                      <a:lnTo>
                        <a:pt x="52" y="32"/>
                      </a:lnTo>
                      <a:lnTo>
                        <a:pt x="48" y="18"/>
                      </a:lnTo>
                      <a:lnTo>
                        <a:pt x="46" y="12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2" name="Freeform 448"/>
                <p:cNvSpPr>
                  <a:spLocks/>
                </p:cNvSpPr>
                <p:nvPr/>
              </p:nvSpPr>
              <p:spPr bwMode="auto">
                <a:xfrm>
                  <a:off x="2365" y="2077"/>
                  <a:ext cx="114" cy="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2" y="32"/>
                    </a:cxn>
                    <a:cxn ang="0">
                      <a:pos x="28" y="66"/>
                    </a:cxn>
                    <a:cxn ang="0">
                      <a:pos x="48" y="100"/>
                    </a:cxn>
                    <a:cxn ang="0">
                      <a:pos x="60" y="116"/>
                    </a:cxn>
                    <a:cxn ang="0">
                      <a:pos x="72" y="130"/>
                    </a:cxn>
                    <a:cxn ang="0">
                      <a:pos x="84" y="144"/>
                    </a:cxn>
                    <a:cxn ang="0">
                      <a:pos x="98" y="156"/>
                    </a:cxn>
                    <a:cxn ang="0">
                      <a:pos x="114" y="166"/>
                    </a:cxn>
                    <a:cxn ang="0">
                      <a:pos x="130" y="172"/>
                    </a:cxn>
                    <a:cxn ang="0">
                      <a:pos x="146" y="176"/>
                    </a:cxn>
                    <a:cxn ang="0">
                      <a:pos x="164" y="178"/>
                    </a:cxn>
                    <a:cxn ang="0">
                      <a:pos x="182" y="176"/>
                    </a:cxn>
                    <a:cxn ang="0">
                      <a:pos x="202" y="170"/>
                    </a:cxn>
                    <a:cxn ang="0">
                      <a:pos x="202" y="170"/>
                    </a:cxn>
                    <a:cxn ang="0">
                      <a:pos x="224" y="160"/>
                    </a:cxn>
                    <a:cxn ang="0">
                      <a:pos x="244" y="146"/>
                    </a:cxn>
                    <a:cxn ang="0">
                      <a:pos x="264" y="130"/>
                    </a:cxn>
                    <a:cxn ang="0">
                      <a:pos x="280" y="110"/>
                    </a:cxn>
                    <a:cxn ang="0">
                      <a:pos x="296" y="90"/>
                    </a:cxn>
                    <a:cxn ang="0">
                      <a:pos x="308" y="66"/>
                    </a:cxn>
                    <a:cxn ang="0">
                      <a:pos x="320" y="44"/>
                    </a:cxn>
                    <a:cxn ang="0">
                      <a:pos x="328" y="22"/>
                    </a:cxn>
                    <a:cxn ang="0">
                      <a:pos x="328" y="22"/>
                    </a:cxn>
                    <a:cxn ang="0">
                      <a:pos x="326" y="18"/>
                    </a:cxn>
                    <a:cxn ang="0">
                      <a:pos x="324" y="18"/>
                    </a:cxn>
                    <a:cxn ang="0">
                      <a:pos x="322" y="18"/>
                    </a:cxn>
                    <a:cxn ang="0">
                      <a:pos x="320" y="20"/>
                    </a:cxn>
                    <a:cxn ang="0">
                      <a:pos x="320" y="20"/>
                    </a:cxn>
                    <a:cxn ang="0">
                      <a:pos x="312" y="40"/>
                    </a:cxn>
                    <a:cxn ang="0">
                      <a:pos x="302" y="60"/>
                    </a:cxn>
                    <a:cxn ang="0">
                      <a:pos x="290" y="80"/>
                    </a:cxn>
                    <a:cxn ang="0">
                      <a:pos x="274" y="100"/>
                    </a:cxn>
                    <a:cxn ang="0">
                      <a:pos x="260" y="118"/>
                    </a:cxn>
                    <a:cxn ang="0">
                      <a:pos x="242" y="134"/>
                    </a:cxn>
                    <a:cxn ang="0">
                      <a:pos x="224" y="146"/>
                    </a:cxn>
                    <a:cxn ang="0">
                      <a:pos x="204" y="158"/>
                    </a:cxn>
                    <a:cxn ang="0">
                      <a:pos x="204" y="158"/>
                    </a:cxn>
                    <a:cxn ang="0">
                      <a:pos x="186" y="166"/>
                    </a:cxn>
                    <a:cxn ang="0">
                      <a:pos x="168" y="170"/>
                    </a:cxn>
                    <a:cxn ang="0">
                      <a:pos x="150" y="170"/>
                    </a:cxn>
                    <a:cxn ang="0">
                      <a:pos x="134" y="166"/>
                    </a:cxn>
                    <a:cxn ang="0">
                      <a:pos x="118" y="160"/>
                    </a:cxn>
                    <a:cxn ang="0">
                      <a:pos x="104" y="150"/>
                    </a:cxn>
                    <a:cxn ang="0">
                      <a:pos x="90" y="140"/>
                    </a:cxn>
                    <a:cxn ang="0">
                      <a:pos x="76" y="126"/>
                    </a:cxn>
                    <a:cxn ang="0">
                      <a:pos x="64" y="112"/>
                    </a:cxn>
                    <a:cxn ang="0">
                      <a:pos x="52" y="96"/>
                    </a:cxn>
                    <a:cxn ang="0">
                      <a:pos x="32" y="64"/>
                    </a:cxn>
                    <a:cxn ang="0">
                      <a:pos x="14" y="3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8" h="17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32"/>
                      </a:lnTo>
                      <a:lnTo>
                        <a:pt x="28" y="66"/>
                      </a:lnTo>
                      <a:lnTo>
                        <a:pt x="48" y="100"/>
                      </a:lnTo>
                      <a:lnTo>
                        <a:pt x="60" y="116"/>
                      </a:lnTo>
                      <a:lnTo>
                        <a:pt x="72" y="130"/>
                      </a:lnTo>
                      <a:lnTo>
                        <a:pt x="84" y="144"/>
                      </a:lnTo>
                      <a:lnTo>
                        <a:pt x="98" y="156"/>
                      </a:lnTo>
                      <a:lnTo>
                        <a:pt x="114" y="166"/>
                      </a:lnTo>
                      <a:lnTo>
                        <a:pt x="130" y="172"/>
                      </a:lnTo>
                      <a:lnTo>
                        <a:pt x="146" y="176"/>
                      </a:lnTo>
                      <a:lnTo>
                        <a:pt x="164" y="178"/>
                      </a:lnTo>
                      <a:lnTo>
                        <a:pt x="182" y="176"/>
                      </a:lnTo>
                      <a:lnTo>
                        <a:pt x="202" y="170"/>
                      </a:lnTo>
                      <a:lnTo>
                        <a:pt x="202" y="170"/>
                      </a:lnTo>
                      <a:lnTo>
                        <a:pt x="224" y="160"/>
                      </a:lnTo>
                      <a:lnTo>
                        <a:pt x="244" y="146"/>
                      </a:lnTo>
                      <a:lnTo>
                        <a:pt x="264" y="130"/>
                      </a:lnTo>
                      <a:lnTo>
                        <a:pt x="280" y="110"/>
                      </a:lnTo>
                      <a:lnTo>
                        <a:pt x="296" y="90"/>
                      </a:lnTo>
                      <a:lnTo>
                        <a:pt x="308" y="66"/>
                      </a:lnTo>
                      <a:lnTo>
                        <a:pt x="320" y="44"/>
                      </a:lnTo>
                      <a:lnTo>
                        <a:pt x="328" y="22"/>
                      </a:lnTo>
                      <a:lnTo>
                        <a:pt x="328" y="22"/>
                      </a:lnTo>
                      <a:lnTo>
                        <a:pt x="326" y="18"/>
                      </a:lnTo>
                      <a:lnTo>
                        <a:pt x="324" y="18"/>
                      </a:lnTo>
                      <a:lnTo>
                        <a:pt x="322" y="18"/>
                      </a:lnTo>
                      <a:lnTo>
                        <a:pt x="320" y="20"/>
                      </a:lnTo>
                      <a:lnTo>
                        <a:pt x="320" y="20"/>
                      </a:lnTo>
                      <a:lnTo>
                        <a:pt x="312" y="40"/>
                      </a:lnTo>
                      <a:lnTo>
                        <a:pt x="302" y="60"/>
                      </a:lnTo>
                      <a:lnTo>
                        <a:pt x="290" y="80"/>
                      </a:lnTo>
                      <a:lnTo>
                        <a:pt x="274" y="100"/>
                      </a:lnTo>
                      <a:lnTo>
                        <a:pt x="260" y="118"/>
                      </a:lnTo>
                      <a:lnTo>
                        <a:pt x="242" y="134"/>
                      </a:lnTo>
                      <a:lnTo>
                        <a:pt x="224" y="146"/>
                      </a:lnTo>
                      <a:lnTo>
                        <a:pt x="204" y="158"/>
                      </a:lnTo>
                      <a:lnTo>
                        <a:pt x="204" y="158"/>
                      </a:lnTo>
                      <a:lnTo>
                        <a:pt x="186" y="166"/>
                      </a:lnTo>
                      <a:lnTo>
                        <a:pt x="168" y="170"/>
                      </a:lnTo>
                      <a:lnTo>
                        <a:pt x="150" y="170"/>
                      </a:lnTo>
                      <a:lnTo>
                        <a:pt x="134" y="166"/>
                      </a:lnTo>
                      <a:lnTo>
                        <a:pt x="118" y="160"/>
                      </a:lnTo>
                      <a:lnTo>
                        <a:pt x="104" y="150"/>
                      </a:lnTo>
                      <a:lnTo>
                        <a:pt x="90" y="140"/>
                      </a:lnTo>
                      <a:lnTo>
                        <a:pt x="76" y="126"/>
                      </a:lnTo>
                      <a:lnTo>
                        <a:pt x="64" y="112"/>
                      </a:lnTo>
                      <a:lnTo>
                        <a:pt x="52" y="96"/>
                      </a:lnTo>
                      <a:lnTo>
                        <a:pt x="32" y="64"/>
                      </a:lnTo>
                      <a:lnTo>
                        <a:pt x="14" y="3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3" name="Freeform 449"/>
                <p:cNvSpPr>
                  <a:spLocks/>
                </p:cNvSpPr>
                <p:nvPr/>
              </p:nvSpPr>
              <p:spPr bwMode="auto">
                <a:xfrm>
                  <a:off x="2365" y="2077"/>
                  <a:ext cx="114" cy="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2" y="32"/>
                    </a:cxn>
                    <a:cxn ang="0">
                      <a:pos x="28" y="66"/>
                    </a:cxn>
                    <a:cxn ang="0">
                      <a:pos x="48" y="100"/>
                    </a:cxn>
                    <a:cxn ang="0">
                      <a:pos x="60" y="116"/>
                    </a:cxn>
                    <a:cxn ang="0">
                      <a:pos x="72" y="130"/>
                    </a:cxn>
                    <a:cxn ang="0">
                      <a:pos x="84" y="144"/>
                    </a:cxn>
                    <a:cxn ang="0">
                      <a:pos x="98" y="156"/>
                    </a:cxn>
                    <a:cxn ang="0">
                      <a:pos x="114" y="166"/>
                    </a:cxn>
                    <a:cxn ang="0">
                      <a:pos x="130" y="172"/>
                    </a:cxn>
                    <a:cxn ang="0">
                      <a:pos x="146" y="176"/>
                    </a:cxn>
                    <a:cxn ang="0">
                      <a:pos x="164" y="178"/>
                    </a:cxn>
                    <a:cxn ang="0">
                      <a:pos x="182" y="176"/>
                    </a:cxn>
                    <a:cxn ang="0">
                      <a:pos x="202" y="170"/>
                    </a:cxn>
                    <a:cxn ang="0">
                      <a:pos x="202" y="170"/>
                    </a:cxn>
                    <a:cxn ang="0">
                      <a:pos x="224" y="160"/>
                    </a:cxn>
                    <a:cxn ang="0">
                      <a:pos x="244" y="146"/>
                    </a:cxn>
                    <a:cxn ang="0">
                      <a:pos x="264" y="130"/>
                    </a:cxn>
                    <a:cxn ang="0">
                      <a:pos x="280" y="110"/>
                    </a:cxn>
                    <a:cxn ang="0">
                      <a:pos x="296" y="90"/>
                    </a:cxn>
                    <a:cxn ang="0">
                      <a:pos x="308" y="66"/>
                    </a:cxn>
                    <a:cxn ang="0">
                      <a:pos x="320" y="44"/>
                    </a:cxn>
                    <a:cxn ang="0">
                      <a:pos x="328" y="22"/>
                    </a:cxn>
                    <a:cxn ang="0">
                      <a:pos x="328" y="22"/>
                    </a:cxn>
                    <a:cxn ang="0">
                      <a:pos x="326" y="18"/>
                    </a:cxn>
                    <a:cxn ang="0">
                      <a:pos x="324" y="18"/>
                    </a:cxn>
                    <a:cxn ang="0">
                      <a:pos x="322" y="18"/>
                    </a:cxn>
                    <a:cxn ang="0">
                      <a:pos x="320" y="20"/>
                    </a:cxn>
                    <a:cxn ang="0">
                      <a:pos x="320" y="20"/>
                    </a:cxn>
                    <a:cxn ang="0">
                      <a:pos x="312" y="40"/>
                    </a:cxn>
                    <a:cxn ang="0">
                      <a:pos x="302" y="60"/>
                    </a:cxn>
                    <a:cxn ang="0">
                      <a:pos x="290" y="80"/>
                    </a:cxn>
                    <a:cxn ang="0">
                      <a:pos x="274" y="100"/>
                    </a:cxn>
                    <a:cxn ang="0">
                      <a:pos x="260" y="118"/>
                    </a:cxn>
                    <a:cxn ang="0">
                      <a:pos x="242" y="134"/>
                    </a:cxn>
                    <a:cxn ang="0">
                      <a:pos x="224" y="146"/>
                    </a:cxn>
                    <a:cxn ang="0">
                      <a:pos x="204" y="158"/>
                    </a:cxn>
                    <a:cxn ang="0">
                      <a:pos x="204" y="158"/>
                    </a:cxn>
                    <a:cxn ang="0">
                      <a:pos x="186" y="166"/>
                    </a:cxn>
                    <a:cxn ang="0">
                      <a:pos x="168" y="170"/>
                    </a:cxn>
                    <a:cxn ang="0">
                      <a:pos x="150" y="170"/>
                    </a:cxn>
                    <a:cxn ang="0">
                      <a:pos x="134" y="166"/>
                    </a:cxn>
                    <a:cxn ang="0">
                      <a:pos x="118" y="160"/>
                    </a:cxn>
                    <a:cxn ang="0">
                      <a:pos x="104" y="150"/>
                    </a:cxn>
                    <a:cxn ang="0">
                      <a:pos x="90" y="140"/>
                    </a:cxn>
                    <a:cxn ang="0">
                      <a:pos x="76" y="126"/>
                    </a:cxn>
                    <a:cxn ang="0">
                      <a:pos x="64" y="112"/>
                    </a:cxn>
                    <a:cxn ang="0">
                      <a:pos x="52" y="96"/>
                    </a:cxn>
                    <a:cxn ang="0">
                      <a:pos x="32" y="64"/>
                    </a:cxn>
                    <a:cxn ang="0">
                      <a:pos x="14" y="3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8" h="17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32"/>
                      </a:lnTo>
                      <a:lnTo>
                        <a:pt x="28" y="66"/>
                      </a:lnTo>
                      <a:lnTo>
                        <a:pt x="48" y="100"/>
                      </a:lnTo>
                      <a:lnTo>
                        <a:pt x="60" y="116"/>
                      </a:lnTo>
                      <a:lnTo>
                        <a:pt x="72" y="130"/>
                      </a:lnTo>
                      <a:lnTo>
                        <a:pt x="84" y="144"/>
                      </a:lnTo>
                      <a:lnTo>
                        <a:pt x="98" y="156"/>
                      </a:lnTo>
                      <a:lnTo>
                        <a:pt x="114" y="166"/>
                      </a:lnTo>
                      <a:lnTo>
                        <a:pt x="130" y="172"/>
                      </a:lnTo>
                      <a:lnTo>
                        <a:pt x="146" y="176"/>
                      </a:lnTo>
                      <a:lnTo>
                        <a:pt x="164" y="178"/>
                      </a:lnTo>
                      <a:lnTo>
                        <a:pt x="182" y="176"/>
                      </a:lnTo>
                      <a:lnTo>
                        <a:pt x="202" y="170"/>
                      </a:lnTo>
                      <a:lnTo>
                        <a:pt x="202" y="170"/>
                      </a:lnTo>
                      <a:lnTo>
                        <a:pt x="224" y="160"/>
                      </a:lnTo>
                      <a:lnTo>
                        <a:pt x="244" y="146"/>
                      </a:lnTo>
                      <a:lnTo>
                        <a:pt x="264" y="130"/>
                      </a:lnTo>
                      <a:lnTo>
                        <a:pt x="280" y="110"/>
                      </a:lnTo>
                      <a:lnTo>
                        <a:pt x="296" y="90"/>
                      </a:lnTo>
                      <a:lnTo>
                        <a:pt x="308" y="66"/>
                      </a:lnTo>
                      <a:lnTo>
                        <a:pt x="320" y="44"/>
                      </a:lnTo>
                      <a:lnTo>
                        <a:pt x="328" y="22"/>
                      </a:lnTo>
                      <a:lnTo>
                        <a:pt x="328" y="22"/>
                      </a:lnTo>
                      <a:lnTo>
                        <a:pt x="326" y="18"/>
                      </a:lnTo>
                      <a:lnTo>
                        <a:pt x="324" y="18"/>
                      </a:lnTo>
                      <a:lnTo>
                        <a:pt x="322" y="18"/>
                      </a:lnTo>
                      <a:lnTo>
                        <a:pt x="320" y="20"/>
                      </a:lnTo>
                      <a:lnTo>
                        <a:pt x="320" y="20"/>
                      </a:lnTo>
                      <a:lnTo>
                        <a:pt x="312" y="40"/>
                      </a:lnTo>
                      <a:lnTo>
                        <a:pt x="302" y="60"/>
                      </a:lnTo>
                      <a:lnTo>
                        <a:pt x="290" y="80"/>
                      </a:lnTo>
                      <a:lnTo>
                        <a:pt x="274" y="100"/>
                      </a:lnTo>
                      <a:lnTo>
                        <a:pt x="260" y="118"/>
                      </a:lnTo>
                      <a:lnTo>
                        <a:pt x="242" y="134"/>
                      </a:lnTo>
                      <a:lnTo>
                        <a:pt x="224" y="146"/>
                      </a:lnTo>
                      <a:lnTo>
                        <a:pt x="204" y="158"/>
                      </a:lnTo>
                      <a:lnTo>
                        <a:pt x="204" y="158"/>
                      </a:lnTo>
                      <a:lnTo>
                        <a:pt x="186" y="166"/>
                      </a:lnTo>
                      <a:lnTo>
                        <a:pt x="168" y="170"/>
                      </a:lnTo>
                      <a:lnTo>
                        <a:pt x="150" y="170"/>
                      </a:lnTo>
                      <a:lnTo>
                        <a:pt x="134" y="166"/>
                      </a:lnTo>
                      <a:lnTo>
                        <a:pt x="118" y="160"/>
                      </a:lnTo>
                      <a:lnTo>
                        <a:pt x="104" y="150"/>
                      </a:lnTo>
                      <a:lnTo>
                        <a:pt x="90" y="140"/>
                      </a:lnTo>
                      <a:lnTo>
                        <a:pt x="76" y="126"/>
                      </a:lnTo>
                      <a:lnTo>
                        <a:pt x="64" y="112"/>
                      </a:lnTo>
                      <a:lnTo>
                        <a:pt x="52" y="96"/>
                      </a:lnTo>
                      <a:lnTo>
                        <a:pt x="32" y="64"/>
                      </a:lnTo>
                      <a:lnTo>
                        <a:pt x="14" y="3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4" name="Freeform 450"/>
                <p:cNvSpPr>
                  <a:spLocks/>
                </p:cNvSpPr>
                <p:nvPr/>
              </p:nvSpPr>
              <p:spPr bwMode="auto">
                <a:xfrm>
                  <a:off x="2415" y="1968"/>
                  <a:ext cx="26" cy="127"/>
                </a:xfrm>
                <a:custGeom>
                  <a:avLst/>
                  <a:gdLst/>
                  <a:ahLst/>
                  <a:cxnLst>
                    <a:cxn ang="0">
                      <a:pos x="16" y="2"/>
                    </a:cxn>
                    <a:cxn ang="0">
                      <a:pos x="16" y="2"/>
                    </a:cxn>
                    <a:cxn ang="0">
                      <a:pos x="6" y="62"/>
                    </a:cxn>
                    <a:cxn ang="0">
                      <a:pos x="2" y="92"/>
                    </a:cxn>
                    <a:cxn ang="0">
                      <a:pos x="0" y="122"/>
                    </a:cxn>
                    <a:cxn ang="0">
                      <a:pos x="0" y="154"/>
                    </a:cxn>
                    <a:cxn ang="0">
                      <a:pos x="2" y="184"/>
                    </a:cxn>
                    <a:cxn ang="0">
                      <a:pos x="8" y="214"/>
                    </a:cxn>
                    <a:cxn ang="0">
                      <a:pos x="14" y="244"/>
                    </a:cxn>
                    <a:cxn ang="0">
                      <a:pos x="14" y="244"/>
                    </a:cxn>
                    <a:cxn ang="0">
                      <a:pos x="20" y="260"/>
                    </a:cxn>
                    <a:cxn ang="0">
                      <a:pos x="28" y="276"/>
                    </a:cxn>
                    <a:cxn ang="0">
                      <a:pos x="34" y="284"/>
                    </a:cxn>
                    <a:cxn ang="0">
                      <a:pos x="40" y="290"/>
                    </a:cxn>
                    <a:cxn ang="0">
                      <a:pos x="46" y="296"/>
                    </a:cxn>
                    <a:cxn ang="0">
                      <a:pos x="54" y="298"/>
                    </a:cxn>
                    <a:cxn ang="0">
                      <a:pos x="54" y="298"/>
                    </a:cxn>
                    <a:cxn ang="0">
                      <a:pos x="62" y="300"/>
                    </a:cxn>
                    <a:cxn ang="0">
                      <a:pos x="66" y="298"/>
                    </a:cxn>
                    <a:cxn ang="0">
                      <a:pos x="72" y="296"/>
                    </a:cxn>
                    <a:cxn ang="0">
                      <a:pos x="74" y="290"/>
                    </a:cxn>
                    <a:cxn ang="0">
                      <a:pos x="76" y="278"/>
                    </a:cxn>
                    <a:cxn ang="0">
                      <a:pos x="76" y="266"/>
                    </a:cxn>
                    <a:cxn ang="0">
                      <a:pos x="76" y="266"/>
                    </a:cxn>
                    <a:cxn ang="0">
                      <a:pos x="74" y="264"/>
                    </a:cxn>
                    <a:cxn ang="0">
                      <a:pos x="72" y="264"/>
                    </a:cxn>
                    <a:cxn ang="0">
                      <a:pos x="70" y="266"/>
                    </a:cxn>
                    <a:cxn ang="0">
                      <a:pos x="70" y="268"/>
                    </a:cxn>
                    <a:cxn ang="0">
                      <a:pos x="70" y="268"/>
                    </a:cxn>
                    <a:cxn ang="0">
                      <a:pos x="68" y="278"/>
                    </a:cxn>
                    <a:cxn ang="0">
                      <a:pos x="66" y="286"/>
                    </a:cxn>
                    <a:cxn ang="0">
                      <a:pos x="64" y="288"/>
                    </a:cxn>
                    <a:cxn ang="0">
                      <a:pos x="60" y="290"/>
                    </a:cxn>
                    <a:cxn ang="0">
                      <a:pos x="56" y="290"/>
                    </a:cxn>
                    <a:cxn ang="0">
                      <a:pos x="50" y="288"/>
                    </a:cxn>
                    <a:cxn ang="0">
                      <a:pos x="50" y="288"/>
                    </a:cxn>
                    <a:cxn ang="0">
                      <a:pos x="42" y="282"/>
                    </a:cxn>
                    <a:cxn ang="0">
                      <a:pos x="36" y="272"/>
                    </a:cxn>
                    <a:cxn ang="0">
                      <a:pos x="26" y="252"/>
                    </a:cxn>
                    <a:cxn ang="0">
                      <a:pos x="26" y="252"/>
                    </a:cxn>
                    <a:cxn ang="0">
                      <a:pos x="20" y="238"/>
                    </a:cxn>
                    <a:cxn ang="0">
                      <a:pos x="16" y="224"/>
                    </a:cxn>
                    <a:cxn ang="0">
                      <a:pos x="10" y="196"/>
                    </a:cxn>
                    <a:cxn ang="0">
                      <a:pos x="10" y="196"/>
                    </a:cxn>
                    <a:cxn ang="0">
                      <a:pos x="8" y="172"/>
                    </a:cxn>
                    <a:cxn ang="0">
                      <a:pos x="6" y="148"/>
                    </a:cxn>
                    <a:cxn ang="0">
                      <a:pos x="6" y="122"/>
                    </a:cxn>
                    <a:cxn ang="0">
                      <a:pos x="6" y="98"/>
                    </a:cxn>
                    <a:cxn ang="0">
                      <a:pos x="10" y="50"/>
                    </a:cxn>
                    <a:cxn ang="0">
                      <a:pos x="18" y="2"/>
                    </a:cxn>
                    <a:cxn ang="0">
                      <a:pos x="18" y="2"/>
                    </a:cxn>
                    <a:cxn ang="0">
                      <a:pos x="18" y="0"/>
                    </a:cxn>
                    <a:cxn ang="0">
                      <a:pos x="16" y="2"/>
                    </a:cxn>
                  </a:cxnLst>
                  <a:rect l="0" t="0" r="r" b="b"/>
                  <a:pathLst>
                    <a:path w="76" h="300">
                      <a:moveTo>
                        <a:pt x="16" y="2"/>
                      </a:moveTo>
                      <a:lnTo>
                        <a:pt x="16" y="2"/>
                      </a:lnTo>
                      <a:lnTo>
                        <a:pt x="6" y="62"/>
                      </a:lnTo>
                      <a:lnTo>
                        <a:pt x="2" y="92"/>
                      </a:lnTo>
                      <a:lnTo>
                        <a:pt x="0" y="122"/>
                      </a:lnTo>
                      <a:lnTo>
                        <a:pt x="0" y="154"/>
                      </a:lnTo>
                      <a:lnTo>
                        <a:pt x="2" y="184"/>
                      </a:lnTo>
                      <a:lnTo>
                        <a:pt x="8" y="214"/>
                      </a:lnTo>
                      <a:lnTo>
                        <a:pt x="14" y="244"/>
                      </a:lnTo>
                      <a:lnTo>
                        <a:pt x="14" y="244"/>
                      </a:lnTo>
                      <a:lnTo>
                        <a:pt x="20" y="260"/>
                      </a:lnTo>
                      <a:lnTo>
                        <a:pt x="28" y="276"/>
                      </a:lnTo>
                      <a:lnTo>
                        <a:pt x="34" y="284"/>
                      </a:lnTo>
                      <a:lnTo>
                        <a:pt x="40" y="290"/>
                      </a:lnTo>
                      <a:lnTo>
                        <a:pt x="46" y="296"/>
                      </a:lnTo>
                      <a:lnTo>
                        <a:pt x="54" y="298"/>
                      </a:lnTo>
                      <a:lnTo>
                        <a:pt x="54" y="298"/>
                      </a:lnTo>
                      <a:lnTo>
                        <a:pt x="62" y="300"/>
                      </a:lnTo>
                      <a:lnTo>
                        <a:pt x="66" y="298"/>
                      </a:lnTo>
                      <a:lnTo>
                        <a:pt x="72" y="296"/>
                      </a:lnTo>
                      <a:lnTo>
                        <a:pt x="74" y="290"/>
                      </a:lnTo>
                      <a:lnTo>
                        <a:pt x="76" y="278"/>
                      </a:lnTo>
                      <a:lnTo>
                        <a:pt x="76" y="266"/>
                      </a:lnTo>
                      <a:lnTo>
                        <a:pt x="76" y="266"/>
                      </a:lnTo>
                      <a:lnTo>
                        <a:pt x="74" y="264"/>
                      </a:lnTo>
                      <a:lnTo>
                        <a:pt x="72" y="264"/>
                      </a:lnTo>
                      <a:lnTo>
                        <a:pt x="70" y="266"/>
                      </a:lnTo>
                      <a:lnTo>
                        <a:pt x="70" y="268"/>
                      </a:lnTo>
                      <a:lnTo>
                        <a:pt x="70" y="268"/>
                      </a:lnTo>
                      <a:lnTo>
                        <a:pt x="68" y="278"/>
                      </a:lnTo>
                      <a:lnTo>
                        <a:pt x="66" y="286"/>
                      </a:lnTo>
                      <a:lnTo>
                        <a:pt x="64" y="288"/>
                      </a:lnTo>
                      <a:lnTo>
                        <a:pt x="60" y="290"/>
                      </a:lnTo>
                      <a:lnTo>
                        <a:pt x="56" y="290"/>
                      </a:lnTo>
                      <a:lnTo>
                        <a:pt x="50" y="288"/>
                      </a:lnTo>
                      <a:lnTo>
                        <a:pt x="50" y="288"/>
                      </a:lnTo>
                      <a:lnTo>
                        <a:pt x="42" y="282"/>
                      </a:lnTo>
                      <a:lnTo>
                        <a:pt x="36" y="272"/>
                      </a:lnTo>
                      <a:lnTo>
                        <a:pt x="26" y="252"/>
                      </a:lnTo>
                      <a:lnTo>
                        <a:pt x="26" y="252"/>
                      </a:lnTo>
                      <a:lnTo>
                        <a:pt x="20" y="238"/>
                      </a:lnTo>
                      <a:lnTo>
                        <a:pt x="16" y="224"/>
                      </a:lnTo>
                      <a:lnTo>
                        <a:pt x="10" y="196"/>
                      </a:lnTo>
                      <a:lnTo>
                        <a:pt x="10" y="196"/>
                      </a:lnTo>
                      <a:lnTo>
                        <a:pt x="8" y="172"/>
                      </a:lnTo>
                      <a:lnTo>
                        <a:pt x="6" y="148"/>
                      </a:lnTo>
                      <a:lnTo>
                        <a:pt x="6" y="122"/>
                      </a:lnTo>
                      <a:lnTo>
                        <a:pt x="6" y="98"/>
                      </a:lnTo>
                      <a:lnTo>
                        <a:pt x="10" y="50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0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5" name="Freeform 451"/>
                <p:cNvSpPr>
                  <a:spLocks/>
                </p:cNvSpPr>
                <p:nvPr/>
              </p:nvSpPr>
              <p:spPr bwMode="auto">
                <a:xfrm>
                  <a:off x="2415" y="1968"/>
                  <a:ext cx="26" cy="127"/>
                </a:xfrm>
                <a:custGeom>
                  <a:avLst/>
                  <a:gdLst/>
                  <a:ahLst/>
                  <a:cxnLst>
                    <a:cxn ang="0">
                      <a:pos x="16" y="2"/>
                    </a:cxn>
                    <a:cxn ang="0">
                      <a:pos x="16" y="2"/>
                    </a:cxn>
                    <a:cxn ang="0">
                      <a:pos x="6" y="62"/>
                    </a:cxn>
                    <a:cxn ang="0">
                      <a:pos x="2" y="92"/>
                    </a:cxn>
                    <a:cxn ang="0">
                      <a:pos x="0" y="122"/>
                    </a:cxn>
                    <a:cxn ang="0">
                      <a:pos x="0" y="154"/>
                    </a:cxn>
                    <a:cxn ang="0">
                      <a:pos x="2" y="184"/>
                    </a:cxn>
                    <a:cxn ang="0">
                      <a:pos x="8" y="214"/>
                    </a:cxn>
                    <a:cxn ang="0">
                      <a:pos x="14" y="244"/>
                    </a:cxn>
                    <a:cxn ang="0">
                      <a:pos x="14" y="244"/>
                    </a:cxn>
                    <a:cxn ang="0">
                      <a:pos x="20" y="260"/>
                    </a:cxn>
                    <a:cxn ang="0">
                      <a:pos x="28" y="276"/>
                    </a:cxn>
                    <a:cxn ang="0">
                      <a:pos x="34" y="284"/>
                    </a:cxn>
                    <a:cxn ang="0">
                      <a:pos x="40" y="290"/>
                    </a:cxn>
                    <a:cxn ang="0">
                      <a:pos x="46" y="296"/>
                    </a:cxn>
                    <a:cxn ang="0">
                      <a:pos x="54" y="298"/>
                    </a:cxn>
                    <a:cxn ang="0">
                      <a:pos x="54" y="298"/>
                    </a:cxn>
                    <a:cxn ang="0">
                      <a:pos x="62" y="300"/>
                    </a:cxn>
                    <a:cxn ang="0">
                      <a:pos x="66" y="298"/>
                    </a:cxn>
                    <a:cxn ang="0">
                      <a:pos x="72" y="296"/>
                    </a:cxn>
                    <a:cxn ang="0">
                      <a:pos x="74" y="290"/>
                    </a:cxn>
                    <a:cxn ang="0">
                      <a:pos x="76" y="278"/>
                    </a:cxn>
                    <a:cxn ang="0">
                      <a:pos x="76" y="266"/>
                    </a:cxn>
                    <a:cxn ang="0">
                      <a:pos x="76" y="266"/>
                    </a:cxn>
                    <a:cxn ang="0">
                      <a:pos x="74" y="264"/>
                    </a:cxn>
                    <a:cxn ang="0">
                      <a:pos x="72" y="264"/>
                    </a:cxn>
                    <a:cxn ang="0">
                      <a:pos x="70" y="266"/>
                    </a:cxn>
                    <a:cxn ang="0">
                      <a:pos x="70" y="268"/>
                    </a:cxn>
                    <a:cxn ang="0">
                      <a:pos x="70" y="268"/>
                    </a:cxn>
                    <a:cxn ang="0">
                      <a:pos x="68" y="278"/>
                    </a:cxn>
                    <a:cxn ang="0">
                      <a:pos x="66" y="286"/>
                    </a:cxn>
                    <a:cxn ang="0">
                      <a:pos x="64" y="288"/>
                    </a:cxn>
                    <a:cxn ang="0">
                      <a:pos x="60" y="290"/>
                    </a:cxn>
                    <a:cxn ang="0">
                      <a:pos x="56" y="290"/>
                    </a:cxn>
                    <a:cxn ang="0">
                      <a:pos x="50" y="288"/>
                    </a:cxn>
                    <a:cxn ang="0">
                      <a:pos x="50" y="288"/>
                    </a:cxn>
                    <a:cxn ang="0">
                      <a:pos x="42" y="282"/>
                    </a:cxn>
                    <a:cxn ang="0">
                      <a:pos x="36" y="272"/>
                    </a:cxn>
                    <a:cxn ang="0">
                      <a:pos x="26" y="252"/>
                    </a:cxn>
                    <a:cxn ang="0">
                      <a:pos x="26" y="252"/>
                    </a:cxn>
                    <a:cxn ang="0">
                      <a:pos x="20" y="238"/>
                    </a:cxn>
                    <a:cxn ang="0">
                      <a:pos x="16" y="224"/>
                    </a:cxn>
                    <a:cxn ang="0">
                      <a:pos x="10" y="196"/>
                    </a:cxn>
                    <a:cxn ang="0">
                      <a:pos x="10" y="196"/>
                    </a:cxn>
                    <a:cxn ang="0">
                      <a:pos x="8" y="172"/>
                    </a:cxn>
                    <a:cxn ang="0">
                      <a:pos x="6" y="148"/>
                    </a:cxn>
                    <a:cxn ang="0">
                      <a:pos x="6" y="122"/>
                    </a:cxn>
                    <a:cxn ang="0">
                      <a:pos x="6" y="98"/>
                    </a:cxn>
                    <a:cxn ang="0">
                      <a:pos x="10" y="50"/>
                    </a:cxn>
                    <a:cxn ang="0">
                      <a:pos x="18" y="2"/>
                    </a:cxn>
                    <a:cxn ang="0">
                      <a:pos x="18" y="2"/>
                    </a:cxn>
                    <a:cxn ang="0">
                      <a:pos x="18" y="0"/>
                    </a:cxn>
                    <a:cxn ang="0">
                      <a:pos x="16" y="2"/>
                    </a:cxn>
                  </a:cxnLst>
                  <a:rect l="0" t="0" r="r" b="b"/>
                  <a:pathLst>
                    <a:path w="76" h="300">
                      <a:moveTo>
                        <a:pt x="16" y="2"/>
                      </a:moveTo>
                      <a:lnTo>
                        <a:pt x="16" y="2"/>
                      </a:lnTo>
                      <a:lnTo>
                        <a:pt x="6" y="62"/>
                      </a:lnTo>
                      <a:lnTo>
                        <a:pt x="2" y="92"/>
                      </a:lnTo>
                      <a:lnTo>
                        <a:pt x="0" y="122"/>
                      </a:lnTo>
                      <a:lnTo>
                        <a:pt x="0" y="154"/>
                      </a:lnTo>
                      <a:lnTo>
                        <a:pt x="2" y="184"/>
                      </a:lnTo>
                      <a:lnTo>
                        <a:pt x="8" y="214"/>
                      </a:lnTo>
                      <a:lnTo>
                        <a:pt x="14" y="244"/>
                      </a:lnTo>
                      <a:lnTo>
                        <a:pt x="14" y="244"/>
                      </a:lnTo>
                      <a:lnTo>
                        <a:pt x="20" y="260"/>
                      </a:lnTo>
                      <a:lnTo>
                        <a:pt x="28" y="276"/>
                      </a:lnTo>
                      <a:lnTo>
                        <a:pt x="34" y="284"/>
                      </a:lnTo>
                      <a:lnTo>
                        <a:pt x="40" y="290"/>
                      </a:lnTo>
                      <a:lnTo>
                        <a:pt x="46" y="296"/>
                      </a:lnTo>
                      <a:lnTo>
                        <a:pt x="54" y="298"/>
                      </a:lnTo>
                      <a:lnTo>
                        <a:pt x="54" y="298"/>
                      </a:lnTo>
                      <a:lnTo>
                        <a:pt x="62" y="300"/>
                      </a:lnTo>
                      <a:lnTo>
                        <a:pt x="66" y="298"/>
                      </a:lnTo>
                      <a:lnTo>
                        <a:pt x="72" y="296"/>
                      </a:lnTo>
                      <a:lnTo>
                        <a:pt x="74" y="290"/>
                      </a:lnTo>
                      <a:lnTo>
                        <a:pt x="76" y="278"/>
                      </a:lnTo>
                      <a:lnTo>
                        <a:pt x="76" y="266"/>
                      </a:lnTo>
                      <a:lnTo>
                        <a:pt x="76" y="266"/>
                      </a:lnTo>
                      <a:lnTo>
                        <a:pt x="74" y="264"/>
                      </a:lnTo>
                      <a:lnTo>
                        <a:pt x="72" y="264"/>
                      </a:lnTo>
                      <a:lnTo>
                        <a:pt x="70" y="266"/>
                      </a:lnTo>
                      <a:lnTo>
                        <a:pt x="70" y="268"/>
                      </a:lnTo>
                      <a:lnTo>
                        <a:pt x="70" y="268"/>
                      </a:lnTo>
                      <a:lnTo>
                        <a:pt x="68" y="278"/>
                      </a:lnTo>
                      <a:lnTo>
                        <a:pt x="66" y="286"/>
                      </a:lnTo>
                      <a:lnTo>
                        <a:pt x="64" y="288"/>
                      </a:lnTo>
                      <a:lnTo>
                        <a:pt x="60" y="290"/>
                      </a:lnTo>
                      <a:lnTo>
                        <a:pt x="56" y="290"/>
                      </a:lnTo>
                      <a:lnTo>
                        <a:pt x="50" y="288"/>
                      </a:lnTo>
                      <a:lnTo>
                        <a:pt x="50" y="288"/>
                      </a:lnTo>
                      <a:lnTo>
                        <a:pt x="42" y="282"/>
                      </a:lnTo>
                      <a:lnTo>
                        <a:pt x="36" y="272"/>
                      </a:lnTo>
                      <a:lnTo>
                        <a:pt x="26" y="252"/>
                      </a:lnTo>
                      <a:lnTo>
                        <a:pt x="26" y="252"/>
                      </a:lnTo>
                      <a:lnTo>
                        <a:pt x="20" y="238"/>
                      </a:lnTo>
                      <a:lnTo>
                        <a:pt x="16" y="224"/>
                      </a:lnTo>
                      <a:lnTo>
                        <a:pt x="10" y="196"/>
                      </a:lnTo>
                      <a:lnTo>
                        <a:pt x="10" y="196"/>
                      </a:lnTo>
                      <a:lnTo>
                        <a:pt x="8" y="172"/>
                      </a:lnTo>
                      <a:lnTo>
                        <a:pt x="6" y="148"/>
                      </a:lnTo>
                      <a:lnTo>
                        <a:pt x="6" y="122"/>
                      </a:lnTo>
                      <a:lnTo>
                        <a:pt x="6" y="98"/>
                      </a:lnTo>
                      <a:lnTo>
                        <a:pt x="10" y="50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0"/>
                      </a:lnTo>
                      <a:lnTo>
                        <a:pt x="16" y="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6" name="Freeform 452"/>
                <p:cNvSpPr>
                  <a:spLocks/>
                </p:cNvSpPr>
                <p:nvPr/>
              </p:nvSpPr>
              <p:spPr bwMode="auto">
                <a:xfrm flipH="1">
                  <a:off x="2280" y="1911"/>
                  <a:ext cx="78" cy="214"/>
                </a:xfrm>
                <a:custGeom>
                  <a:avLst/>
                  <a:gdLst/>
                  <a:ahLst/>
                  <a:cxnLst>
                    <a:cxn ang="0">
                      <a:pos x="100" y="22"/>
                    </a:cxn>
                    <a:cxn ang="0">
                      <a:pos x="148" y="4"/>
                    </a:cxn>
                    <a:cxn ang="0">
                      <a:pos x="174" y="4"/>
                    </a:cxn>
                    <a:cxn ang="0">
                      <a:pos x="194" y="14"/>
                    </a:cxn>
                    <a:cxn ang="0">
                      <a:pos x="200" y="20"/>
                    </a:cxn>
                    <a:cxn ang="0">
                      <a:pos x="210" y="44"/>
                    </a:cxn>
                    <a:cxn ang="0">
                      <a:pos x="216" y="78"/>
                    </a:cxn>
                    <a:cxn ang="0">
                      <a:pos x="218" y="98"/>
                    </a:cxn>
                    <a:cxn ang="0">
                      <a:pos x="218" y="140"/>
                    </a:cxn>
                    <a:cxn ang="0">
                      <a:pos x="212" y="182"/>
                    </a:cxn>
                    <a:cxn ang="0">
                      <a:pos x="194" y="242"/>
                    </a:cxn>
                    <a:cxn ang="0">
                      <a:pos x="178" y="278"/>
                    </a:cxn>
                    <a:cxn ang="0">
                      <a:pos x="136" y="346"/>
                    </a:cxn>
                    <a:cxn ang="0">
                      <a:pos x="86" y="410"/>
                    </a:cxn>
                    <a:cxn ang="0">
                      <a:pos x="30" y="466"/>
                    </a:cxn>
                    <a:cxn ang="0">
                      <a:pos x="2" y="494"/>
                    </a:cxn>
                    <a:cxn ang="0">
                      <a:pos x="2" y="500"/>
                    </a:cxn>
                    <a:cxn ang="0">
                      <a:pos x="8" y="500"/>
                    </a:cxn>
                    <a:cxn ang="0">
                      <a:pos x="44" y="472"/>
                    </a:cxn>
                    <a:cxn ang="0">
                      <a:pos x="110" y="404"/>
                    </a:cxn>
                    <a:cxn ang="0">
                      <a:pos x="164" y="330"/>
                    </a:cxn>
                    <a:cxn ang="0">
                      <a:pos x="196" y="268"/>
                    </a:cxn>
                    <a:cxn ang="0">
                      <a:pos x="212" y="224"/>
                    </a:cxn>
                    <a:cxn ang="0">
                      <a:pos x="218" y="200"/>
                    </a:cxn>
                    <a:cxn ang="0">
                      <a:pos x="224" y="160"/>
                    </a:cxn>
                    <a:cxn ang="0">
                      <a:pos x="226" y="116"/>
                    </a:cxn>
                    <a:cxn ang="0">
                      <a:pos x="220" y="74"/>
                    </a:cxn>
                    <a:cxn ang="0">
                      <a:pos x="210" y="32"/>
                    </a:cxn>
                    <a:cxn ang="0">
                      <a:pos x="206" y="24"/>
                    </a:cxn>
                    <a:cxn ang="0">
                      <a:pos x="196" y="10"/>
                    </a:cxn>
                    <a:cxn ang="0">
                      <a:pos x="182" y="4"/>
                    </a:cxn>
                    <a:cxn ang="0">
                      <a:pos x="162" y="0"/>
                    </a:cxn>
                    <a:cxn ang="0">
                      <a:pos x="130" y="8"/>
                    </a:cxn>
                    <a:cxn ang="0">
                      <a:pos x="98" y="20"/>
                    </a:cxn>
                    <a:cxn ang="0">
                      <a:pos x="100" y="22"/>
                    </a:cxn>
                  </a:cxnLst>
                  <a:rect l="0" t="0" r="r" b="b"/>
                  <a:pathLst>
                    <a:path w="226" h="502">
                      <a:moveTo>
                        <a:pt x="100" y="22"/>
                      </a:moveTo>
                      <a:lnTo>
                        <a:pt x="100" y="22"/>
                      </a:lnTo>
                      <a:lnTo>
                        <a:pt x="122" y="14"/>
                      </a:lnTo>
                      <a:lnTo>
                        <a:pt x="148" y="4"/>
                      </a:lnTo>
                      <a:lnTo>
                        <a:pt x="160" y="4"/>
                      </a:lnTo>
                      <a:lnTo>
                        <a:pt x="174" y="4"/>
                      </a:lnTo>
                      <a:lnTo>
                        <a:pt x="184" y="6"/>
                      </a:lnTo>
                      <a:lnTo>
                        <a:pt x="194" y="14"/>
                      </a:lnTo>
                      <a:lnTo>
                        <a:pt x="194" y="14"/>
                      </a:lnTo>
                      <a:lnTo>
                        <a:pt x="200" y="20"/>
                      </a:lnTo>
                      <a:lnTo>
                        <a:pt x="204" y="26"/>
                      </a:lnTo>
                      <a:lnTo>
                        <a:pt x="210" y="44"/>
                      </a:lnTo>
                      <a:lnTo>
                        <a:pt x="214" y="62"/>
                      </a:lnTo>
                      <a:lnTo>
                        <a:pt x="216" y="78"/>
                      </a:lnTo>
                      <a:lnTo>
                        <a:pt x="216" y="78"/>
                      </a:lnTo>
                      <a:lnTo>
                        <a:pt x="218" y="98"/>
                      </a:lnTo>
                      <a:lnTo>
                        <a:pt x="220" y="120"/>
                      </a:lnTo>
                      <a:lnTo>
                        <a:pt x="218" y="140"/>
                      </a:lnTo>
                      <a:lnTo>
                        <a:pt x="216" y="160"/>
                      </a:lnTo>
                      <a:lnTo>
                        <a:pt x="212" y="182"/>
                      </a:lnTo>
                      <a:lnTo>
                        <a:pt x="208" y="202"/>
                      </a:lnTo>
                      <a:lnTo>
                        <a:pt x="194" y="242"/>
                      </a:lnTo>
                      <a:lnTo>
                        <a:pt x="194" y="242"/>
                      </a:lnTo>
                      <a:lnTo>
                        <a:pt x="178" y="278"/>
                      </a:lnTo>
                      <a:lnTo>
                        <a:pt x="158" y="312"/>
                      </a:lnTo>
                      <a:lnTo>
                        <a:pt x="136" y="346"/>
                      </a:lnTo>
                      <a:lnTo>
                        <a:pt x="112" y="378"/>
                      </a:lnTo>
                      <a:lnTo>
                        <a:pt x="86" y="410"/>
                      </a:lnTo>
                      <a:lnTo>
                        <a:pt x="58" y="438"/>
                      </a:lnTo>
                      <a:lnTo>
                        <a:pt x="30" y="466"/>
                      </a:lnTo>
                      <a:lnTo>
                        <a:pt x="2" y="494"/>
                      </a:lnTo>
                      <a:lnTo>
                        <a:pt x="2" y="494"/>
                      </a:lnTo>
                      <a:lnTo>
                        <a:pt x="0" y="498"/>
                      </a:lnTo>
                      <a:lnTo>
                        <a:pt x="2" y="500"/>
                      </a:lnTo>
                      <a:lnTo>
                        <a:pt x="4" y="502"/>
                      </a:lnTo>
                      <a:lnTo>
                        <a:pt x="8" y="500"/>
                      </a:lnTo>
                      <a:lnTo>
                        <a:pt x="8" y="500"/>
                      </a:lnTo>
                      <a:lnTo>
                        <a:pt x="44" y="472"/>
                      </a:lnTo>
                      <a:lnTo>
                        <a:pt x="78" y="438"/>
                      </a:lnTo>
                      <a:lnTo>
                        <a:pt x="110" y="404"/>
                      </a:lnTo>
                      <a:lnTo>
                        <a:pt x="138" y="368"/>
                      </a:lnTo>
                      <a:lnTo>
                        <a:pt x="164" y="330"/>
                      </a:lnTo>
                      <a:lnTo>
                        <a:pt x="186" y="288"/>
                      </a:lnTo>
                      <a:lnTo>
                        <a:pt x="196" y="268"/>
                      </a:lnTo>
                      <a:lnTo>
                        <a:pt x="204" y="246"/>
                      </a:lnTo>
                      <a:lnTo>
                        <a:pt x="212" y="224"/>
                      </a:lnTo>
                      <a:lnTo>
                        <a:pt x="218" y="200"/>
                      </a:lnTo>
                      <a:lnTo>
                        <a:pt x="218" y="200"/>
                      </a:lnTo>
                      <a:lnTo>
                        <a:pt x="222" y="180"/>
                      </a:lnTo>
                      <a:lnTo>
                        <a:pt x="224" y="160"/>
                      </a:lnTo>
                      <a:lnTo>
                        <a:pt x="226" y="138"/>
                      </a:lnTo>
                      <a:lnTo>
                        <a:pt x="226" y="116"/>
                      </a:lnTo>
                      <a:lnTo>
                        <a:pt x="224" y="94"/>
                      </a:lnTo>
                      <a:lnTo>
                        <a:pt x="220" y="74"/>
                      </a:lnTo>
                      <a:lnTo>
                        <a:pt x="216" y="52"/>
                      </a:lnTo>
                      <a:lnTo>
                        <a:pt x="210" y="32"/>
                      </a:lnTo>
                      <a:lnTo>
                        <a:pt x="210" y="32"/>
                      </a:lnTo>
                      <a:lnTo>
                        <a:pt x="206" y="24"/>
                      </a:lnTo>
                      <a:lnTo>
                        <a:pt x="200" y="16"/>
                      </a:lnTo>
                      <a:lnTo>
                        <a:pt x="196" y="10"/>
                      </a:lnTo>
                      <a:lnTo>
                        <a:pt x="190" y="6"/>
                      </a:lnTo>
                      <a:lnTo>
                        <a:pt x="182" y="4"/>
                      </a:lnTo>
                      <a:lnTo>
                        <a:pt x="176" y="2"/>
                      </a:lnTo>
                      <a:lnTo>
                        <a:pt x="162" y="0"/>
                      </a:lnTo>
                      <a:lnTo>
                        <a:pt x="146" y="2"/>
                      </a:lnTo>
                      <a:lnTo>
                        <a:pt x="130" y="8"/>
                      </a:lnTo>
                      <a:lnTo>
                        <a:pt x="98" y="20"/>
                      </a:lnTo>
                      <a:lnTo>
                        <a:pt x="98" y="20"/>
                      </a:lnTo>
                      <a:lnTo>
                        <a:pt x="98" y="22"/>
                      </a:lnTo>
                      <a:lnTo>
                        <a:pt x="100" y="2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7" name="Freeform 453"/>
                <p:cNvSpPr>
                  <a:spLocks/>
                </p:cNvSpPr>
                <p:nvPr/>
              </p:nvSpPr>
              <p:spPr bwMode="auto">
                <a:xfrm flipH="1">
                  <a:off x="2305" y="2025"/>
                  <a:ext cx="45" cy="88"/>
                </a:xfrm>
                <a:custGeom>
                  <a:avLst/>
                  <a:gdLst/>
                  <a:ahLst/>
                  <a:cxnLst>
                    <a:cxn ang="0">
                      <a:pos x="128" y="22"/>
                    </a:cxn>
                    <a:cxn ang="0">
                      <a:pos x="128" y="22"/>
                    </a:cxn>
                    <a:cxn ang="0">
                      <a:pos x="102" y="74"/>
                    </a:cxn>
                    <a:cxn ang="0">
                      <a:pos x="88" y="100"/>
                    </a:cxn>
                    <a:cxn ang="0">
                      <a:pos x="72" y="126"/>
                    </a:cxn>
                    <a:cxn ang="0">
                      <a:pos x="72" y="126"/>
                    </a:cxn>
                    <a:cxn ang="0">
                      <a:pos x="60" y="146"/>
                    </a:cxn>
                    <a:cxn ang="0">
                      <a:pos x="46" y="166"/>
                    </a:cxn>
                    <a:cxn ang="0">
                      <a:pos x="28" y="184"/>
                    </a:cxn>
                    <a:cxn ang="0">
                      <a:pos x="20" y="192"/>
                    </a:cxn>
                    <a:cxn ang="0">
                      <a:pos x="10" y="198"/>
                    </a:cxn>
                    <a:cxn ang="0">
                      <a:pos x="10" y="198"/>
                    </a:cxn>
                    <a:cxn ang="0">
                      <a:pos x="8" y="200"/>
                    </a:cxn>
                    <a:cxn ang="0">
                      <a:pos x="6" y="198"/>
                    </a:cxn>
                    <a:cxn ang="0">
                      <a:pos x="6" y="194"/>
                    </a:cxn>
                    <a:cxn ang="0">
                      <a:pos x="10" y="184"/>
                    </a:cxn>
                    <a:cxn ang="0">
                      <a:pos x="10" y="184"/>
                    </a:cxn>
                    <a:cxn ang="0">
                      <a:pos x="22" y="154"/>
                    </a:cxn>
                    <a:cxn ang="0">
                      <a:pos x="22" y="154"/>
                    </a:cxn>
                    <a:cxn ang="0">
                      <a:pos x="50" y="102"/>
                    </a:cxn>
                    <a:cxn ang="0">
                      <a:pos x="50" y="10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0"/>
                    </a:cxn>
                    <a:cxn ang="0">
                      <a:pos x="94" y="0"/>
                    </a:cxn>
                    <a:cxn ang="0">
                      <a:pos x="92" y="2"/>
                    </a:cxn>
                    <a:cxn ang="0">
                      <a:pos x="92" y="2"/>
                    </a:cxn>
                    <a:cxn ang="0">
                      <a:pos x="42" y="108"/>
                    </a:cxn>
                    <a:cxn ang="0">
                      <a:pos x="42" y="108"/>
                    </a:cxn>
                    <a:cxn ang="0">
                      <a:pos x="16" y="154"/>
                    </a:cxn>
                    <a:cxn ang="0">
                      <a:pos x="6" y="178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2" y="206"/>
                    </a:cxn>
                    <a:cxn ang="0">
                      <a:pos x="2" y="206"/>
                    </a:cxn>
                    <a:cxn ang="0">
                      <a:pos x="12" y="200"/>
                    </a:cxn>
                    <a:cxn ang="0">
                      <a:pos x="22" y="194"/>
                    </a:cxn>
                    <a:cxn ang="0">
                      <a:pos x="30" y="186"/>
                    </a:cxn>
                    <a:cxn ang="0">
                      <a:pos x="38" y="178"/>
                    </a:cxn>
                    <a:cxn ang="0">
                      <a:pos x="54" y="160"/>
                    </a:cxn>
                    <a:cxn ang="0">
                      <a:pos x="66" y="140"/>
                    </a:cxn>
                    <a:cxn ang="0">
                      <a:pos x="66" y="140"/>
                    </a:cxn>
                    <a:cxn ang="0">
                      <a:pos x="84" y="112"/>
                    </a:cxn>
                    <a:cxn ang="0">
                      <a:pos x="100" y="82"/>
                    </a:cxn>
                    <a:cxn ang="0">
                      <a:pos x="130" y="22"/>
                    </a:cxn>
                    <a:cxn ang="0">
                      <a:pos x="130" y="22"/>
                    </a:cxn>
                    <a:cxn ang="0">
                      <a:pos x="130" y="20"/>
                    </a:cxn>
                    <a:cxn ang="0">
                      <a:pos x="128" y="22"/>
                    </a:cxn>
                  </a:cxnLst>
                  <a:rect l="0" t="0" r="r" b="b"/>
                  <a:pathLst>
                    <a:path w="130" h="206">
                      <a:moveTo>
                        <a:pt x="128" y="22"/>
                      </a:moveTo>
                      <a:lnTo>
                        <a:pt x="128" y="22"/>
                      </a:lnTo>
                      <a:lnTo>
                        <a:pt x="102" y="74"/>
                      </a:lnTo>
                      <a:lnTo>
                        <a:pt x="88" y="100"/>
                      </a:lnTo>
                      <a:lnTo>
                        <a:pt x="72" y="126"/>
                      </a:lnTo>
                      <a:lnTo>
                        <a:pt x="72" y="126"/>
                      </a:lnTo>
                      <a:lnTo>
                        <a:pt x="60" y="146"/>
                      </a:lnTo>
                      <a:lnTo>
                        <a:pt x="46" y="166"/>
                      </a:lnTo>
                      <a:lnTo>
                        <a:pt x="28" y="184"/>
                      </a:lnTo>
                      <a:lnTo>
                        <a:pt x="20" y="192"/>
                      </a:lnTo>
                      <a:lnTo>
                        <a:pt x="10" y="198"/>
                      </a:lnTo>
                      <a:lnTo>
                        <a:pt x="10" y="198"/>
                      </a:lnTo>
                      <a:lnTo>
                        <a:pt x="8" y="200"/>
                      </a:lnTo>
                      <a:lnTo>
                        <a:pt x="6" y="198"/>
                      </a:lnTo>
                      <a:lnTo>
                        <a:pt x="6" y="194"/>
                      </a:lnTo>
                      <a:lnTo>
                        <a:pt x="10" y="184"/>
                      </a:lnTo>
                      <a:lnTo>
                        <a:pt x="10" y="184"/>
                      </a:lnTo>
                      <a:lnTo>
                        <a:pt x="22" y="154"/>
                      </a:lnTo>
                      <a:lnTo>
                        <a:pt x="22" y="154"/>
                      </a:lnTo>
                      <a:lnTo>
                        <a:pt x="50" y="102"/>
                      </a:lnTo>
                      <a:lnTo>
                        <a:pt x="50" y="10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0"/>
                      </a:lnTo>
                      <a:lnTo>
                        <a:pt x="94" y="0"/>
                      </a:lnTo>
                      <a:lnTo>
                        <a:pt x="92" y="2"/>
                      </a:lnTo>
                      <a:lnTo>
                        <a:pt x="92" y="2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16" y="154"/>
                      </a:lnTo>
                      <a:lnTo>
                        <a:pt x="6" y="178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2" y="206"/>
                      </a:lnTo>
                      <a:lnTo>
                        <a:pt x="2" y="206"/>
                      </a:lnTo>
                      <a:lnTo>
                        <a:pt x="12" y="200"/>
                      </a:lnTo>
                      <a:lnTo>
                        <a:pt x="22" y="194"/>
                      </a:lnTo>
                      <a:lnTo>
                        <a:pt x="30" y="186"/>
                      </a:lnTo>
                      <a:lnTo>
                        <a:pt x="38" y="178"/>
                      </a:lnTo>
                      <a:lnTo>
                        <a:pt x="54" y="160"/>
                      </a:lnTo>
                      <a:lnTo>
                        <a:pt x="66" y="140"/>
                      </a:lnTo>
                      <a:lnTo>
                        <a:pt x="66" y="140"/>
                      </a:lnTo>
                      <a:lnTo>
                        <a:pt x="84" y="112"/>
                      </a:lnTo>
                      <a:lnTo>
                        <a:pt x="100" y="82"/>
                      </a:lnTo>
                      <a:lnTo>
                        <a:pt x="130" y="22"/>
                      </a:lnTo>
                      <a:lnTo>
                        <a:pt x="130" y="22"/>
                      </a:lnTo>
                      <a:lnTo>
                        <a:pt x="130" y="20"/>
                      </a:lnTo>
                      <a:lnTo>
                        <a:pt x="128" y="2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8" name="Freeform 454"/>
                <p:cNvSpPr>
                  <a:spLocks/>
                </p:cNvSpPr>
                <p:nvPr/>
              </p:nvSpPr>
              <p:spPr bwMode="auto">
                <a:xfrm flipH="1">
                  <a:off x="2305" y="2003"/>
                  <a:ext cx="25" cy="69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0" y="0"/>
                    </a:cxn>
                    <a:cxn ang="0">
                      <a:pos x="70" y="20"/>
                    </a:cxn>
                    <a:cxn ang="0">
                      <a:pos x="66" y="38"/>
                    </a:cxn>
                    <a:cxn ang="0">
                      <a:pos x="62" y="56"/>
                    </a:cxn>
                    <a:cxn ang="0">
                      <a:pos x="56" y="76"/>
                    </a:cxn>
                    <a:cxn ang="0">
                      <a:pos x="56" y="76"/>
                    </a:cxn>
                    <a:cxn ang="0">
                      <a:pos x="44" y="112"/>
                    </a:cxn>
                    <a:cxn ang="0">
                      <a:pos x="38" y="130"/>
                    </a:cxn>
                    <a:cxn ang="0">
                      <a:pos x="32" y="138"/>
                    </a:cxn>
                    <a:cxn ang="0">
                      <a:pos x="26" y="146"/>
                    </a:cxn>
                    <a:cxn ang="0">
                      <a:pos x="26" y="146"/>
                    </a:cxn>
                    <a:cxn ang="0">
                      <a:pos x="18" y="154"/>
                    </a:cxn>
                    <a:cxn ang="0">
                      <a:pos x="12" y="156"/>
                    </a:cxn>
                    <a:cxn ang="0">
                      <a:pos x="8" y="154"/>
                    </a:cxn>
                    <a:cxn ang="0">
                      <a:pos x="6" y="148"/>
                    </a:cxn>
                    <a:cxn ang="0">
                      <a:pos x="4" y="134"/>
                    </a:cxn>
                    <a:cxn ang="0">
                      <a:pos x="4" y="118"/>
                    </a:cxn>
                    <a:cxn ang="0">
                      <a:pos x="4" y="118"/>
                    </a:cxn>
                    <a:cxn ang="0">
                      <a:pos x="8" y="96"/>
                    </a:cxn>
                    <a:cxn ang="0">
                      <a:pos x="14" y="74"/>
                    </a:cxn>
                    <a:cxn ang="0">
                      <a:pos x="28" y="30"/>
                    </a:cxn>
                    <a:cxn ang="0">
                      <a:pos x="28" y="30"/>
                    </a:cxn>
                    <a:cxn ang="0">
                      <a:pos x="28" y="28"/>
                    </a:cxn>
                    <a:cxn ang="0">
                      <a:pos x="26" y="30"/>
                    </a:cxn>
                    <a:cxn ang="0">
                      <a:pos x="26" y="30"/>
                    </a:cxn>
                    <a:cxn ang="0">
                      <a:pos x="18" y="54"/>
                    </a:cxn>
                    <a:cxn ang="0">
                      <a:pos x="12" y="78"/>
                    </a:cxn>
                    <a:cxn ang="0">
                      <a:pos x="4" y="102"/>
                    </a:cxn>
                    <a:cxn ang="0">
                      <a:pos x="0" y="128"/>
                    </a:cxn>
                    <a:cxn ang="0">
                      <a:pos x="0" y="148"/>
                    </a:cxn>
                    <a:cxn ang="0">
                      <a:pos x="0" y="156"/>
                    </a:cxn>
                    <a:cxn ang="0">
                      <a:pos x="4" y="162"/>
                    </a:cxn>
                    <a:cxn ang="0">
                      <a:pos x="8" y="164"/>
                    </a:cxn>
                    <a:cxn ang="0">
                      <a:pos x="14" y="164"/>
                    </a:cxn>
                    <a:cxn ang="0">
                      <a:pos x="14" y="164"/>
                    </a:cxn>
                    <a:cxn ang="0">
                      <a:pos x="18" y="162"/>
                    </a:cxn>
                    <a:cxn ang="0">
                      <a:pos x="24" y="158"/>
                    </a:cxn>
                    <a:cxn ang="0">
                      <a:pos x="30" y="150"/>
                    </a:cxn>
                    <a:cxn ang="0">
                      <a:pos x="30" y="150"/>
                    </a:cxn>
                    <a:cxn ang="0">
                      <a:pos x="42" y="130"/>
                    </a:cxn>
                    <a:cxn ang="0">
                      <a:pos x="50" y="108"/>
                    </a:cxn>
                    <a:cxn ang="0">
                      <a:pos x="50" y="108"/>
                    </a:cxn>
                    <a:cxn ang="0">
                      <a:pos x="58" y="82"/>
                    </a:cxn>
                    <a:cxn ang="0">
                      <a:pos x="66" y="56"/>
                    </a:cxn>
                    <a:cxn ang="0">
                      <a:pos x="70" y="28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0" y="0"/>
                    </a:cxn>
                  </a:cxnLst>
                  <a:rect l="0" t="0" r="r" b="b"/>
                  <a:pathLst>
                    <a:path w="72" h="164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70" y="20"/>
                      </a:lnTo>
                      <a:lnTo>
                        <a:pt x="66" y="38"/>
                      </a:lnTo>
                      <a:lnTo>
                        <a:pt x="62" y="5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44" y="112"/>
                      </a:lnTo>
                      <a:lnTo>
                        <a:pt x="38" y="130"/>
                      </a:lnTo>
                      <a:lnTo>
                        <a:pt x="32" y="138"/>
                      </a:lnTo>
                      <a:lnTo>
                        <a:pt x="26" y="146"/>
                      </a:lnTo>
                      <a:lnTo>
                        <a:pt x="26" y="146"/>
                      </a:lnTo>
                      <a:lnTo>
                        <a:pt x="18" y="154"/>
                      </a:lnTo>
                      <a:lnTo>
                        <a:pt x="12" y="156"/>
                      </a:lnTo>
                      <a:lnTo>
                        <a:pt x="8" y="154"/>
                      </a:lnTo>
                      <a:lnTo>
                        <a:pt x="6" y="148"/>
                      </a:lnTo>
                      <a:lnTo>
                        <a:pt x="4" y="134"/>
                      </a:lnTo>
                      <a:lnTo>
                        <a:pt x="4" y="118"/>
                      </a:lnTo>
                      <a:lnTo>
                        <a:pt x="4" y="118"/>
                      </a:lnTo>
                      <a:lnTo>
                        <a:pt x="8" y="96"/>
                      </a:lnTo>
                      <a:lnTo>
                        <a:pt x="14" y="74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28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18" y="54"/>
                      </a:lnTo>
                      <a:lnTo>
                        <a:pt x="12" y="78"/>
                      </a:lnTo>
                      <a:lnTo>
                        <a:pt x="4" y="102"/>
                      </a:lnTo>
                      <a:lnTo>
                        <a:pt x="0" y="128"/>
                      </a:lnTo>
                      <a:lnTo>
                        <a:pt x="0" y="148"/>
                      </a:lnTo>
                      <a:lnTo>
                        <a:pt x="0" y="156"/>
                      </a:lnTo>
                      <a:lnTo>
                        <a:pt x="4" y="162"/>
                      </a:lnTo>
                      <a:lnTo>
                        <a:pt x="8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8" y="162"/>
                      </a:lnTo>
                      <a:lnTo>
                        <a:pt x="24" y="158"/>
                      </a:lnTo>
                      <a:lnTo>
                        <a:pt x="30" y="150"/>
                      </a:lnTo>
                      <a:lnTo>
                        <a:pt x="30" y="150"/>
                      </a:lnTo>
                      <a:lnTo>
                        <a:pt x="42" y="130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8" y="82"/>
                      </a:lnTo>
                      <a:lnTo>
                        <a:pt x="66" y="56"/>
                      </a:lnTo>
                      <a:lnTo>
                        <a:pt x="70" y="28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0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599" name="Freeform 455"/>
                <p:cNvSpPr>
                  <a:spLocks/>
                </p:cNvSpPr>
                <p:nvPr/>
              </p:nvSpPr>
              <p:spPr bwMode="auto">
                <a:xfrm flipH="1">
                  <a:off x="2310" y="1967"/>
                  <a:ext cx="25" cy="70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0" y="0"/>
                    </a:cxn>
                    <a:cxn ang="0">
                      <a:pos x="70" y="20"/>
                    </a:cxn>
                    <a:cxn ang="0">
                      <a:pos x="66" y="38"/>
                    </a:cxn>
                    <a:cxn ang="0">
                      <a:pos x="62" y="56"/>
                    </a:cxn>
                    <a:cxn ang="0">
                      <a:pos x="56" y="76"/>
                    </a:cxn>
                    <a:cxn ang="0">
                      <a:pos x="56" y="76"/>
                    </a:cxn>
                    <a:cxn ang="0">
                      <a:pos x="44" y="112"/>
                    </a:cxn>
                    <a:cxn ang="0">
                      <a:pos x="38" y="130"/>
                    </a:cxn>
                    <a:cxn ang="0">
                      <a:pos x="32" y="138"/>
                    </a:cxn>
                    <a:cxn ang="0">
                      <a:pos x="26" y="146"/>
                    </a:cxn>
                    <a:cxn ang="0">
                      <a:pos x="26" y="146"/>
                    </a:cxn>
                    <a:cxn ang="0">
                      <a:pos x="18" y="154"/>
                    </a:cxn>
                    <a:cxn ang="0">
                      <a:pos x="12" y="156"/>
                    </a:cxn>
                    <a:cxn ang="0">
                      <a:pos x="8" y="154"/>
                    </a:cxn>
                    <a:cxn ang="0">
                      <a:pos x="6" y="148"/>
                    </a:cxn>
                    <a:cxn ang="0">
                      <a:pos x="4" y="134"/>
                    </a:cxn>
                    <a:cxn ang="0">
                      <a:pos x="4" y="118"/>
                    </a:cxn>
                    <a:cxn ang="0">
                      <a:pos x="4" y="118"/>
                    </a:cxn>
                    <a:cxn ang="0">
                      <a:pos x="8" y="96"/>
                    </a:cxn>
                    <a:cxn ang="0">
                      <a:pos x="14" y="74"/>
                    </a:cxn>
                    <a:cxn ang="0">
                      <a:pos x="28" y="30"/>
                    </a:cxn>
                    <a:cxn ang="0">
                      <a:pos x="28" y="30"/>
                    </a:cxn>
                    <a:cxn ang="0">
                      <a:pos x="28" y="28"/>
                    </a:cxn>
                    <a:cxn ang="0">
                      <a:pos x="26" y="30"/>
                    </a:cxn>
                    <a:cxn ang="0">
                      <a:pos x="26" y="30"/>
                    </a:cxn>
                    <a:cxn ang="0">
                      <a:pos x="18" y="54"/>
                    </a:cxn>
                    <a:cxn ang="0">
                      <a:pos x="12" y="78"/>
                    </a:cxn>
                    <a:cxn ang="0">
                      <a:pos x="4" y="102"/>
                    </a:cxn>
                    <a:cxn ang="0">
                      <a:pos x="0" y="128"/>
                    </a:cxn>
                    <a:cxn ang="0">
                      <a:pos x="0" y="148"/>
                    </a:cxn>
                    <a:cxn ang="0">
                      <a:pos x="0" y="156"/>
                    </a:cxn>
                    <a:cxn ang="0">
                      <a:pos x="4" y="162"/>
                    </a:cxn>
                    <a:cxn ang="0">
                      <a:pos x="8" y="164"/>
                    </a:cxn>
                    <a:cxn ang="0">
                      <a:pos x="14" y="164"/>
                    </a:cxn>
                    <a:cxn ang="0">
                      <a:pos x="14" y="164"/>
                    </a:cxn>
                    <a:cxn ang="0">
                      <a:pos x="18" y="162"/>
                    </a:cxn>
                    <a:cxn ang="0">
                      <a:pos x="24" y="158"/>
                    </a:cxn>
                    <a:cxn ang="0">
                      <a:pos x="30" y="150"/>
                    </a:cxn>
                    <a:cxn ang="0">
                      <a:pos x="30" y="150"/>
                    </a:cxn>
                    <a:cxn ang="0">
                      <a:pos x="42" y="130"/>
                    </a:cxn>
                    <a:cxn ang="0">
                      <a:pos x="50" y="108"/>
                    </a:cxn>
                    <a:cxn ang="0">
                      <a:pos x="50" y="108"/>
                    </a:cxn>
                    <a:cxn ang="0">
                      <a:pos x="58" y="82"/>
                    </a:cxn>
                    <a:cxn ang="0">
                      <a:pos x="66" y="56"/>
                    </a:cxn>
                    <a:cxn ang="0">
                      <a:pos x="70" y="28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0" y="0"/>
                    </a:cxn>
                  </a:cxnLst>
                  <a:rect l="0" t="0" r="r" b="b"/>
                  <a:pathLst>
                    <a:path w="72" h="164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70" y="20"/>
                      </a:lnTo>
                      <a:lnTo>
                        <a:pt x="66" y="38"/>
                      </a:lnTo>
                      <a:lnTo>
                        <a:pt x="62" y="5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44" y="112"/>
                      </a:lnTo>
                      <a:lnTo>
                        <a:pt x="38" y="130"/>
                      </a:lnTo>
                      <a:lnTo>
                        <a:pt x="32" y="138"/>
                      </a:lnTo>
                      <a:lnTo>
                        <a:pt x="26" y="146"/>
                      </a:lnTo>
                      <a:lnTo>
                        <a:pt x="26" y="146"/>
                      </a:lnTo>
                      <a:lnTo>
                        <a:pt x="18" y="154"/>
                      </a:lnTo>
                      <a:lnTo>
                        <a:pt x="12" y="156"/>
                      </a:lnTo>
                      <a:lnTo>
                        <a:pt x="8" y="154"/>
                      </a:lnTo>
                      <a:lnTo>
                        <a:pt x="6" y="148"/>
                      </a:lnTo>
                      <a:lnTo>
                        <a:pt x="4" y="134"/>
                      </a:lnTo>
                      <a:lnTo>
                        <a:pt x="4" y="118"/>
                      </a:lnTo>
                      <a:lnTo>
                        <a:pt x="4" y="118"/>
                      </a:lnTo>
                      <a:lnTo>
                        <a:pt x="8" y="96"/>
                      </a:lnTo>
                      <a:lnTo>
                        <a:pt x="14" y="74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28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18" y="54"/>
                      </a:lnTo>
                      <a:lnTo>
                        <a:pt x="12" y="78"/>
                      </a:lnTo>
                      <a:lnTo>
                        <a:pt x="4" y="102"/>
                      </a:lnTo>
                      <a:lnTo>
                        <a:pt x="0" y="128"/>
                      </a:lnTo>
                      <a:lnTo>
                        <a:pt x="0" y="148"/>
                      </a:lnTo>
                      <a:lnTo>
                        <a:pt x="0" y="156"/>
                      </a:lnTo>
                      <a:lnTo>
                        <a:pt x="4" y="162"/>
                      </a:lnTo>
                      <a:lnTo>
                        <a:pt x="8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8" y="162"/>
                      </a:lnTo>
                      <a:lnTo>
                        <a:pt x="24" y="158"/>
                      </a:lnTo>
                      <a:lnTo>
                        <a:pt x="30" y="150"/>
                      </a:lnTo>
                      <a:lnTo>
                        <a:pt x="30" y="150"/>
                      </a:lnTo>
                      <a:lnTo>
                        <a:pt x="42" y="130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8" y="82"/>
                      </a:lnTo>
                      <a:lnTo>
                        <a:pt x="66" y="56"/>
                      </a:lnTo>
                      <a:lnTo>
                        <a:pt x="70" y="28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0" y="0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00" name="Freeform 456"/>
                <p:cNvSpPr>
                  <a:spLocks/>
                </p:cNvSpPr>
                <p:nvPr/>
              </p:nvSpPr>
              <p:spPr bwMode="auto">
                <a:xfrm flipH="1">
                  <a:off x="2288" y="1996"/>
                  <a:ext cx="25" cy="37"/>
                </a:xfrm>
                <a:custGeom>
                  <a:avLst/>
                  <a:gdLst/>
                  <a:ahLst/>
                  <a:cxnLst>
                    <a:cxn ang="0">
                      <a:pos x="72" y="2"/>
                    </a:cxn>
                    <a:cxn ang="0">
                      <a:pos x="72" y="2"/>
                    </a:cxn>
                    <a:cxn ang="0">
                      <a:pos x="66" y="24"/>
                    </a:cxn>
                    <a:cxn ang="0">
                      <a:pos x="56" y="50"/>
                    </a:cxn>
                    <a:cxn ang="0">
                      <a:pos x="50" y="62"/>
                    </a:cxn>
                    <a:cxn ang="0">
                      <a:pos x="42" y="72"/>
                    </a:cxn>
                    <a:cxn ang="0">
                      <a:pos x="32" y="80"/>
                    </a:cxn>
                    <a:cxn ang="0">
                      <a:pos x="22" y="84"/>
                    </a:cxn>
                    <a:cxn ang="0">
                      <a:pos x="22" y="84"/>
                    </a:cxn>
                    <a:cxn ang="0">
                      <a:pos x="18" y="84"/>
                    </a:cxn>
                    <a:cxn ang="0">
                      <a:pos x="14" y="84"/>
                    </a:cxn>
                    <a:cxn ang="0">
                      <a:pos x="10" y="80"/>
                    </a:cxn>
                    <a:cxn ang="0">
                      <a:pos x="6" y="72"/>
                    </a:cxn>
                    <a:cxn ang="0">
                      <a:pos x="6" y="62"/>
                    </a:cxn>
                    <a:cxn ang="0">
                      <a:pos x="6" y="42"/>
                    </a:cxn>
                    <a:cxn ang="0">
                      <a:pos x="6" y="26"/>
                    </a:cxn>
                    <a:cxn ang="0">
                      <a:pos x="6" y="26"/>
                    </a:cxn>
                    <a:cxn ang="0">
                      <a:pos x="4" y="24"/>
                    </a:cxn>
                    <a:cxn ang="0">
                      <a:pos x="4" y="24"/>
                    </a:cxn>
                    <a:cxn ang="0">
                      <a:pos x="2" y="26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4" y="80"/>
                    </a:cxn>
                    <a:cxn ang="0">
                      <a:pos x="10" y="86"/>
                    </a:cxn>
                    <a:cxn ang="0">
                      <a:pos x="18" y="88"/>
                    </a:cxn>
                    <a:cxn ang="0">
                      <a:pos x="18" y="88"/>
                    </a:cxn>
                    <a:cxn ang="0">
                      <a:pos x="22" y="88"/>
                    </a:cxn>
                    <a:cxn ang="0">
                      <a:pos x="28" y="88"/>
                    </a:cxn>
                    <a:cxn ang="0">
                      <a:pos x="38" y="80"/>
                    </a:cxn>
                    <a:cxn ang="0">
                      <a:pos x="46" y="72"/>
                    </a:cxn>
                    <a:cxn ang="0">
                      <a:pos x="52" y="64"/>
                    </a:cxn>
                    <a:cxn ang="0">
                      <a:pos x="52" y="64"/>
                    </a:cxn>
                    <a:cxn ang="0">
                      <a:pos x="60" y="50"/>
                    </a:cxn>
                    <a:cxn ang="0">
                      <a:pos x="66" y="34"/>
                    </a:cxn>
                    <a:cxn ang="0">
                      <a:pos x="70" y="18"/>
                    </a:cxn>
                    <a:cxn ang="0">
                      <a:pos x="74" y="2"/>
                    </a:cxn>
                    <a:cxn ang="0">
                      <a:pos x="74" y="2"/>
                    </a:cxn>
                    <a:cxn ang="0">
                      <a:pos x="74" y="0"/>
                    </a:cxn>
                    <a:cxn ang="0">
                      <a:pos x="72" y="2"/>
                    </a:cxn>
                  </a:cxnLst>
                  <a:rect l="0" t="0" r="r" b="b"/>
                  <a:pathLst>
                    <a:path w="74" h="88">
                      <a:moveTo>
                        <a:pt x="72" y="2"/>
                      </a:moveTo>
                      <a:lnTo>
                        <a:pt x="72" y="2"/>
                      </a:lnTo>
                      <a:lnTo>
                        <a:pt x="66" y="24"/>
                      </a:lnTo>
                      <a:lnTo>
                        <a:pt x="56" y="50"/>
                      </a:lnTo>
                      <a:lnTo>
                        <a:pt x="50" y="62"/>
                      </a:lnTo>
                      <a:lnTo>
                        <a:pt x="42" y="72"/>
                      </a:lnTo>
                      <a:lnTo>
                        <a:pt x="32" y="80"/>
                      </a:lnTo>
                      <a:lnTo>
                        <a:pt x="22" y="84"/>
                      </a:lnTo>
                      <a:lnTo>
                        <a:pt x="22" y="84"/>
                      </a:lnTo>
                      <a:lnTo>
                        <a:pt x="18" y="84"/>
                      </a:lnTo>
                      <a:lnTo>
                        <a:pt x="14" y="84"/>
                      </a:lnTo>
                      <a:lnTo>
                        <a:pt x="10" y="80"/>
                      </a:lnTo>
                      <a:lnTo>
                        <a:pt x="6" y="72"/>
                      </a:lnTo>
                      <a:lnTo>
                        <a:pt x="6" y="62"/>
                      </a:lnTo>
                      <a:lnTo>
                        <a:pt x="6" y="42"/>
                      </a:lnTo>
                      <a:lnTo>
                        <a:pt x="6" y="26"/>
                      </a:lnTo>
                      <a:lnTo>
                        <a:pt x="6" y="26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62"/>
                      </a:lnTo>
                      <a:lnTo>
                        <a:pt x="2" y="72"/>
                      </a:lnTo>
                      <a:lnTo>
                        <a:pt x="4" y="80"/>
                      </a:lnTo>
                      <a:lnTo>
                        <a:pt x="10" y="86"/>
                      </a:lnTo>
                      <a:lnTo>
                        <a:pt x="18" y="88"/>
                      </a:lnTo>
                      <a:lnTo>
                        <a:pt x="18" y="88"/>
                      </a:lnTo>
                      <a:lnTo>
                        <a:pt x="22" y="88"/>
                      </a:lnTo>
                      <a:lnTo>
                        <a:pt x="28" y="88"/>
                      </a:lnTo>
                      <a:lnTo>
                        <a:pt x="38" y="80"/>
                      </a:lnTo>
                      <a:lnTo>
                        <a:pt x="46" y="72"/>
                      </a:lnTo>
                      <a:lnTo>
                        <a:pt x="52" y="64"/>
                      </a:lnTo>
                      <a:lnTo>
                        <a:pt x="52" y="64"/>
                      </a:lnTo>
                      <a:lnTo>
                        <a:pt x="60" y="50"/>
                      </a:lnTo>
                      <a:lnTo>
                        <a:pt x="66" y="34"/>
                      </a:lnTo>
                      <a:lnTo>
                        <a:pt x="70" y="18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2" y="2"/>
                      </a:lnTo>
                    </a:path>
                  </a:pathLst>
                </a:custGeom>
                <a:solidFill>
                  <a:srgbClr val="FF3300"/>
                </a:solidFill>
                <a:ln w="3175" cap="flat" cmpd="sng">
                  <a:solidFill>
                    <a:srgbClr val="FF33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</p:grpSp>
          <p:sp>
            <p:nvSpPr>
              <p:cNvPr id="6601" name="Freeform 457"/>
              <p:cNvSpPr>
                <a:spLocks/>
              </p:cNvSpPr>
              <p:nvPr/>
            </p:nvSpPr>
            <p:spPr bwMode="auto">
              <a:xfrm>
                <a:off x="2692" y="1810"/>
                <a:ext cx="87" cy="150"/>
              </a:xfrm>
              <a:custGeom>
                <a:avLst/>
                <a:gdLst/>
                <a:ahLst/>
                <a:cxnLst>
                  <a:cxn ang="0">
                    <a:pos x="180" y="2"/>
                  </a:cxn>
                  <a:cxn ang="0">
                    <a:pos x="212" y="58"/>
                  </a:cxn>
                  <a:cxn ang="0">
                    <a:pos x="236" y="118"/>
                  </a:cxn>
                  <a:cxn ang="0">
                    <a:pos x="244" y="164"/>
                  </a:cxn>
                  <a:cxn ang="0">
                    <a:pos x="242" y="196"/>
                  </a:cxn>
                  <a:cxn ang="0">
                    <a:pos x="236" y="228"/>
                  </a:cxn>
                  <a:cxn ang="0">
                    <a:pos x="228" y="244"/>
                  </a:cxn>
                  <a:cxn ang="0">
                    <a:pos x="212" y="274"/>
                  </a:cxn>
                  <a:cxn ang="0">
                    <a:pos x="190" y="300"/>
                  </a:cxn>
                  <a:cxn ang="0">
                    <a:pos x="164" y="318"/>
                  </a:cxn>
                  <a:cxn ang="0">
                    <a:pos x="136" y="332"/>
                  </a:cxn>
                  <a:cxn ang="0">
                    <a:pos x="106" y="340"/>
                  </a:cxn>
                  <a:cxn ang="0">
                    <a:pos x="74" y="342"/>
                  </a:cxn>
                  <a:cxn ang="0">
                    <a:pos x="42" y="336"/>
                  </a:cxn>
                  <a:cxn ang="0">
                    <a:pos x="8" y="326"/>
                  </a:cxn>
                  <a:cxn ang="0">
                    <a:pos x="4" y="326"/>
                  </a:cxn>
                  <a:cxn ang="0">
                    <a:pos x="0" y="332"/>
                  </a:cxn>
                  <a:cxn ang="0">
                    <a:pos x="4" y="336"/>
                  </a:cxn>
                  <a:cxn ang="0">
                    <a:pos x="36" y="348"/>
                  </a:cxn>
                  <a:cxn ang="0">
                    <a:pos x="68" y="352"/>
                  </a:cxn>
                  <a:cxn ang="0">
                    <a:pos x="100" y="352"/>
                  </a:cxn>
                  <a:cxn ang="0">
                    <a:pos x="130" y="346"/>
                  </a:cxn>
                  <a:cxn ang="0">
                    <a:pos x="158" y="334"/>
                  </a:cxn>
                  <a:cxn ang="0">
                    <a:pos x="184" y="316"/>
                  </a:cxn>
                  <a:cxn ang="0">
                    <a:pos x="208" y="294"/>
                  </a:cxn>
                  <a:cxn ang="0">
                    <a:pos x="228" y="266"/>
                  </a:cxn>
                  <a:cxn ang="0">
                    <a:pos x="236" y="250"/>
                  </a:cxn>
                  <a:cxn ang="0">
                    <a:pos x="248" y="214"/>
                  </a:cxn>
                  <a:cxn ang="0">
                    <a:pos x="252" y="180"/>
                  </a:cxn>
                  <a:cxn ang="0">
                    <a:pos x="248" y="146"/>
                  </a:cxn>
                  <a:cxn ang="0">
                    <a:pos x="232" y="96"/>
                  </a:cxn>
                  <a:cxn ang="0">
                    <a:pos x="200" y="32"/>
                  </a:cxn>
                  <a:cxn ang="0">
                    <a:pos x="182" y="0"/>
                  </a:cxn>
                  <a:cxn ang="0">
                    <a:pos x="180" y="2"/>
                  </a:cxn>
                </a:cxnLst>
                <a:rect l="0" t="0" r="r" b="b"/>
                <a:pathLst>
                  <a:path w="252" h="354">
                    <a:moveTo>
                      <a:pt x="180" y="2"/>
                    </a:moveTo>
                    <a:lnTo>
                      <a:pt x="180" y="2"/>
                    </a:lnTo>
                    <a:lnTo>
                      <a:pt x="196" y="30"/>
                    </a:lnTo>
                    <a:lnTo>
                      <a:pt x="212" y="58"/>
                    </a:lnTo>
                    <a:lnTo>
                      <a:pt x="226" y="88"/>
                    </a:lnTo>
                    <a:lnTo>
                      <a:pt x="236" y="118"/>
                    </a:lnTo>
                    <a:lnTo>
                      <a:pt x="242" y="150"/>
                    </a:lnTo>
                    <a:lnTo>
                      <a:pt x="244" y="164"/>
                    </a:lnTo>
                    <a:lnTo>
                      <a:pt x="244" y="180"/>
                    </a:lnTo>
                    <a:lnTo>
                      <a:pt x="242" y="196"/>
                    </a:lnTo>
                    <a:lnTo>
                      <a:pt x="240" y="212"/>
                    </a:lnTo>
                    <a:lnTo>
                      <a:pt x="236" y="228"/>
                    </a:lnTo>
                    <a:lnTo>
                      <a:pt x="228" y="244"/>
                    </a:lnTo>
                    <a:lnTo>
                      <a:pt x="228" y="244"/>
                    </a:lnTo>
                    <a:lnTo>
                      <a:pt x="220" y="260"/>
                    </a:lnTo>
                    <a:lnTo>
                      <a:pt x="212" y="274"/>
                    </a:lnTo>
                    <a:lnTo>
                      <a:pt x="200" y="288"/>
                    </a:lnTo>
                    <a:lnTo>
                      <a:pt x="190" y="300"/>
                    </a:lnTo>
                    <a:lnTo>
                      <a:pt x="178" y="310"/>
                    </a:lnTo>
                    <a:lnTo>
                      <a:pt x="164" y="318"/>
                    </a:lnTo>
                    <a:lnTo>
                      <a:pt x="150" y="326"/>
                    </a:lnTo>
                    <a:lnTo>
                      <a:pt x="136" y="332"/>
                    </a:lnTo>
                    <a:lnTo>
                      <a:pt x="122" y="336"/>
                    </a:lnTo>
                    <a:lnTo>
                      <a:pt x="106" y="340"/>
                    </a:lnTo>
                    <a:lnTo>
                      <a:pt x="90" y="342"/>
                    </a:lnTo>
                    <a:lnTo>
                      <a:pt x="74" y="342"/>
                    </a:lnTo>
                    <a:lnTo>
                      <a:pt x="58" y="340"/>
                    </a:lnTo>
                    <a:lnTo>
                      <a:pt x="42" y="336"/>
                    </a:lnTo>
                    <a:lnTo>
                      <a:pt x="24" y="332"/>
                    </a:lnTo>
                    <a:lnTo>
                      <a:pt x="8" y="326"/>
                    </a:lnTo>
                    <a:lnTo>
                      <a:pt x="8" y="326"/>
                    </a:lnTo>
                    <a:lnTo>
                      <a:pt x="4" y="326"/>
                    </a:lnTo>
                    <a:lnTo>
                      <a:pt x="2" y="330"/>
                    </a:lnTo>
                    <a:lnTo>
                      <a:pt x="0" y="332"/>
                    </a:lnTo>
                    <a:lnTo>
                      <a:pt x="4" y="336"/>
                    </a:lnTo>
                    <a:lnTo>
                      <a:pt x="4" y="336"/>
                    </a:lnTo>
                    <a:lnTo>
                      <a:pt x="20" y="342"/>
                    </a:lnTo>
                    <a:lnTo>
                      <a:pt x="36" y="348"/>
                    </a:lnTo>
                    <a:lnTo>
                      <a:pt x="52" y="350"/>
                    </a:lnTo>
                    <a:lnTo>
                      <a:pt x="68" y="352"/>
                    </a:lnTo>
                    <a:lnTo>
                      <a:pt x="84" y="354"/>
                    </a:lnTo>
                    <a:lnTo>
                      <a:pt x="100" y="352"/>
                    </a:lnTo>
                    <a:lnTo>
                      <a:pt x="114" y="350"/>
                    </a:lnTo>
                    <a:lnTo>
                      <a:pt x="130" y="346"/>
                    </a:lnTo>
                    <a:lnTo>
                      <a:pt x="144" y="340"/>
                    </a:lnTo>
                    <a:lnTo>
                      <a:pt x="158" y="334"/>
                    </a:lnTo>
                    <a:lnTo>
                      <a:pt x="172" y="326"/>
                    </a:lnTo>
                    <a:lnTo>
                      <a:pt x="184" y="316"/>
                    </a:lnTo>
                    <a:lnTo>
                      <a:pt x="196" y="306"/>
                    </a:lnTo>
                    <a:lnTo>
                      <a:pt x="208" y="294"/>
                    </a:lnTo>
                    <a:lnTo>
                      <a:pt x="218" y="282"/>
                    </a:lnTo>
                    <a:lnTo>
                      <a:pt x="228" y="266"/>
                    </a:lnTo>
                    <a:lnTo>
                      <a:pt x="228" y="266"/>
                    </a:lnTo>
                    <a:lnTo>
                      <a:pt x="236" y="250"/>
                    </a:lnTo>
                    <a:lnTo>
                      <a:pt x="244" y="232"/>
                    </a:lnTo>
                    <a:lnTo>
                      <a:pt x="248" y="214"/>
                    </a:lnTo>
                    <a:lnTo>
                      <a:pt x="250" y="198"/>
                    </a:lnTo>
                    <a:lnTo>
                      <a:pt x="252" y="180"/>
                    </a:lnTo>
                    <a:lnTo>
                      <a:pt x="250" y="164"/>
                    </a:lnTo>
                    <a:lnTo>
                      <a:pt x="248" y="146"/>
                    </a:lnTo>
                    <a:lnTo>
                      <a:pt x="244" y="130"/>
                    </a:lnTo>
                    <a:lnTo>
                      <a:pt x="232" y="96"/>
                    </a:lnTo>
                    <a:lnTo>
                      <a:pt x="218" y="64"/>
                    </a:lnTo>
                    <a:lnTo>
                      <a:pt x="200" y="32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0" y="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02" name="Freeform 458"/>
              <p:cNvSpPr>
                <a:spLocks/>
              </p:cNvSpPr>
              <p:nvPr/>
            </p:nvSpPr>
            <p:spPr bwMode="auto">
              <a:xfrm>
                <a:off x="2692" y="1810"/>
                <a:ext cx="87" cy="150"/>
              </a:xfrm>
              <a:custGeom>
                <a:avLst/>
                <a:gdLst/>
                <a:ahLst/>
                <a:cxnLst>
                  <a:cxn ang="0">
                    <a:pos x="180" y="2"/>
                  </a:cxn>
                  <a:cxn ang="0">
                    <a:pos x="212" y="58"/>
                  </a:cxn>
                  <a:cxn ang="0">
                    <a:pos x="236" y="118"/>
                  </a:cxn>
                  <a:cxn ang="0">
                    <a:pos x="244" y="164"/>
                  </a:cxn>
                  <a:cxn ang="0">
                    <a:pos x="242" y="196"/>
                  </a:cxn>
                  <a:cxn ang="0">
                    <a:pos x="236" y="228"/>
                  </a:cxn>
                  <a:cxn ang="0">
                    <a:pos x="228" y="244"/>
                  </a:cxn>
                  <a:cxn ang="0">
                    <a:pos x="212" y="274"/>
                  </a:cxn>
                  <a:cxn ang="0">
                    <a:pos x="190" y="300"/>
                  </a:cxn>
                  <a:cxn ang="0">
                    <a:pos x="164" y="318"/>
                  </a:cxn>
                  <a:cxn ang="0">
                    <a:pos x="136" y="332"/>
                  </a:cxn>
                  <a:cxn ang="0">
                    <a:pos x="106" y="340"/>
                  </a:cxn>
                  <a:cxn ang="0">
                    <a:pos x="74" y="342"/>
                  </a:cxn>
                  <a:cxn ang="0">
                    <a:pos x="42" y="336"/>
                  </a:cxn>
                  <a:cxn ang="0">
                    <a:pos x="8" y="326"/>
                  </a:cxn>
                  <a:cxn ang="0">
                    <a:pos x="4" y="326"/>
                  </a:cxn>
                  <a:cxn ang="0">
                    <a:pos x="0" y="332"/>
                  </a:cxn>
                  <a:cxn ang="0">
                    <a:pos x="4" y="336"/>
                  </a:cxn>
                  <a:cxn ang="0">
                    <a:pos x="36" y="348"/>
                  </a:cxn>
                  <a:cxn ang="0">
                    <a:pos x="68" y="352"/>
                  </a:cxn>
                  <a:cxn ang="0">
                    <a:pos x="100" y="352"/>
                  </a:cxn>
                  <a:cxn ang="0">
                    <a:pos x="130" y="346"/>
                  </a:cxn>
                  <a:cxn ang="0">
                    <a:pos x="158" y="334"/>
                  </a:cxn>
                  <a:cxn ang="0">
                    <a:pos x="184" y="316"/>
                  </a:cxn>
                  <a:cxn ang="0">
                    <a:pos x="208" y="294"/>
                  </a:cxn>
                  <a:cxn ang="0">
                    <a:pos x="228" y="266"/>
                  </a:cxn>
                  <a:cxn ang="0">
                    <a:pos x="236" y="250"/>
                  </a:cxn>
                  <a:cxn ang="0">
                    <a:pos x="248" y="214"/>
                  </a:cxn>
                  <a:cxn ang="0">
                    <a:pos x="252" y="180"/>
                  </a:cxn>
                  <a:cxn ang="0">
                    <a:pos x="248" y="146"/>
                  </a:cxn>
                  <a:cxn ang="0">
                    <a:pos x="232" y="96"/>
                  </a:cxn>
                  <a:cxn ang="0">
                    <a:pos x="200" y="32"/>
                  </a:cxn>
                  <a:cxn ang="0">
                    <a:pos x="182" y="0"/>
                  </a:cxn>
                  <a:cxn ang="0">
                    <a:pos x="180" y="2"/>
                  </a:cxn>
                </a:cxnLst>
                <a:rect l="0" t="0" r="r" b="b"/>
                <a:pathLst>
                  <a:path w="252" h="354">
                    <a:moveTo>
                      <a:pt x="180" y="2"/>
                    </a:moveTo>
                    <a:lnTo>
                      <a:pt x="180" y="2"/>
                    </a:lnTo>
                    <a:lnTo>
                      <a:pt x="196" y="30"/>
                    </a:lnTo>
                    <a:lnTo>
                      <a:pt x="212" y="58"/>
                    </a:lnTo>
                    <a:lnTo>
                      <a:pt x="226" y="88"/>
                    </a:lnTo>
                    <a:lnTo>
                      <a:pt x="236" y="118"/>
                    </a:lnTo>
                    <a:lnTo>
                      <a:pt x="242" y="150"/>
                    </a:lnTo>
                    <a:lnTo>
                      <a:pt x="244" y="164"/>
                    </a:lnTo>
                    <a:lnTo>
                      <a:pt x="244" y="180"/>
                    </a:lnTo>
                    <a:lnTo>
                      <a:pt x="242" y="196"/>
                    </a:lnTo>
                    <a:lnTo>
                      <a:pt x="240" y="212"/>
                    </a:lnTo>
                    <a:lnTo>
                      <a:pt x="236" y="228"/>
                    </a:lnTo>
                    <a:lnTo>
                      <a:pt x="228" y="244"/>
                    </a:lnTo>
                    <a:lnTo>
                      <a:pt x="228" y="244"/>
                    </a:lnTo>
                    <a:lnTo>
                      <a:pt x="220" y="260"/>
                    </a:lnTo>
                    <a:lnTo>
                      <a:pt x="212" y="274"/>
                    </a:lnTo>
                    <a:lnTo>
                      <a:pt x="200" y="288"/>
                    </a:lnTo>
                    <a:lnTo>
                      <a:pt x="190" y="300"/>
                    </a:lnTo>
                    <a:lnTo>
                      <a:pt x="178" y="310"/>
                    </a:lnTo>
                    <a:lnTo>
                      <a:pt x="164" y="318"/>
                    </a:lnTo>
                    <a:lnTo>
                      <a:pt x="150" y="326"/>
                    </a:lnTo>
                    <a:lnTo>
                      <a:pt x="136" y="332"/>
                    </a:lnTo>
                    <a:lnTo>
                      <a:pt x="122" y="336"/>
                    </a:lnTo>
                    <a:lnTo>
                      <a:pt x="106" y="340"/>
                    </a:lnTo>
                    <a:lnTo>
                      <a:pt x="90" y="342"/>
                    </a:lnTo>
                    <a:lnTo>
                      <a:pt x="74" y="342"/>
                    </a:lnTo>
                    <a:lnTo>
                      <a:pt x="58" y="340"/>
                    </a:lnTo>
                    <a:lnTo>
                      <a:pt x="42" y="336"/>
                    </a:lnTo>
                    <a:lnTo>
                      <a:pt x="24" y="332"/>
                    </a:lnTo>
                    <a:lnTo>
                      <a:pt x="8" y="326"/>
                    </a:lnTo>
                    <a:lnTo>
                      <a:pt x="8" y="326"/>
                    </a:lnTo>
                    <a:lnTo>
                      <a:pt x="4" y="326"/>
                    </a:lnTo>
                    <a:lnTo>
                      <a:pt x="2" y="330"/>
                    </a:lnTo>
                    <a:lnTo>
                      <a:pt x="0" y="332"/>
                    </a:lnTo>
                    <a:lnTo>
                      <a:pt x="4" y="336"/>
                    </a:lnTo>
                    <a:lnTo>
                      <a:pt x="4" y="336"/>
                    </a:lnTo>
                    <a:lnTo>
                      <a:pt x="20" y="342"/>
                    </a:lnTo>
                    <a:lnTo>
                      <a:pt x="36" y="348"/>
                    </a:lnTo>
                    <a:lnTo>
                      <a:pt x="52" y="350"/>
                    </a:lnTo>
                    <a:lnTo>
                      <a:pt x="68" y="352"/>
                    </a:lnTo>
                    <a:lnTo>
                      <a:pt x="84" y="354"/>
                    </a:lnTo>
                    <a:lnTo>
                      <a:pt x="100" y="352"/>
                    </a:lnTo>
                    <a:lnTo>
                      <a:pt x="114" y="350"/>
                    </a:lnTo>
                    <a:lnTo>
                      <a:pt x="130" y="346"/>
                    </a:lnTo>
                    <a:lnTo>
                      <a:pt x="144" y="340"/>
                    </a:lnTo>
                    <a:lnTo>
                      <a:pt x="158" y="334"/>
                    </a:lnTo>
                    <a:lnTo>
                      <a:pt x="172" y="326"/>
                    </a:lnTo>
                    <a:lnTo>
                      <a:pt x="184" y="316"/>
                    </a:lnTo>
                    <a:lnTo>
                      <a:pt x="196" y="306"/>
                    </a:lnTo>
                    <a:lnTo>
                      <a:pt x="208" y="294"/>
                    </a:lnTo>
                    <a:lnTo>
                      <a:pt x="218" y="282"/>
                    </a:lnTo>
                    <a:lnTo>
                      <a:pt x="228" y="266"/>
                    </a:lnTo>
                    <a:lnTo>
                      <a:pt x="228" y="266"/>
                    </a:lnTo>
                    <a:lnTo>
                      <a:pt x="236" y="250"/>
                    </a:lnTo>
                    <a:lnTo>
                      <a:pt x="244" y="232"/>
                    </a:lnTo>
                    <a:lnTo>
                      <a:pt x="248" y="214"/>
                    </a:lnTo>
                    <a:lnTo>
                      <a:pt x="250" y="198"/>
                    </a:lnTo>
                    <a:lnTo>
                      <a:pt x="252" y="180"/>
                    </a:lnTo>
                    <a:lnTo>
                      <a:pt x="250" y="164"/>
                    </a:lnTo>
                    <a:lnTo>
                      <a:pt x="248" y="146"/>
                    </a:lnTo>
                    <a:lnTo>
                      <a:pt x="244" y="130"/>
                    </a:lnTo>
                    <a:lnTo>
                      <a:pt x="232" y="96"/>
                    </a:lnTo>
                    <a:lnTo>
                      <a:pt x="218" y="64"/>
                    </a:lnTo>
                    <a:lnTo>
                      <a:pt x="200" y="32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0" y="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03" name="Freeform 459"/>
              <p:cNvSpPr>
                <a:spLocks/>
              </p:cNvSpPr>
              <p:nvPr/>
            </p:nvSpPr>
            <p:spPr bwMode="auto">
              <a:xfrm>
                <a:off x="2580" y="1809"/>
                <a:ext cx="95" cy="150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2" y="68"/>
                  </a:cxn>
                  <a:cxn ang="0">
                    <a:pos x="10" y="122"/>
                  </a:cxn>
                  <a:cxn ang="0">
                    <a:pos x="4" y="142"/>
                  </a:cxn>
                  <a:cxn ang="0">
                    <a:pos x="0" y="178"/>
                  </a:cxn>
                  <a:cxn ang="0">
                    <a:pos x="4" y="212"/>
                  </a:cxn>
                  <a:cxn ang="0">
                    <a:pos x="14" y="244"/>
                  </a:cxn>
                  <a:cxn ang="0">
                    <a:pos x="30" y="276"/>
                  </a:cxn>
                  <a:cxn ang="0">
                    <a:pos x="42" y="290"/>
                  </a:cxn>
                  <a:cxn ang="0">
                    <a:pos x="66" y="316"/>
                  </a:cxn>
                  <a:cxn ang="0">
                    <a:pos x="92" y="334"/>
                  </a:cxn>
                  <a:cxn ang="0">
                    <a:pos x="122" y="348"/>
                  </a:cxn>
                  <a:cxn ang="0">
                    <a:pos x="154" y="352"/>
                  </a:cxn>
                  <a:cxn ang="0">
                    <a:pos x="188" y="352"/>
                  </a:cxn>
                  <a:cxn ang="0">
                    <a:pos x="222" y="346"/>
                  </a:cxn>
                  <a:cxn ang="0">
                    <a:pos x="254" y="334"/>
                  </a:cxn>
                  <a:cxn ang="0">
                    <a:pos x="270" y="326"/>
                  </a:cxn>
                  <a:cxn ang="0">
                    <a:pos x="272" y="322"/>
                  </a:cxn>
                  <a:cxn ang="0">
                    <a:pos x="264" y="320"/>
                  </a:cxn>
                  <a:cxn ang="0">
                    <a:pos x="232" y="334"/>
                  </a:cxn>
                  <a:cxn ang="0">
                    <a:pos x="198" y="342"/>
                  </a:cxn>
                  <a:cxn ang="0">
                    <a:pos x="164" y="344"/>
                  </a:cxn>
                  <a:cxn ang="0">
                    <a:pos x="128" y="338"/>
                  </a:cxn>
                  <a:cxn ang="0">
                    <a:pos x="114" y="334"/>
                  </a:cxn>
                  <a:cxn ang="0">
                    <a:pos x="86" y="320"/>
                  </a:cxn>
                  <a:cxn ang="0">
                    <a:pos x="64" y="300"/>
                  </a:cxn>
                  <a:cxn ang="0">
                    <a:pos x="34" y="264"/>
                  </a:cxn>
                  <a:cxn ang="0">
                    <a:pos x="26" y="248"/>
                  </a:cxn>
                  <a:cxn ang="0">
                    <a:pos x="14" y="214"/>
                  </a:cxn>
                  <a:cxn ang="0">
                    <a:pos x="10" y="180"/>
                  </a:cxn>
                  <a:cxn ang="0">
                    <a:pos x="12" y="146"/>
                  </a:cxn>
                  <a:cxn ang="0">
                    <a:pos x="26" y="96"/>
                  </a:cxn>
                  <a:cxn ang="0">
                    <a:pos x="56" y="32"/>
                  </a:cxn>
                  <a:cxn ang="0">
                    <a:pos x="74" y="2"/>
                  </a:cxn>
                  <a:cxn ang="0">
                    <a:pos x="72" y="0"/>
                  </a:cxn>
                </a:cxnLst>
                <a:rect l="0" t="0" r="r" b="b"/>
                <a:pathLst>
                  <a:path w="272" h="354">
                    <a:moveTo>
                      <a:pt x="72" y="0"/>
                    </a:moveTo>
                    <a:lnTo>
                      <a:pt x="72" y="0"/>
                    </a:lnTo>
                    <a:lnTo>
                      <a:pt x="52" y="34"/>
                    </a:lnTo>
                    <a:lnTo>
                      <a:pt x="32" y="68"/>
                    </a:lnTo>
                    <a:lnTo>
                      <a:pt x="16" y="104"/>
                    </a:lnTo>
                    <a:lnTo>
                      <a:pt x="10" y="12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2" y="160"/>
                    </a:lnTo>
                    <a:lnTo>
                      <a:pt x="0" y="178"/>
                    </a:lnTo>
                    <a:lnTo>
                      <a:pt x="2" y="194"/>
                    </a:lnTo>
                    <a:lnTo>
                      <a:pt x="4" y="212"/>
                    </a:lnTo>
                    <a:lnTo>
                      <a:pt x="8" y="228"/>
                    </a:lnTo>
                    <a:lnTo>
                      <a:pt x="14" y="244"/>
                    </a:lnTo>
                    <a:lnTo>
                      <a:pt x="22" y="260"/>
                    </a:lnTo>
                    <a:lnTo>
                      <a:pt x="30" y="276"/>
                    </a:lnTo>
                    <a:lnTo>
                      <a:pt x="30" y="276"/>
                    </a:lnTo>
                    <a:lnTo>
                      <a:pt x="42" y="290"/>
                    </a:lnTo>
                    <a:lnTo>
                      <a:pt x="52" y="304"/>
                    </a:lnTo>
                    <a:lnTo>
                      <a:pt x="66" y="316"/>
                    </a:lnTo>
                    <a:lnTo>
                      <a:pt x="78" y="326"/>
                    </a:lnTo>
                    <a:lnTo>
                      <a:pt x="92" y="334"/>
                    </a:lnTo>
                    <a:lnTo>
                      <a:pt x="108" y="342"/>
                    </a:lnTo>
                    <a:lnTo>
                      <a:pt x="122" y="348"/>
                    </a:lnTo>
                    <a:lnTo>
                      <a:pt x="138" y="350"/>
                    </a:lnTo>
                    <a:lnTo>
                      <a:pt x="154" y="352"/>
                    </a:lnTo>
                    <a:lnTo>
                      <a:pt x="172" y="354"/>
                    </a:lnTo>
                    <a:lnTo>
                      <a:pt x="188" y="352"/>
                    </a:lnTo>
                    <a:lnTo>
                      <a:pt x="204" y="350"/>
                    </a:lnTo>
                    <a:lnTo>
                      <a:pt x="222" y="346"/>
                    </a:lnTo>
                    <a:lnTo>
                      <a:pt x="238" y="342"/>
                    </a:lnTo>
                    <a:lnTo>
                      <a:pt x="254" y="334"/>
                    </a:lnTo>
                    <a:lnTo>
                      <a:pt x="270" y="326"/>
                    </a:lnTo>
                    <a:lnTo>
                      <a:pt x="270" y="326"/>
                    </a:lnTo>
                    <a:lnTo>
                      <a:pt x="272" y="324"/>
                    </a:lnTo>
                    <a:lnTo>
                      <a:pt x="272" y="322"/>
                    </a:lnTo>
                    <a:lnTo>
                      <a:pt x="268" y="320"/>
                    </a:lnTo>
                    <a:lnTo>
                      <a:pt x="264" y="320"/>
                    </a:lnTo>
                    <a:lnTo>
                      <a:pt x="264" y="320"/>
                    </a:lnTo>
                    <a:lnTo>
                      <a:pt x="232" y="334"/>
                    </a:lnTo>
                    <a:lnTo>
                      <a:pt x="214" y="338"/>
                    </a:lnTo>
                    <a:lnTo>
                      <a:pt x="198" y="342"/>
                    </a:lnTo>
                    <a:lnTo>
                      <a:pt x="180" y="344"/>
                    </a:lnTo>
                    <a:lnTo>
                      <a:pt x="164" y="344"/>
                    </a:lnTo>
                    <a:lnTo>
                      <a:pt x="146" y="342"/>
                    </a:lnTo>
                    <a:lnTo>
                      <a:pt x="128" y="338"/>
                    </a:lnTo>
                    <a:lnTo>
                      <a:pt x="128" y="338"/>
                    </a:lnTo>
                    <a:lnTo>
                      <a:pt x="114" y="334"/>
                    </a:lnTo>
                    <a:lnTo>
                      <a:pt x="100" y="328"/>
                    </a:lnTo>
                    <a:lnTo>
                      <a:pt x="86" y="320"/>
                    </a:lnTo>
                    <a:lnTo>
                      <a:pt x="74" y="310"/>
                    </a:lnTo>
                    <a:lnTo>
                      <a:pt x="64" y="300"/>
                    </a:lnTo>
                    <a:lnTo>
                      <a:pt x="52" y="288"/>
                    </a:lnTo>
                    <a:lnTo>
                      <a:pt x="34" y="264"/>
                    </a:lnTo>
                    <a:lnTo>
                      <a:pt x="34" y="264"/>
                    </a:lnTo>
                    <a:lnTo>
                      <a:pt x="26" y="248"/>
                    </a:lnTo>
                    <a:lnTo>
                      <a:pt x="18" y="230"/>
                    </a:lnTo>
                    <a:lnTo>
                      <a:pt x="14" y="214"/>
                    </a:lnTo>
                    <a:lnTo>
                      <a:pt x="10" y="196"/>
                    </a:lnTo>
                    <a:lnTo>
                      <a:pt x="10" y="180"/>
                    </a:lnTo>
                    <a:lnTo>
                      <a:pt x="10" y="164"/>
                    </a:lnTo>
                    <a:lnTo>
                      <a:pt x="12" y="146"/>
                    </a:lnTo>
                    <a:lnTo>
                      <a:pt x="16" y="130"/>
                    </a:lnTo>
                    <a:lnTo>
                      <a:pt x="26" y="96"/>
                    </a:lnTo>
                    <a:lnTo>
                      <a:pt x="40" y="64"/>
                    </a:lnTo>
                    <a:lnTo>
                      <a:pt x="56" y="32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04" name="Freeform 460"/>
              <p:cNvSpPr>
                <a:spLocks/>
              </p:cNvSpPr>
              <p:nvPr/>
            </p:nvSpPr>
            <p:spPr bwMode="auto">
              <a:xfrm>
                <a:off x="2580" y="1809"/>
                <a:ext cx="95" cy="150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2" y="68"/>
                  </a:cxn>
                  <a:cxn ang="0">
                    <a:pos x="10" y="122"/>
                  </a:cxn>
                  <a:cxn ang="0">
                    <a:pos x="4" y="142"/>
                  </a:cxn>
                  <a:cxn ang="0">
                    <a:pos x="0" y="178"/>
                  </a:cxn>
                  <a:cxn ang="0">
                    <a:pos x="4" y="212"/>
                  </a:cxn>
                  <a:cxn ang="0">
                    <a:pos x="14" y="244"/>
                  </a:cxn>
                  <a:cxn ang="0">
                    <a:pos x="30" y="276"/>
                  </a:cxn>
                  <a:cxn ang="0">
                    <a:pos x="42" y="290"/>
                  </a:cxn>
                  <a:cxn ang="0">
                    <a:pos x="66" y="316"/>
                  </a:cxn>
                  <a:cxn ang="0">
                    <a:pos x="92" y="334"/>
                  </a:cxn>
                  <a:cxn ang="0">
                    <a:pos x="122" y="348"/>
                  </a:cxn>
                  <a:cxn ang="0">
                    <a:pos x="154" y="352"/>
                  </a:cxn>
                  <a:cxn ang="0">
                    <a:pos x="188" y="352"/>
                  </a:cxn>
                  <a:cxn ang="0">
                    <a:pos x="222" y="346"/>
                  </a:cxn>
                  <a:cxn ang="0">
                    <a:pos x="254" y="334"/>
                  </a:cxn>
                  <a:cxn ang="0">
                    <a:pos x="270" y="326"/>
                  </a:cxn>
                  <a:cxn ang="0">
                    <a:pos x="272" y="322"/>
                  </a:cxn>
                  <a:cxn ang="0">
                    <a:pos x="264" y="320"/>
                  </a:cxn>
                  <a:cxn ang="0">
                    <a:pos x="232" y="334"/>
                  </a:cxn>
                  <a:cxn ang="0">
                    <a:pos x="198" y="342"/>
                  </a:cxn>
                  <a:cxn ang="0">
                    <a:pos x="164" y="344"/>
                  </a:cxn>
                  <a:cxn ang="0">
                    <a:pos x="128" y="338"/>
                  </a:cxn>
                  <a:cxn ang="0">
                    <a:pos x="114" y="334"/>
                  </a:cxn>
                  <a:cxn ang="0">
                    <a:pos x="86" y="320"/>
                  </a:cxn>
                  <a:cxn ang="0">
                    <a:pos x="64" y="300"/>
                  </a:cxn>
                  <a:cxn ang="0">
                    <a:pos x="34" y="264"/>
                  </a:cxn>
                  <a:cxn ang="0">
                    <a:pos x="26" y="248"/>
                  </a:cxn>
                  <a:cxn ang="0">
                    <a:pos x="14" y="214"/>
                  </a:cxn>
                  <a:cxn ang="0">
                    <a:pos x="10" y="180"/>
                  </a:cxn>
                  <a:cxn ang="0">
                    <a:pos x="12" y="146"/>
                  </a:cxn>
                  <a:cxn ang="0">
                    <a:pos x="26" y="96"/>
                  </a:cxn>
                  <a:cxn ang="0">
                    <a:pos x="56" y="32"/>
                  </a:cxn>
                  <a:cxn ang="0">
                    <a:pos x="74" y="2"/>
                  </a:cxn>
                  <a:cxn ang="0">
                    <a:pos x="72" y="0"/>
                  </a:cxn>
                </a:cxnLst>
                <a:rect l="0" t="0" r="r" b="b"/>
                <a:pathLst>
                  <a:path w="272" h="354">
                    <a:moveTo>
                      <a:pt x="72" y="0"/>
                    </a:moveTo>
                    <a:lnTo>
                      <a:pt x="72" y="0"/>
                    </a:lnTo>
                    <a:lnTo>
                      <a:pt x="52" y="34"/>
                    </a:lnTo>
                    <a:lnTo>
                      <a:pt x="32" y="68"/>
                    </a:lnTo>
                    <a:lnTo>
                      <a:pt x="16" y="104"/>
                    </a:lnTo>
                    <a:lnTo>
                      <a:pt x="10" y="122"/>
                    </a:lnTo>
                    <a:lnTo>
                      <a:pt x="4" y="142"/>
                    </a:lnTo>
                    <a:lnTo>
                      <a:pt x="4" y="142"/>
                    </a:lnTo>
                    <a:lnTo>
                      <a:pt x="2" y="160"/>
                    </a:lnTo>
                    <a:lnTo>
                      <a:pt x="0" y="178"/>
                    </a:lnTo>
                    <a:lnTo>
                      <a:pt x="2" y="194"/>
                    </a:lnTo>
                    <a:lnTo>
                      <a:pt x="4" y="212"/>
                    </a:lnTo>
                    <a:lnTo>
                      <a:pt x="8" y="228"/>
                    </a:lnTo>
                    <a:lnTo>
                      <a:pt x="14" y="244"/>
                    </a:lnTo>
                    <a:lnTo>
                      <a:pt x="22" y="260"/>
                    </a:lnTo>
                    <a:lnTo>
                      <a:pt x="30" y="276"/>
                    </a:lnTo>
                    <a:lnTo>
                      <a:pt x="30" y="276"/>
                    </a:lnTo>
                    <a:lnTo>
                      <a:pt x="42" y="290"/>
                    </a:lnTo>
                    <a:lnTo>
                      <a:pt x="52" y="304"/>
                    </a:lnTo>
                    <a:lnTo>
                      <a:pt x="66" y="316"/>
                    </a:lnTo>
                    <a:lnTo>
                      <a:pt x="78" y="326"/>
                    </a:lnTo>
                    <a:lnTo>
                      <a:pt x="92" y="334"/>
                    </a:lnTo>
                    <a:lnTo>
                      <a:pt x="108" y="342"/>
                    </a:lnTo>
                    <a:lnTo>
                      <a:pt x="122" y="348"/>
                    </a:lnTo>
                    <a:lnTo>
                      <a:pt x="138" y="350"/>
                    </a:lnTo>
                    <a:lnTo>
                      <a:pt x="154" y="352"/>
                    </a:lnTo>
                    <a:lnTo>
                      <a:pt x="172" y="354"/>
                    </a:lnTo>
                    <a:lnTo>
                      <a:pt x="188" y="352"/>
                    </a:lnTo>
                    <a:lnTo>
                      <a:pt x="204" y="350"/>
                    </a:lnTo>
                    <a:lnTo>
                      <a:pt x="222" y="346"/>
                    </a:lnTo>
                    <a:lnTo>
                      <a:pt x="238" y="342"/>
                    </a:lnTo>
                    <a:lnTo>
                      <a:pt x="254" y="334"/>
                    </a:lnTo>
                    <a:lnTo>
                      <a:pt x="270" y="326"/>
                    </a:lnTo>
                    <a:lnTo>
                      <a:pt x="270" y="326"/>
                    </a:lnTo>
                    <a:lnTo>
                      <a:pt x="272" y="324"/>
                    </a:lnTo>
                    <a:lnTo>
                      <a:pt x="272" y="322"/>
                    </a:lnTo>
                    <a:lnTo>
                      <a:pt x="268" y="320"/>
                    </a:lnTo>
                    <a:lnTo>
                      <a:pt x="264" y="320"/>
                    </a:lnTo>
                    <a:lnTo>
                      <a:pt x="264" y="320"/>
                    </a:lnTo>
                    <a:lnTo>
                      <a:pt x="232" y="334"/>
                    </a:lnTo>
                    <a:lnTo>
                      <a:pt x="214" y="338"/>
                    </a:lnTo>
                    <a:lnTo>
                      <a:pt x="198" y="342"/>
                    </a:lnTo>
                    <a:lnTo>
                      <a:pt x="180" y="344"/>
                    </a:lnTo>
                    <a:lnTo>
                      <a:pt x="164" y="344"/>
                    </a:lnTo>
                    <a:lnTo>
                      <a:pt x="146" y="342"/>
                    </a:lnTo>
                    <a:lnTo>
                      <a:pt x="128" y="338"/>
                    </a:lnTo>
                    <a:lnTo>
                      <a:pt x="128" y="338"/>
                    </a:lnTo>
                    <a:lnTo>
                      <a:pt x="114" y="334"/>
                    </a:lnTo>
                    <a:lnTo>
                      <a:pt x="100" y="328"/>
                    </a:lnTo>
                    <a:lnTo>
                      <a:pt x="86" y="320"/>
                    </a:lnTo>
                    <a:lnTo>
                      <a:pt x="74" y="310"/>
                    </a:lnTo>
                    <a:lnTo>
                      <a:pt x="64" y="300"/>
                    </a:lnTo>
                    <a:lnTo>
                      <a:pt x="52" y="288"/>
                    </a:lnTo>
                    <a:lnTo>
                      <a:pt x="34" y="264"/>
                    </a:lnTo>
                    <a:lnTo>
                      <a:pt x="34" y="264"/>
                    </a:lnTo>
                    <a:lnTo>
                      <a:pt x="26" y="248"/>
                    </a:lnTo>
                    <a:lnTo>
                      <a:pt x="18" y="230"/>
                    </a:lnTo>
                    <a:lnTo>
                      <a:pt x="14" y="214"/>
                    </a:lnTo>
                    <a:lnTo>
                      <a:pt x="10" y="196"/>
                    </a:lnTo>
                    <a:lnTo>
                      <a:pt x="10" y="180"/>
                    </a:lnTo>
                    <a:lnTo>
                      <a:pt x="10" y="164"/>
                    </a:lnTo>
                    <a:lnTo>
                      <a:pt x="12" y="146"/>
                    </a:lnTo>
                    <a:lnTo>
                      <a:pt x="16" y="130"/>
                    </a:lnTo>
                    <a:lnTo>
                      <a:pt x="26" y="96"/>
                    </a:lnTo>
                    <a:lnTo>
                      <a:pt x="40" y="64"/>
                    </a:lnTo>
                    <a:lnTo>
                      <a:pt x="56" y="32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2" y="0"/>
                    </a:lnTo>
                    <a:lnTo>
                      <a:pt x="72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05" name="Freeform 461"/>
              <p:cNvSpPr>
                <a:spLocks/>
              </p:cNvSpPr>
              <p:nvPr/>
            </p:nvSpPr>
            <p:spPr bwMode="auto">
              <a:xfrm>
                <a:off x="2659" y="1892"/>
                <a:ext cx="41" cy="67"/>
              </a:xfrm>
              <a:custGeom>
                <a:avLst/>
                <a:gdLst/>
                <a:ahLst/>
                <a:cxnLst>
                  <a:cxn ang="0">
                    <a:pos x="62" y="158"/>
                  </a:cxn>
                  <a:cxn ang="0">
                    <a:pos x="62" y="148"/>
                  </a:cxn>
                  <a:cxn ang="0">
                    <a:pos x="52" y="130"/>
                  </a:cxn>
                  <a:cxn ang="0">
                    <a:pos x="46" y="124"/>
                  </a:cxn>
                  <a:cxn ang="0">
                    <a:pos x="20" y="88"/>
                  </a:cxn>
                  <a:cxn ang="0">
                    <a:pos x="12" y="64"/>
                  </a:cxn>
                  <a:cxn ang="0">
                    <a:pos x="18" y="38"/>
                  </a:cxn>
                  <a:cxn ang="0">
                    <a:pos x="28" y="26"/>
                  </a:cxn>
                  <a:cxn ang="0">
                    <a:pos x="52" y="16"/>
                  </a:cxn>
                  <a:cxn ang="0">
                    <a:pos x="76" y="18"/>
                  </a:cxn>
                  <a:cxn ang="0">
                    <a:pos x="98" y="30"/>
                  </a:cxn>
                  <a:cxn ang="0">
                    <a:pos x="108" y="52"/>
                  </a:cxn>
                  <a:cxn ang="0">
                    <a:pos x="106" y="64"/>
                  </a:cxn>
                  <a:cxn ang="0">
                    <a:pos x="98" y="88"/>
                  </a:cxn>
                  <a:cxn ang="0">
                    <a:pos x="78" y="118"/>
                  </a:cxn>
                  <a:cxn ang="0">
                    <a:pos x="62" y="136"/>
                  </a:cxn>
                  <a:cxn ang="0">
                    <a:pos x="64" y="138"/>
                  </a:cxn>
                  <a:cxn ang="0">
                    <a:pos x="84" y="118"/>
                  </a:cxn>
                  <a:cxn ang="0">
                    <a:pos x="106" y="84"/>
                  </a:cxn>
                  <a:cxn ang="0">
                    <a:pos x="116" y="58"/>
                  </a:cxn>
                  <a:cxn ang="0">
                    <a:pos x="118" y="46"/>
                  </a:cxn>
                  <a:cxn ang="0">
                    <a:pos x="112" y="24"/>
                  </a:cxn>
                  <a:cxn ang="0">
                    <a:pos x="98" y="10"/>
                  </a:cxn>
                  <a:cxn ang="0">
                    <a:pos x="76" y="2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4" y="12"/>
                  </a:cxn>
                  <a:cxn ang="0">
                    <a:pos x="10" y="2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4" y="78"/>
                  </a:cxn>
                  <a:cxn ang="0">
                    <a:pos x="18" y="98"/>
                  </a:cxn>
                  <a:cxn ang="0">
                    <a:pos x="30" y="110"/>
                  </a:cxn>
                  <a:cxn ang="0">
                    <a:pos x="52" y="132"/>
                  </a:cxn>
                  <a:cxn ang="0">
                    <a:pos x="60" y="150"/>
                  </a:cxn>
                  <a:cxn ang="0">
                    <a:pos x="60" y="158"/>
                  </a:cxn>
                </a:cxnLst>
                <a:rect l="0" t="0" r="r" b="b"/>
                <a:pathLst>
                  <a:path w="118" h="158">
                    <a:moveTo>
                      <a:pt x="62" y="158"/>
                    </a:moveTo>
                    <a:lnTo>
                      <a:pt x="62" y="158"/>
                    </a:lnTo>
                    <a:lnTo>
                      <a:pt x="62" y="154"/>
                    </a:lnTo>
                    <a:lnTo>
                      <a:pt x="62" y="148"/>
                    </a:lnTo>
                    <a:lnTo>
                      <a:pt x="58" y="140"/>
                    </a:lnTo>
                    <a:lnTo>
                      <a:pt x="52" y="130"/>
                    </a:lnTo>
                    <a:lnTo>
                      <a:pt x="46" y="124"/>
                    </a:lnTo>
                    <a:lnTo>
                      <a:pt x="46" y="124"/>
                    </a:lnTo>
                    <a:lnTo>
                      <a:pt x="28" y="100"/>
                    </a:lnTo>
                    <a:lnTo>
                      <a:pt x="20" y="88"/>
                    </a:lnTo>
                    <a:lnTo>
                      <a:pt x="14" y="76"/>
                    </a:lnTo>
                    <a:lnTo>
                      <a:pt x="12" y="64"/>
                    </a:lnTo>
                    <a:lnTo>
                      <a:pt x="12" y="50"/>
                    </a:lnTo>
                    <a:lnTo>
                      <a:pt x="18" y="38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38" y="20"/>
                    </a:lnTo>
                    <a:lnTo>
                      <a:pt x="52" y="16"/>
                    </a:lnTo>
                    <a:lnTo>
                      <a:pt x="64" y="16"/>
                    </a:lnTo>
                    <a:lnTo>
                      <a:pt x="76" y="18"/>
                    </a:lnTo>
                    <a:lnTo>
                      <a:pt x="88" y="24"/>
                    </a:lnTo>
                    <a:lnTo>
                      <a:pt x="98" y="30"/>
                    </a:lnTo>
                    <a:lnTo>
                      <a:pt x="104" y="40"/>
                    </a:lnTo>
                    <a:lnTo>
                      <a:pt x="108" y="52"/>
                    </a:lnTo>
                    <a:lnTo>
                      <a:pt x="108" y="52"/>
                    </a:lnTo>
                    <a:lnTo>
                      <a:pt x="106" y="64"/>
                    </a:lnTo>
                    <a:lnTo>
                      <a:pt x="104" y="76"/>
                    </a:lnTo>
                    <a:lnTo>
                      <a:pt x="98" y="88"/>
                    </a:lnTo>
                    <a:lnTo>
                      <a:pt x="92" y="98"/>
                    </a:lnTo>
                    <a:lnTo>
                      <a:pt x="78" y="118"/>
                    </a:lnTo>
                    <a:lnTo>
                      <a:pt x="62" y="136"/>
                    </a:lnTo>
                    <a:lnTo>
                      <a:pt x="62" y="136"/>
                    </a:lnTo>
                    <a:lnTo>
                      <a:pt x="62" y="138"/>
                    </a:lnTo>
                    <a:lnTo>
                      <a:pt x="64" y="138"/>
                    </a:lnTo>
                    <a:lnTo>
                      <a:pt x="64" y="138"/>
                    </a:lnTo>
                    <a:lnTo>
                      <a:pt x="84" y="118"/>
                    </a:lnTo>
                    <a:lnTo>
                      <a:pt x="100" y="96"/>
                    </a:lnTo>
                    <a:lnTo>
                      <a:pt x="106" y="84"/>
                    </a:lnTo>
                    <a:lnTo>
                      <a:pt x="112" y="72"/>
                    </a:lnTo>
                    <a:lnTo>
                      <a:pt x="116" y="58"/>
                    </a:lnTo>
                    <a:lnTo>
                      <a:pt x="118" y="46"/>
                    </a:lnTo>
                    <a:lnTo>
                      <a:pt x="118" y="46"/>
                    </a:lnTo>
                    <a:lnTo>
                      <a:pt x="116" y="34"/>
                    </a:lnTo>
                    <a:lnTo>
                      <a:pt x="112" y="24"/>
                    </a:lnTo>
                    <a:lnTo>
                      <a:pt x="106" y="16"/>
                    </a:lnTo>
                    <a:lnTo>
                      <a:pt x="98" y="10"/>
                    </a:lnTo>
                    <a:lnTo>
                      <a:pt x="88" y="4"/>
                    </a:lnTo>
                    <a:lnTo>
                      <a:pt x="76" y="2"/>
                    </a:lnTo>
                    <a:lnTo>
                      <a:pt x="66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44" y="2"/>
                    </a:lnTo>
                    <a:lnTo>
                      <a:pt x="34" y="6"/>
                    </a:lnTo>
                    <a:lnTo>
                      <a:pt x="24" y="12"/>
                    </a:lnTo>
                    <a:lnTo>
                      <a:pt x="16" y="18"/>
                    </a:lnTo>
                    <a:lnTo>
                      <a:pt x="10" y="26"/>
                    </a:lnTo>
                    <a:lnTo>
                      <a:pt x="4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68"/>
                    </a:lnTo>
                    <a:lnTo>
                      <a:pt x="4" y="78"/>
                    </a:lnTo>
                    <a:lnTo>
                      <a:pt x="10" y="88"/>
                    </a:lnTo>
                    <a:lnTo>
                      <a:pt x="18" y="98"/>
                    </a:lnTo>
                    <a:lnTo>
                      <a:pt x="18" y="98"/>
                    </a:lnTo>
                    <a:lnTo>
                      <a:pt x="30" y="110"/>
                    </a:lnTo>
                    <a:lnTo>
                      <a:pt x="44" y="124"/>
                    </a:lnTo>
                    <a:lnTo>
                      <a:pt x="52" y="132"/>
                    </a:lnTo>
                    <a:lnTo>
                      <a:pt x="58" y="142"/>
                    </a:lnTo>
                    <a:lnTo>
                      <a:pt x="60" y="150"/>
                    </a:lnTo>
                    <a:lnTo>
                      <a:pt x="60" y="158"/>
                    </a:lnTo>
                    <a:lnTo>
                      <a:pt x="60" y="158"/>
                    </a:lnTo>
                    <a:lnTo>
                      <a:pt x="62" y="158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06" name="Freeform 462"/>
              <p:cNvSpPr>
                <a:spLocks/>
              </p:cNvSpPr>
              <p:nvPr/>
            </p:nvSpPr>
            <p:spPr bwMode="auto">
              <a:xfrm>
                <a:off x="2659" y="1892"/>
                <a:ext cx="41" cy="67"/>
              </a:xfrm>
              <a:custGeom>
                <a:avLst/>
                <a:gdLst/>
                <a:ahLst/>
                <a:cxnLst>
                  <a:cxn ang="0">
                    <a:pos x="62" y="158"/>
                  </a:cxn>
                  <a:cxn ang="0">
                    <a:pos x="62" y="148"/>
                  </a:cxn>
                  <a:cxn ang="0">
                    <a:pos x="52" y="130"/>
                  </a:cxn>
                  <a:cxn ang="0">
                    <a:pos x="46" y="124"/>
                  </a:cxn>
                  <a:cxn ang="0">
                    <a:pos x="20" y="88"/>
                  </a:cxn>
                  <a:cxn ang="0">
                    <a:pos x="12" y="64"/>
                  </a:cxn>
                  <a:cxn ang="0">
                    <a:pos x="18" y="38"/>
                  </a:cxn>
                  <a:cxn ang="0">
                    <a:pos x="28" y="26"/>
                  </a:cxn>
                  <a:cxn ang="0">
                    <a:pos x="52" y="16"/>
                  </a:cxn>
                  <a:cxn ang="0">
                    <a:pos x="76" y="18"/>
                  </a:cxn>
                  <a:cxn ang="0">
                    <a:pos x="98" y="30"/>
                  </a:cxn>
                  <a:cxn ang="0">
                    <a:pos x="108" y="52"/>
                  </a:cxn>
                  <a:cxn ang="0">
                    <a:pos x="106" y="64"/>
                  </a:cxn>
                  <a:cxn ang="0">
                    <a:pos x="98" y="88"/>
                  </a:cxn>
                  <a:cxn ang="0">
                    <a:pos x="78" y="118"/>
                  </a:cxn>
                  <a:cxn ang="0">
                    <a:pos x="62" y="136"/>
                  </a:cxn>
                  <a:cxn ang="0">
                    <a:pos x="64" y="138"/>
                  </a:cxn>
                  <a:cxn ang="0">
                    <a:pos x="84" y="118"/>
                  </a:cxn>
                  <a:cxn ang="0">
                    <a:pos x="106" y="84"/>
                  </a:cxn>
                  <a:cxn ang="0">
                    <a:pos x="116" y="58"/>
                  </a:cxn>
                  <a:cxn ang="0">
                    <a:pos x="118" y="46"/>
                  </a:cxn>
                  <a:cxn ang="0">
                    <a:pos x="112" y="24"/>
                  </a:cxn>
                  <a:cxn ang="0">
                    <a:pos x="98" y="10"/>
                  </a:cxn>
                  <a:cxn ang="0">
                    <a:pos x="76" y="2"/>
                  </a:cxn>
                  <a:cxn ang="0">
                    <a:pos x="56" y="0"/>
                  </a:cxn>
                  <a:cxn ang="0">
                    <a:pos x="44" y="2"/>
                  </a:cxn>
                  <a:cxn ang="0">
                    <a:pos x="24" y="12"/>
                  </a:cxn>
                  <a:cxn ang="0">
                    <a:pos x="10" y="26"/>
                  </a:cxn>
                  <a:cxn ang="0">
                    <a:pos x="2" y="46"/>
                  </a:cxn>
                  <a:cxn ang="0">
                    <a:pos x="0" y="58"/>
                  </a:cxn>
                  <a:cxn ang="0">
                    <a:pos x="4" y="78"/>
                  </a:cxn>
                  <a:cxn ang="0">
                    <a:pos x="18" y="98"/>
                  </a:cxn>
                  <a:cxn ang="0">
                    <a:pos x="30" y="110"/>
                  </a:cxn>
                  <a:cxn ang="0">
                    <a:pos x="52" y="132"/>
                  </a:cxn>
                  <a:cxn ang="0">
                    <a:pos x="60" y="150"/>
                  </a:cxn>
                  <a:cxn ang="0">
                    <a:pos x="60" y="158"/>
                  </a:cxn>
                </a:cxnLst>
                <a:rect l="0" t="0" r="r" b="b"/>
                <a:pathLst>
                  <a:path w="118" h="158">
                    <a:moveTo>
                      <a:pt x="62" y="158"/>
                    </a:moveTo>
                    <a:lnTo>
                      <a:pt x="62" y="158"/>
                    </a:lnTo>
                    <a:lnTo>
                      <a:pt x="62" y="154"/>
                    </a:lnTo>
                    <a:lnTo>
                      <a:pt x="62" y="148"/>
                    </a:lnTo>
                    <a:lnTo>
                      <a:pt x="58" y="140"/>
                    </a:lnTo>
                    <a:lnTo>
                      <a:pt x="52" y="130"/>
                    </a:lnTo>
                    <a:lnTo>
                      <a:pt x="46" y="124"/>
                    </a:lnTo>
                    <a:lnTo>
                      <a:pt x="46" y="124"/>
                    </a:lnTo>
                    <a:lnTo>
                      <a:pt x="28" y="100"/>
                    </a:lnTo>
                    <a:lnTo>
                      <a:pt x="20" y="88"/>
                    </a:lnTo>
                    <a:lnTo>
                      <a:pt x="14" y="76"/>
                    </a:lnTo>
                    <a:lnTo>
                      <a:pt x="12" y="64"/>
                    </a:lnTo>
                    <a:lnTo>
                      <a:pt x="12" y="50"/>
                    </a:lnTo>
                    <a:lnTo>
                      <a:pt x="18" y="38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38" y="20"/>
                    </a:lnTo>
                    <a:lnTo>
                      <a:pt x="52" y="16"/>
                    </a:lnTo>
                    <a:lnTo>
                      <a:pt x="64" y="16"/>
                    </a:lnTo>
                    <a:lnTo>
                      <a:pt x="76" y="18"/>
                    </a:lnTo>
                    <a:lnTo>
                      <a:pt x="88" y="24"/>
                    </a:lnTo>
                    <a:lnTo>
                      <a:pt x="98" y="30"/>
                    </a:lnTo>
                    <a:lnTo>
                      <a:pt x="104" y="40"/>
                    </a:lnTo>
                    <a:lnTo>
                      <a:pt x="108" y="52"/>
                    </a:lnTo>
                    <a:lnTo>
                      <a:pt x="108" y="52"/>
                    </a:lnTo>
                    <a:lnTo>
                      <a:pt x="106" y="64"/>
                    </a:lnTo>
                    <a:lnTo>
                      <a:pt x="104" y="76"/>
                    </a:lnTo>
                    <a:lnTo>
                      <a:pt x="98" y="88"/>
                    </a:lnTo>
                    <a:lnTo>
                      <a:pt x="92" y="98"/>
                    </a:lnTo>
                    <a:lnTo>
                      <a:pt x="78" y="118"/>
                    </a:lnTo>
                    <a:lnTo>
                      <a:pt x="62" y="136"/>
                    </a:lnTo>
                    <a:lnTo>
                      <a:pt x="62" y="136"/>
                    </a:lnTo>
                    <a:lnTo>
                      <a:pt x="62" y="138"/>
                    </a:lnTo>
                    <a:lnTo>
                      <a:pt x="64" y="138"/>
                    </a:lnTo>
                    <a:lnTo>
                      <a:pt x="64" y="138"/>
                    </a:lnTo>
                    <a:lnTo>
                      <a:pt x="84" y="118"/>
                    </a:lnTo>
                    <a:lnTo>
                      <a:pt x="100" y="96"/>
                    </a:lnTo>
                    <a:lnTo>
                      <a:pt x="106" y="84"/>
                    </a:lnTo>
                    <a:lnTo>
                      <a:pt x="112" y="72"/>
                    </a:lnTo>
                    <a:lnTo>
                      <a:pt x="116" y="58"/>
                    </a:lnTo>
                    <a:lnTo>
                      <a:pt x="118" y="46"/>
                    </a:lnTo>
                    <a:lnTo>
                      <a:pt x="118" y="46"/>
                    </a:lnTo>
                    <a:lnTo>
                      <a:pt x="116" y="34"/>
                    </a:lnTo>
                    <a:lnTo>
                      <a:pt x="112" y="24"/>
                    </a:lnTo>
                    <a:lnTo>
                      <a:pt x="106" y="16"/>
                    </a:lnTo>
                    <a:lnTo>
                      <a:pt x="98" y="10"/>
                    </a:lnTo>
                    <a:lnTo>
                      <a:pt x="88" y="4"/>
                    </a:lnTo>
                    <a:lnTo>
                      <a:pt x="76" y="2"/>
                    </a:lnTo>
                    <a:lnTo>
                      <a:pt x="66" y="0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44" y="2"/>
                    </a:lnTo>
                    <a:lnTo>
                      <a:pt x="34" y="6"/>
                    </a:lnTo>
                    <a:lnTo>
                      <a:pt x="24" y="12"/>
                    </a:lnTo>
                    <a:lnTo>
                      <a:pt x="16" y="18"/>
                    </a:lnTo>
                    <a:lnTo>
                      <a:pt x="10" y="26"/>
                    </a:lnTo>
                    <a:lnTo>
                      <a:pt x="4" y="36"/>
                    </a:lnTo>
                    <a:lnTo>
                      <a:pt x="2" y="46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68"/>
                    </a:lnTo>
                    <a:lnTo>
                      <a:pt x="4" y="78"/>
                    </a:lnTo>
                    <a:lnTo>
                      <a:pt x="10" y="88"/>
                    </a:lnTo>
                    <a:lnTo>
                      <a:pt x="18" y="98"/>
                    </a:lnTo>
                    <a:lnTo>
                      <a:pt x="18" y="98"/>
                    </a:lnTo>
                    <a:lnTo>
                      <a:pt x="30" y="110"/>
                    </a:lnTo>
                    <a:lnTo>
                      <a:pt x="44" y="124"/>
                    </a:lnTo>
                    <a:lnTo>
                      <a:pt x="52" y="132"/>
                    </a:lnTo>
                    <a:lnTo>
                      <a:pt x="58" y="142"/>
                    </a:lnTo>
                    <a:lnTo>
                      <a:pt x="60" y="150"/>
                    </a:lnTo>
                    <a:lnTo>
                      <a:pt x="60" y="158"/>
                    </a:lnTo>
                    <a:lnTo>
                      <a:pt x="60" y="158"/>
                    </a:lnTo>
                    <a:lnTo>
                      <a:pt x="62" y="158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07" name="Freeform 463"/>
              <p:cNvSpPr>
                <a:spLocks/>
              </p:cNvSpPr>
              <p:nvPr/>
            </p:nvSpPr>
            <p:spPr bwMode="auto">
              <a:xfrm>
                <a:off x="2667" y="1936"/>
                <a:ext cx="25" cy="27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8" y="18"/>
                  </a:cxn>
                  <a:cxn ang="0">
                    <a:pos x="18" y="40"/>
                  </a:cxn>
                  <a:cxn ang="0">
                    <a:pos x="24" y="48"/>
                  </a:cxn>
                  <a:cxn ang="0">
                    <a:pos x="32" y="56"/>
                  </a:cxn>
                  <a:cxn ang="0">
                    <a:pos x="40" y="60"/>
                  </a:cxn>
                  <a:cxn ang="0">
                    <a:pos x="50" y="62"/>
                  </a:cxn>
                  <a:cxn ang="0">
                    <a:pos x="50" y="62"/>
                  </a:cxn>
                  <a:cxn ang="0">
                    <a:pos x="56" y="58"/>
                  </a:cxn>
                  <a:cxn ang="0">
                    <a:pos x="62" y="54"/>
                  </a:cxn>
                  <a:cxn ang="0">
                    <a:pos x="66" y="46"/>
                  </a:cxn>
                  <a:cxn ang="0">
                    <a:pos x="68" y="38"/>
                  </a:cxn>
                  <a:cxn ang="0">
                    <a:pos x="70" y="22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2" y="6"/>
                  </a:cxn>
                  <a:cxn ang="0">
                    <a:pos x="70" y="6"/>
                  </a:cxn>
                  <a:cxn ang="0">
                    <a:pos x="70" y="6"/>
                  </a:cxn>
                  <a:cxn ang="0">
                    <a:pos x="64" y="34"/>
                  </a:cxn>
                  <a:cxn ang="0">
                    <a:pos x="60" y="42"/>
                  </a:cxn>
                  <a:cxn ang="0">
                    <a:pos x="58" y="48"/>
                  </a:cxn>
                  <a:cxn ang="0">
                    <a:pos x="54" y="52"/>
                  </a:cxn>
                  <a:cxn ang="0">
                    <a:pos x="48" y="54"/>
                  </a:cxn>
                  <a:cxn ang="0">
                    <a:pos x="48" y="54"/>
                  </a:cxn>
                  <a:cxn ang="0">
                    <a:pos x="40" y="52"/>
                  </a:cxn>
                  <a:cxn ang="0">
                    <a:pos x="34" y="48"/>
                  </a:cxn>
                  <a:cxn ang="0">
                    <a:pos x="28" y="42"/>
                  </a:cxn>
                  <a:cxn ang="0">
                    <a:pos x="22" y="32"/>
                  </a:cxn>
                  <a:cxn ang="0">
                    <a:pos x="12" y="14"/>
                  </a:cxn>
                  <a:cxn ang="0">
                    <a:pos x="8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w="72" h="62">
                    <a:moveTo>
                      <a:pt x="0" y="2"/>
                    </a:moveTo>
                    <a:lnTo>
                      <a:pt x="0" y="2"/>
                    </a:lnTo>
                    <a:lnTo>
                      <a:pt x="8" y="18"/>
                    </a:lnTo>
                    <a:lnTo>
                      <a:pt x="18" y="40"/>
                    </a:lnTo>
                    <a:lnTo>
                      <a:pt x="24" y="48"/>
                    </a:lnTo>
                    <a:lnTo>
                      <a:pt x="32" y="56"/>
                    </a:lnTo>
                    <a:lnTo>
                      <a:pt x="40" y="60"/>
                    </a:lnTo>
                    <a:lnTo>
                      <a:pt x="50" y="62"/>
                    </a:lnTo>
                    <a:lnTo>
                      <a:pt x="50" y="62"/>
                    </a:lnTo>
                    <a:lnTo>
                      <a:pt x="56" y="58"/>
                    </a:lnTo>
                    <a:lnTo>
                      <a:pt x="62" y="54"/>
                    </a:lnTo>
                    <a:lnTo>
                      <a:pt x="66" y="46"/>
                    </a:lnTo>
                    <a:lnTo>
                      <a:pt x="68" y="38"/>
                    </a:lnTo>
                    <a:lnTo>
                      <a:pt x="70" y="22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2" y="6"/>
                    </a:lnTo>
                    <a:lnTo>
                      <a:pt x="70" y="6"/>
                    </a:lnTo>
                    <a:lnTo>
                      <a:pt x="70" y="6"/>
                    </a:lnTo>
                    <a:lnTo>
                      <a:pt x="64" y="34"/>
                    </a:lnTo>
                    <a:lnTo>
                      <a:pt x="60" y="42"/>
                    </a:lnTo>
                    <a:lnTo>
                      <a:pt x="58" y="48"/>
                    </a:lnTo>
                    <a:lnTo>
                      <a:pt x="54" y="52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40" y="52"/>
                    </a:lnTo>
                    <a:lnTo>
                      <a:pt x="34" y="48"/>
                    </a:lnTo>
                    <a:lnTo>
                      <a:pt x="28" y="42"/>
                    </a:lnTo>
                    <a:lnTo>
                      <a:pt x="22" y="32"/>
                    </a:lnTo>
                    <a:lnTo>
                      <a:pt x="12" y="14"/>
                    </a:lnTo>
                    <a:lnTo>
                      <a:pt x="8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08" name="Freeform 464"/>
              <p:cNvSpPr>
                <a:spLocks/>
              </p:cNvSpPr>
              <p:nvPr/>
            </p:nvSpPr>
            <p:spPr bwMode="auto">
              <a:xfrm>
                <a:off x="2667" y="1936"/>
                <a:ext cx="25" cy="27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8" y="18"/>
                  </a:cxn>
                  <a:cxn ang="0">
                    <a:pos x="18" y="40"/>
                  </a:cxn>
                  <a:cxn ang="0">
                    <a:pos x="24" y="48"/>
                  </a:cxn>
                  <a:cxn ang="0">
                    <a:pos x="32" y="56"/>
                  </a:cxn>
                  <a:cxn ang="0">
                    <a:pos x="40" y="60"/>
                  </a:cxn>
                  <a:cxn ang="0">
                    <a:pos x="50" y="62"/>
                  </a:cxn>
                  <a:cxn ang="0">
                    <a:pos x="50" y="62"/>
                  </a:cxn>
                  <a:cxn ang="0">
                    <a:pos x="56" y="58"/>
                  </a:cxn>
                  <a:cxn ang="0">
                    <a:pos x="62" y="54"/>
                  </a:cxn>
                  <a:cxn ang="0">
                    <a:pos x="66" y="46"/>
                  </a:cxn>
                  <a:cxn ang="0">
                    <a:pos x="68" y="38"/>
                  </a:cxn>
                  <a:cxn ang="0">
                    <a:pos x="70" y="22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2" y="6"/>
                  </a:cxn>
                  <a:cxn ang="0">
                    <a:pos x="70" y="6"/>
                  </a:cxn>
                  <a:cxn ang="0">
                    <a:pos x="70" y="6"/>
                  </a:cxn>
                  <a:cxn ang="0">
                    <a:pos x="64" y="34"/>
                  </a:cxn>
                  <a:cxn ang="0">
                    <a:pos x="60" y="42"/>
                  </a:cxn>
                  <a:cxn ang="0">
                    <a:pos x="58" y="48"/>
                  </a:cxn>
                  <a:cxn ang="0">
                    <a:pos x="54" y="52"/>
                  </a:cxn>
                  <a:cxn ang="0">
                    <a:pos x="48" y="54"/>
                  </a:cxn>
                  <a:cxn ang="0">
                    <a:pos x="48" y="54"/>
                  </a:cxn>
                  <a:cxn ang="0">
                    <a:pos x="40" y="52"/>
                  </a:cxn>
                  <a:cxn ang="0">
                    <a:pos x="34" y="48"/>
                  </a:cxn>
                  <a:cxn ang="0">
                    <a:pos x="28" y="42"/>
                  </a:cxn>
                  <a:cxn ang="0">
                    <a:pos x="22" y="32"/>
                  </a:cxn>
                  <a:cxn ang="0">
                    <a:pos x="12" y="14"/>
                  </a:cxn>
                  <a:cxn ang="0">
                    <a:pos x="8" y="6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w="72" h="62">
                    <a:moveTo>
                      <a:pt x="0" y="2"/>
                    </a:moveTo>
                    <a:lnTo>
                      <a:pt x="0" y="2"/>
                    </a:lnTo>
                    <a:lnTo>
                      <a:pt x="8" y="18"/>
                    </a:lnTo>
                    <a:lnTo>
                      <a:pt x="18" y="40"/>
                    </a:lnTo>
                    <a:lnTo>
                      <a:pt x="24" y="48"/>
                    </a:lnTo>
                    <a:lnTo>
                      <a:pt x="32" y="56"/>
                    </a:lnTo>
                    <a:lnTo>
                      <a:pt x="40" y="60"/>
                    </a:lnTo>
                    <a:lnTo>
                      <a:pt x="50" y="62"/>
                    </a:lnTo>
                    <a:lnTo>
                      <a:pt x="50" y="62"/>
                    </a:lnTo>
                    <a:lnTo>
                      <a:pt x="56" y="58"/>
                    </a:lnTo>
                    <a:lnTo>
                      <a:pt x="62" y="54"/>
                    </a:lnTo>
                    <a:lnTo>
                      <a:pt x="66" y="46"/>
                    </a:lnTo>
                    <a:lnTo>
                      <a:pt x="68" y="38"/>
                    </a:lnTo>
                    <a:lnTo>
                      <a:pt x="70" y="22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2" y="6"/>
                    </a:lnTo>
                    <a:lnTo>
                      <a:pt x="70" y="6"/>
                    </a:lnTo>
                    <a:lnTo>
                      <a:pt x="70" y="6"/>
                    </a:lnTo>
                    <a:lnTo>
                      <a:pt x="64" y="34"/>
                    </a:lnTo>
                    <a:lnTo>
                      <a:pt x="60" y="42"/>
                    </a:lnTo>
                    <a:lnTo>
                      <a:pt x="58" y="48"/>
                    </a:lnTo>
                    <a:lnTo>
                      <a:pt x="54" y="52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40" y="52"/>
                    </a:lnTo>
                    <a:lnTo>
                      <a:pt x="34" y="48"/>
                    </a:lnTo>
                    <a:lnTo>
                      <a:pt x="28" y="42"/>
                    </a:lnTo>
                    <a:lnTo>
                      <a:pt x="22" y="32"/>
                    </a:lnTo>
                    <a:lnTo>
                      <a:pt x="12" y="14"/>
                    </a:lnTo>
                    <a:lnTo>
                      <a:pt x="8" y="6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09" name="Freeform 465"/>
              <p:cNvSpPr>
                <a:spLocks/>
              </p:cNvSpPr>
              <p:nvPr/>
            </p:nvSpPr>
            <p:spPr bwMode="auto">
              <a:xfrm>
                <a:off x="2625" y="1881"/>
                <a:ext cx="30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4"/>
                  </a:cxn>
                  <a:cxn ang="0">
                    <a:pos x="12" y="28"/>
                  </a:cxn>
                  <a:cxn ang="0">
                    <a:pos x="18" y="32"/>
                  </a:cxn>
                  <a:cxn ang="0">
                    <a:pos x="24" y="38"/>
                  </a:cxn>
                  <a:cxn ang="0">
                    <a:pos x="30" y="40"/>
                  </a:cxn>
                  <a:cxn ang="0">
                    <a:pos x="38" y="44"/>
                  </a:cxn>
                  <a:cxn ang="0">
                    <a:pos x="38" y="44"/>
                  </a:cxn>
                  <a:cxn ang="0">
                    <a:pos x="46" y="44"/>
                  </a:cxn>
                  <a:cxn ang="0">
                    <a:pos x="54" y="44"/>
                  </a:cxn>
                  <a:cxn ang="0">
                    <a:pos x="60" y="42"/>
                  </a:cxn>
                  <a:cxn ang="0">
                    <a:pos x="68" y="38"/>
                  </a:cxn>
                  <a:cxn ang="0">
                    <a:pos x="74" y="32"/>
                  </a:cxn>
                  <a:cxn ang="0">
                    <a:pos x="78" y="26"/>
                  </a:cxn>
                  <a:cxn ang="0">
                    <a:pos x="86" y="12"/>
                  </a:cxn>
                  <a:cxn ang="0">
                    <a:pos x="86" y="12"/>
                  </a:cxn>
                  <a:cxn ang="0">
                    <a:pos x="86" y="8"/>
                  </a:cxn>
                  <a:cxn ang="0">
                    <a:pos x="82" y="4"/>
                  </a:cxn>
                  <a:cxn ang="0">
                    <a:pos x="78" y="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68" y="18"/>
                  </a:cxn>
                  <a:cxn ang="0">
                    <a:pos x="60" y="26"/>
                  </a:cxn>
                  <a:cxn ang="0">
                    <a:pos x="50" y="32"/>
                  </a:cxn>
                  <a:cxn ang="0">
                    <a:pos x="44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24" y="30"/>
                  </a:cxn>
                  <a:cxn ang="0">
                    <a:pos x="14" y="22"/>
                  </a:cxn>
                  <a:cxn ang="0">
                    <a:pos x="6" y="12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86" h="44">
                    <a:moveTo>
                      <a:pt x="0" y="0"/>
                    </a:moveTo>
                    <a:lnTo>
                      <a:pt x="0" y="0"/>
                    </a:lnTo>
                    <a:lnTo>
                      <a:pt x="4" y="14"/>
                    </a:lnTo>
                    <a:lnTo>
                      <a:pt x="12" y="28"/>
                    </a:lnTo>
                    <a:lnTo>
                      <a:pt x="18" y="32"/>
                    </a:lnTo>
                    <a:lnTo>
                      <a:pt x="24" y="38"/>
                    </a:lnTo>
                    <a:lnTo>
                      <a:pt x="30" y="40"/>
                    </a:lnTo>
                    <a:lnTo>
                      <a:pt x="38" y="44"/>
                    </a:lnTo>
                    <a:lnTo>
                      <a:pt x="38" y="44"/>
                    </a:lnTo>
                    <a:lnTo>
                      <a:pt x="46" y="44"/>
                    </a:lnTo>
                    <a:lnTo>
                      <a:pt x="54" y="44"/>
                    </a:lnTo>
                    <a:lnTo>
                      <a:pt x="60" y="42"/>
                    </a:lnTo>
                    <a:lnTo>
                      <a:pt x="68" y="38"/>
                    </a:lnTo>
                    <a:lnTo>
                      <a:pt x="74" y="32"/>
                    </a:lnTo>
                    <a:lnTo>
                      <a:pt x="78" y="26"/>
                    </a:lnTo>
                    <a:lnTo>
                      <a:pt x="86" y="12"/>
                    </a:lnTo>
                    <a:lnTo>
                      <a:pt x="86" y="12"/>
                    </a:lnTo>
                    <a:lnTo>
                      <a:pt x="86" y="8"/>
                    </a:lnTo>
                    <a:lnTo>
                      <a:pt x="82" y="4"/>
                    </a:lnTo>
                    <a:lnTo>
                      <a:pt x="78" y="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68" y="18"/>
                    </a:lnTo>
                    <a:lnTo>
                      <a:pt x="60" y="26"/>
                    </a:lnTo>
                    <a:lnTo>
                      <a:pt x="50" y="32"/>
                    </a:lnTo>
                    <a:lnTo>
                      <a:pt x="44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24" y="30"/>
                    </a:lnTo>
                    <a:lnTo>
                      <a:pt x="14" y="22"/>
                    </a:lnTo>
                    <a:lnTo>
                      <a:pt x="6" y="1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0" name="Freeform 466"/>
              <p:cNvSpPr>
                <a:spLocks/>
              </p:cNvSpPr>
              <p:nvPr/>
            </p:nvSpPr>
            <p:spPr bwMode="auto">
              <a:xfrm>
                <a:off x="2625" y="1881"/>
                <a:ext cx="30" cy="1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4" y="14"/>
                  </a:cxn>
                  <a:cxn ang="0">
                    <a:pos x="12" y="28"/>
                  </a:cxn>
                  <a:cxn ang="0">
                    <a:pos x="18" y="32"/>
                  </a:cxn>
                  <a:cxn ang="0">
                    <a:pos x="24" y="38"/>
                  </a:cxn>
                  <a:cxn ang="0">
                    <a:pos x="30" y="40"/>
                  </a:cxn>
                  <a:cxn ang="0">
                    <a:pos x="38" y="44"/>
                  </a:cxn>
                  <a:cxn ang="0">
                    <a:pos x="38" y="44"/>
                  </a:cxn>
                  <a:cxn ang="0">
                    <a:pos x="46" y="44"/>
                  </a:cxn>
                  <a:cxn ang="0">
                    <a:pos x="54" y="44"/>
                  </a:cxn>
                  <a:cxn ang="0">
                    <a:pos x="60" y="42"/>
                  </a:cxn>
                  <a:cxn ang="0">
                    <a:pos x="68" y="38"/>
                  </a:cxn>
                  <a:cxn ang="0">
                    <a:pos x="74" y="32"/>
                  </a:cxn>
                  <a:cxn ang="0">
                    <a:pos x="78" y="26"/>
                  </a:cxn>
                  <a:cxn ang="0">
                    <a:pos x="86" y="12"/>
                  </a:cxn>
                  <a:cxn ang="0">
                    <a:pos x="86" y="12"/>
                  </a:cxn>
                  <a:cxn ang="0">
                    <a:pos x="86" y="8"/>
                  </a:cxn>
                  <a:cxn ang="0">
                    <a:pos x="82" y="4"/>
                  </a:cxn>
                  <a:cxn ang="0">
                    <a:pos x="78" y="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68" y="18"/>
                  </a:cxn>
                  <a:cxn ang="0">
                    <a:pos x="60" y="26"/>
                  </a:cxn>
                  <a:cxn ang="0">
                    <a:pos x="50" y="32"/>
                  </a:cxn>
                  <a:cxn ang="0">
                    <a:pos x="44" y="32"/>
                  </a:cxn>
                  <a:cxn ang="0">
                    <a:pos x="36" y="32"/>
                  </a:cxn>
                  <a:cxn ang="0">
                    <a:pos x="36" y="32"/>
                  </a:cxn>
                  <a:cxn ang="0">
                    <a:pos x="24" y="30"/>
                  </a:cxn>
                  <a:cxn ang="0">
                    <a:pos x="14" y="22"/>
                  </a:cxn>
                  <a:cxn ang="0">
                    <a:pos x="6" y="12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l="0" t="0" r="r" b="b"/>
                <a:pathLst>
                  <a:path w="86" h="44">
                    <a:moveTo>
                      <a:pt x="0" y="0"/>
                    </a:moveTo>
                    <a:lnTo>
                      <a:pt x="0" y="0"/>
                    </a:lnTo>
                    <a:lnTo>
                      <a:pt x="4" y="14"/>
                    </a:lnTo>
                    <a:lnTo>
                      <a:pt x="12" y="28"/>
                    </a:lnTo>
                    <a:lnTo>
                      <a:pt x="18" y="32"/>
                    </a:lnTo>
                    <a:lnTo>
                      <a:pt x="24" y="38"/>
                    </a:lnTo>
                    <a:lnTo>
                      <a:pt x="30" y="40"/>
                    </a:lnTo>
                    <a:lnTo>
                      <a:pt x="38" y="44"/>
                    </a:lnTo>
                    <a:lnTo>
                      <a:pt x="38" y="44"/>
                    </a:lnTo>
                    <a:lnTo>
                      <a:pt x="46" y="44"/>
                    </a:lnTo>
                    <a:lnTo>
                      <a:pt x="54" y="44"/>
                    </a:lnTo>
                    <a:lnTo>
                      <a:pt x="60" y="42"/>
                    </a:lnTo>
                    <a:lnTo>
                      <a:pt x="68" y="38"/>
                    </a:lnTo>
                    <a:lnTo>
                      <a:pt x="74" y="32"/>
                    </a:lnTo>
                    <a:lnTo>
                      <a:pt x="78" y="26"/>
                    </a:lnTo>
                    <a:lnTo>
                      <a:pt x="86" y="12"/>
                    </a:lnTo>
                    <a:lnTo>
                      <a:pt x="86" y="12"/>
                    </a:lnTo>
                    <a:lnTo>
                      <a:pt x="86" y="8"/>
                    </a:lnTo>
                    <a:lnTo>
                      <a:pt x="82" y="4"/>
                    </a:lnTo>
                    <a:lnTo>
                      <a:pt x="78" y="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68" y="18"/>
                    </a:lnTo>
                    <a:lnTo>
                      <a:pt x="60" y="26"/>
                    </a:lnTo>
                    <a:lnTo>
                      <a:pt x="50" y="32"/>
                    </a:lnTo>
                    <a:lnTo>
                      <a:pt x="44" y="32"/>
                    </a:lnTo>
                    <a:lnTo>
                      <a:pt x="36" y="32"/>
                    </a:lnTo>
                    <a:lnTo>
                      <a:pt x="36" y="32"/>
                    </a:lnTo>
                    <a:lnTo>
                      <a:pt x="24" y="30"/>
                    </a:lnTo>
                    <a:lnTo>
                      <a:pt x="14" y="22"/>
                    </a:lnTo>
                    <a:lnTo>
                      <a:pt x="6" y="1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1" name="Freeform 467"/>
              <p:cNvSpPr>
                <a:spLocks/>
              </p:cNvSpPr>
              <p:nvPr/>
            </p:nvSpPr>
            <p:spPr bwMode="auto">
              <a:xfrm>
                <a:off x="2704" y="1882"/>
                <a:ext cx="30" cy="1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16"/>
                  </a:cxn>
                  <a:cxn ang="0">
                    <a:pos x="12" y="28"/>
                  </a:cxn>
                  <a:cxn ang="0">
                    <a:pos x="16" y="34"/>
                  </a:cxn>
                  <a:cxn ang="0">
                    <a:pos x="22" y="38"/>
                  </a:cxn>
                  <a:cxn ang="0">
                    <a:pos x="28" y="42"/>
                  </a:cxn>
                  <a:cxn ang="0">
                    <a:pos x="36" y="44"/>
                  </a:cxn>
                  <a:cxn ang="0">
                    <a:pos x="36" y="44"/>
                  </a:cxn>
                  <a:cxn ang="0">
                    <a:pos x="44" y="46"/>
                  </a:cxn>
                  <a:cxn ang="0">
                    <a:pos x="52" y="44"/>
                  </a:cxn>
                  <a:cxn ang="0">
                    <a:pos x="60" y="42"/>
                  </a:cxn>
                  <a:cxn ang="0">
                    <a:pos x="66" y="38"/>
                  </a:cxn>
                  <a:cxn ang="0">
                    <a:pos x="72" y="34"/>
                  </a:cxn>
                  <a:cxn ang="0">
                    <a:pos x="78" y="28"/>
                  </a:cxn>
                  <a:cxn ang="0">
                    <a:pos x="84" y="14"/>
                  </a:cxn>
                  <a:cxn ang="0">
                    <a:pos x="84" y="14"/>
                  </a:cxn>
                  <a:cxn ang="0">
                    <a:pos x="84" y="8"/>
                  </a:cxn>
                  <a:cxn ang="0">
                    <a:pos x="82" y="6"/>
                  </a:cxn>
                  <a:cxn ang="0">
                    <a:pos x="78" y="6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68" y="20"/>
                  </a:cxn>
                  <a:cxn ang="0">
                    <a:pos x="58" y="28"/>
                  </a:cxn>
                  <a:cxn ang="0">
                    <a:pos x="48" y="32"/>
                  </a:cxn>
                  <a:cxn ang="0">
                    <a:pos x="42" y="34"/>
                  </a:cxn>
                  <a:cxn ang="0">
                    <a:pos x="36" y="34"/>
                  </a:cxn>
                  <a:cxn ang="0">
                    <a:pos x="36" y="34"/>
                  </a:cxn>
                  <a:cxn ang="0">
                    <a:pos x="24" y="30"/>
                  </a:cxn>
                  <a:cxn ang="0">
                    <a:pos x="14" y="22"/>
                  </a:cxn>
                  <a:cxn ang="0">
                    <a:pos x="6" y="12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w="84" h="46">
                    <a:moveTo>
                      <a:pt x="0" y="2"/>
                    </a:moveTo>
                    <a:lnTo>
                      <a:pt x="0" y="2"/>
                    </a:lnTo>
                    <a:lnTo>
                      <a:pt x="4" y="16"/>
                    </a:lnTo>
                    <a:lnTo>
                      <a:pt x="12" y="28"/>
                    </a:lnTo>
                    <a:lnTo>
                      <a:pt x="16" y="34"/>
                    </a:lnTo>
                    <a:lnTo>
                      <a:pt x="22" y="38"/>
                    </a:lnTo>
                    <a:lnTo>
                      <a:pt x="28" y="42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44" y="46"/>
                    </a:lnTo>
                    <a:lnTo>
                      <a:pt x="52" y="44"/>
                    </a:lnTo>
                    <a:lnTo>
                      <a:pt x="60" y="42"/>
                    </a:lnTo>
                    <a:lnTo>
                      <a:pt x="66" y="38"/>
                    </a:lnTo>
                    <a:lnTo>
                      <a:pt x="72" y="34"/>
                    </a:lnTo>
                    <a:lnTo>
                      <a:pt x="78" y="28"/>
                    </a:lnTo>
                    <a:lnTo>
                      <a:pt x="84" y="14"/>
                    </a:lnTo>
                    <a:lnTo>
                      <a:pt x="84" y="14"/>
                    </a:lnTo>
                    <a:lnTo>
                      <a:pt x="84" y="8"/>
                    </a:lnTo>
                    <a:lnTo>
                      <a:pt x="82" y="6"/>
                    </a:lnTo>
                    <a:lnTo>
                      <a:pt x="78" y="6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68" y="20"/>
                    </a:lnTo>
                    <a:lnTo>
                      <a:pt x="58" y="28"/>
                    </a:lnTo>
                    <a:lnTo>
                      <a:pt x="48" y="32"/>
                    </a:lnTo>
                    <a:lnTo>
                      <a:pt x="42" y="34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24" y="30"/>
                    </a:lnTo>
                    <a:lnTo>
                      <a:pt x="14" y="22"/>
                    </a:lnTo>
                    <a:lnTo>
                      <a:pt x="6" y="1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2" name="Freeform 468"/>
              <p:cNvSpPr>
                <a:spLocks/>
              </p:cNvSpPr>
              <p:nvPr/>
            </p:nvSpPr>
            <p:spPr bwMode="auto">
              <a:xfrm>
                <a:off x="2704" y="1882"/>
                <a:ext cx="30" cy="19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2"/>
                  </a:cxn>
                  <a:cxn ang="0">
                    <a:pos x="4" y="16"/>
                  </a:cxn>
                  <a:cxn ang="0">
                    <a:pos x="12" y="28"/>
                  </a:cxn>
                  <a:cxn ang="0">
                    <a:pos x="16" y="34"/>
                  </a:cxn>
                  <a:cxn ang="0">
                    <a:pos x="22" y="38"/>
                  </a:cxn>
                  <a:cxn ang="0">
                    <a:pos x="28" y="42"/>
                  </a:cxn>
                  <a:cxn ang="0">
                    <a:pos x="36" y="44"/>
                  </a:cxn>
                  <a:cxn ang="0">
                    <a:pos x="36" y="44"/>
                  </a:cxn>
                  <a:cxn ang="0">
                    <a:pos x="44" y="46"/>
                  </a:cxn>
                  <a:cxn ang="0">
                    <a:pos x="52" y="44"/>
                  </a:cxn>
                  <a:cxn ang="0">
                    <a:pos x="60" y="42"/>
                  </a:cxn>
                  <a:cxn ang="0">
                    <a:pos x="66" y="38"/>
                  </a:cxn>
                  <a:cxn ang="0">
                    <a:pos x="72" y="34"/>
                  </a:cxn>
                  <a:cxn ang="0">
                    <a:pos x="78" y="28"/>
                  </a:cxn>
                  <a:cxn ang="0">
                    <a:pos x="84" y="14"/>
                  </a:cxn>
                  <a:cxn ang="0">
                    <a:pos x="84" y="14"/>
                  </a:cxn>
                  <a:cxn ang="0">
                    <a:pos x="84" y="8"/>
                  </a:cxn>
                  <a:cxn ang="0">
                    <a:pos x="82" y="6"/>
                  </a:cxn>
                  <a:cxn ang="0">
                    <a:pos x="78" y="6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68" y="20"/>
                  </a:cxn>
                  <a:cxn ang="0">
                    <a:pos x="58" y="28"/>
                  </a:cxn>
                  <a:cxn ang="0">
                    <a:pos x="48" y="32"/>
                  </a:cxn>
                  <a:cxn ang="0">
                    <a:pos x="42" y="34"/>
                  </a:cxn>
                  <a:cxn ang="0">
                    <a:pos x="36" y="34"/>
                  </a:cxn>
                  <a:cxn ang="0">
                    <a:pos x="36" y="34"/>
                  </a:cxn>
                  <a:cxn ang="0">
                    <a:pos x="24" y="30"/>
                  </a:cxn>
                  <a:cxn ang="0">
                    <a:pos x="14" y="22"/>
                  </a:cxn>
                  <a:cxn ang="0">
                    <a:pos x="6" y="12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w="84" h="46">
                    <a:moveTo>
                      <a:pt x="0" y="2"/>
                    </a:moveTo>
                    <a:lnTo>
                      <a:pt x="0" y="2"/>
                    </a:lnTo>
                    <a:lnTo>
                      <a:pt x="4" y="16"/>
                    </a:lnTo>
                    <a:lnTo>
                      <a:pt x="12" y="28"/>
                    </a:lnTo>
                    <a:lnTo>
                      <a:pt x="16" y="34"/>
                    </a:lnTo>
                    <a:lnTo>
                      <a:pt x="22" y="38"/>
                    </a:lnTo>
                    <a:lnTo>
                      <a:pt x="28" y="42"/>
                    </a:lnTo>
                    <a:lnTo>
                      <a:pt x="36" y="44"/>
                    </a:lnTo>
                    <a:lnTo>
                      <a:pt x="36" y="44"/>
                    </a:lnTo>
                    <a:lnTo>
                      <a:pt x="44" y="46"/>
                    </a:lnTo>
                    <a:lnTo>
                      <a:pt x="52" y="44"/>
                    </a:lnTo>
                    <a:lnTo>
                      <a:pt x="60" y="42"/>
                    </a:lnTo>
                    <a:lnTo>
                      <a:pt x="66" y="38"/>
                    </a:lnTo>
                    <a:lnTo>
                      <a:pt x="72" y="34"/>
                    </a:lnTo>
                    <a:lnTo>
                      <a:pt x="78" y="28"/>
                    </a:lnTo>
                    <a:lnTo>
                      <a:pt x="84" y="14"/>
                    </a:lnTo>
                    <a:lnTo>
                      <a:pt x="84" y="14"/>
                    </a:lnTo>
                    <a:lnTo>
                      <a:pt x="84" y="8"/>
                    </a:lnTo>
                    <a:lnTo>
                      <a:pt x="82" y="6"/>
                    </a:lnTo>
                    <a:lnTo>
                      <a:pt x="78" y="6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68" y="20"/>
                    </a:lnTo>
                    <a:lnTo>
                      <a:pt x="58" y="28"/>
                    </a:lnTo>
                    <a:lnTo>
                      <a:pt x="48" y="32"/>
                    </a:lnTo>
                    <a:lnTo>
                      <a:pt x="42" y="34"/>
                    </a:lnTo>
                    <a:lnTo>
                      <a:pt x="36" y="34"/>
                    </a:lnTo>
                    <a:lnTo>
                      <a:pt x="36" y="34"/>
                    </a:lnTo>
                    <a:lnTo>
                      <a:pt x="24" y="30"/>
                    </a:lnTo>
                    <a:lnTo>
                      <a:pt x="14" y="22"/>
                    </a:lnTo>
                    <a:lnTo>
                      <a:pt x="6" y="12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lnTo>
                      <a:pt x="0" y="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3" name="Freeform 469"/>
              <p:cNvSpPr>
                <a:spLocks/>
              </p:cNvSpPr>
              <p:nvPr/>
            </p:nvSpPr>
            <p:spPr bwMode="auto">
              <a:xfrm>
                <a:off x="2562" y="1764"/>
                <a:ext cx="119" cy="129"/>
              </a:xfrm>
              <a:custGeom>
                <a:avLst/>
                <a:gdLst/>
                <a:ahLst/>
                <a:cxnLst>
                  <a:cxn ang="0">
                    <a:pos x="340" y="292"/>
                  </a:cxn>
                  <a:cxn ang="0">
                    <a:pos x="292" y="230"/>
                  </a:cxn>
                  <a:cxn ang="0">
                    <a:pos x="274" y="212"/>
                  </a:cxn>
                  <a:cxn ang="0">
                    <a:pos x="226" y="182"/>
                  </a:cxn>
                  <a:cxn ang="0">
                    <a:pos x="176" y="160"/>
                  </a:cxn>
                  <a:cxn ang="0">
                    <a:pos x="150" y="150"/>
                  </a:cxn>
                  <a:cxn ang="0">
                    <a:pos x="98" y="120"/>
                  </a:cxn>
                  <a:cxn ang="0">
                    <a:pos x="52" y="82"/>
                  </a:cxn>
                  <a:cxn ang="0">
                    <a:pos x="28" y="46"/>
                  </a:cxn>
                  <a:cxn ang="0">
                    <a:pos x="16" y="20"/>
                  </a:cxn>
                  <a:cxn ang="0">
                    <a:pos x="14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6" y="14"/>
                  </a:cxn>
                  <a:cxn ang="0">
                    <a:pos x="12" y="10"/>
                  </a:cxn>
                  <a:cxn ang="0">
                    <a:pos x="14" y="8"/>
                  </a:cxn>
                  <a:cxn ang="0">
                    <a:pos x="14" y="4"/>
                  </a:cxn>
                  <a:cxn ang="0">
                    <a:pos x="0" y="8"/>
                  </a:cxn>
                  <a:cxn ang="0">
                    <a:pos x="22" y="50"/>
                  </a:cxn>
                  <a:cxn ang="0">
                    <a:pos x="50" y="88"/>
                  </a:cxn>
                  <a:cxn ang="0">
                    <a:pos x="84" y="120"/>
                  </a:cxn>
                  <a:cxn ang="0">
                    <a:pos x="124" y="146"/>
                  </a:cxn>
                  <a:cxn ang="0">
                    <a:pos x="152" y="158"/>
                  </a:cxn>
                  <a:cxn ang="0">
                    <a:pos x="210" y="180"/>
                  </a:cxn>
                  <a:cxn ang="0">
                    <a:pos x="238" y="192"/>
                  </a:cxn>
                  <a:cxn ang="0">
                    <a:pos x="266" y="212"/>
                  </a:cxn>
                  <a:cxn ang="0">
                    <a:pos x="294" y="236"/>
                  </a:cxn>
                  <a:cxn ang="0">
                    <a:pos x="314" y="266"/>
                  </a:cxn>
                  <a:cxn ang="0">
                    <a:pos x="328" y="298"/>
                  </a:cxn>
                  <a:cxn ang="0">
                    <a:pos x="328" y="300"/>
                  </a:cxn>
                  <a:cxn ang="0">
                    <a:pos x="334" y="304"/>
                  </a:cxn>
                  <a:cxn ang="0">
                    <a:pos x="340" y="300"/>
                  </a:cxn>
                  <a:cxn ang="0">
                    <a:pos x="342" y="294"/>
                  </a:cxn>
                </a:cxnLst>
                <a:rect l="0" t="0" r="r" b="b"/>
                <a:pathLst>
                  <a:path w="342" h="304">
                    <a:moveTo>
                      <a:pt x="340" y="292"/>
                    </a:moveTo>
                    <a:lnTo>
                      <a:pt x="340" y="292"/>
                    </a:lnTo>
                    <a:lnTo>
                      <a:pt x="310" y="250"/>
                    </a:lnTo>
                    <a:lnTo>
                      <a:pt x="292" y="230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50" y="196"/>
                    </a:lnTo>
                    <a:lnTo>
                      <a:pt x="226" y="182"/>
                    </a:lnTo>
                    <a:lnTo>
                      <a:pt x="202" y="170"/>
                    </a:lnTo>
                    <a:lnTo>
                      <a:pt x="176" y="160"/>
                    </a:lnTo>
                    <a:lnTo>
                      <a:pt x="176" y="160"/>
                    </a:lnTo>
                    <a:lnTo>
                      <a:pt x="150" y="150"/>
                    </a:lnTo>
                    <a:lnTo>
                      <a:pt x="124" y="136"/>
                    </a:lnTo>
                    <a:lnTo>
                      <a:pt x="98" y="120"/>
                    </a:lnTo>
                    <a:lnTo>
                      <a:pt x="74" y="102"/>
                    </a:lnTo>
                    <a:lnTo>
                      <a:pt x="52" y="82"/>
                    </a:lnTo>
                    <a:lnTo>
                      <a:pt x="34" y="58"/>
                    </a:lnTo>
                    <a:lnTo>
                      <a:pt x="28" y="46"/>
                    </a:lnTo>
                    <a:lnTo>
                      <a:pt x="22" y="32"/>
                    </a:lnTo>
                    <a:lnTo>
                      <a:pt x="16" y="2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6" y="14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0" y="30"/>
                    </a:lnTo>
                    <a:lnTo>
                      <a:pt x="22" y="50"/>
                    </a:lnTo>
                    <a:lnTo>
                      <a:pt x="34" y="70"/>
                    </a:lnTo>
                    <a:lnTo>
                      <a:pt x="50" y="88"/>
                    </a:lnTo>
                    <a:lnTo>
                      <a:pt x="66" y="104"/>
                    </a:lnTo>
                    <a:lnTo>
                      <a:pt x="84" y="120"/>
                    </a:lnTo>
                    <a:lnTo>
                      <a:pt x="104" y="134"/>
                    </a:lnTo>
                    <a:lnTo>
                      <a:pt x="124" y="146"/>
                    </a:lnTo>
                    <a:lnTo>
                      <a:pt x="124" y="146"/>
                    </a:lnTo>
                    <a:lnTo>
                      <a:pt x="152" y="158"/>
                    </a:lnTo>
                    <a:lnTo>
                      <a:pt x="182" y="170"/>
                    </a:lnTo>
                    <a:lnTo>
                      <a:pt x="210" y="180"/>
                    </a:lnTo>
                    <a:lnTo>
                      <a:pt x="238" y="192"/>
                    </a:lnTo>
                    <a:lnTo>
                      <a:pt x="238" y="192"/>
                    </a:lnTo>
                    <a:lnTo>
                      <a:pt x="252" y="202"/>
                    </a:lnTo>
                    <a:lnTo>
                      <a:pt x="266" y="212"/>
                    </a:lnTo>
                    <a:lnTo>
                      <a:pt x="280" y="224"/>
                    </a:lnTo>
                    <a:lnTo>
                      <a:pt x="294" y="236"/>
                    </a:lnTo>
                    <a:lnTo>
                      <a:pt x="304" y="250"/>
                    </a:lnTo>
                    <a:lnTo>
                      <a:pt x="314" y="266"/>
                    </a:lnTo>
                    <a:lnTo>
                      <a:pt x="322" y="282"/>
                    </a:lnTo>
                    <a:lnTo>
                      <a:pt x="328" y="298"/>
                    </a:lnTo>
                    <a:lnTo>
                      <a:pt x="328" y="298"/>
                    </a:lnTo>
                    <a:lnTo>
                      <a:pt x="328" y="300"/>
                    </a:lnTo>
                    <a:lnTo>
                      <a:pt x="332" y="302"/>
                    </a:lnTo>
                    <a:lnTo>
                      <a:pt x="334" y="304"/>
                    </a:lnTo>
                    <a:lnTo>
                      <a:pt x="338" y="302"/>
                    </a:lnTo>
                    <a:lnTo>
                      <a:pt x="340" y="300"/>
                    </a:lnTo>
                    <a:lnTo>
                      <a:pt x="342" y="298"/>
                    </a:lnTo>
                    <a:lnTo>
                      <a:pt x="342" y="294"/>
                    </a:lnTo>
                    <a:lnTo>
                      <a:pt x="340" y="29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4" name="Freeform 470"/>
              <p:cNvSpPr>
                <a:spLocks/>
              </p:cNvSpPr>
              <p:nvPr/>
            </p:nvSpPr>
            <p:spPr bwMode="auto">
              <a:xfrm>
                <a:off x="2562" y="1764"/>
                <a:ext cx="119" cy="129"/>
              </a:xfrm>
              <a:custGeom>
                <a:avLst/>
                <a:gdLst/>
                <a:ahLst/>
                <a:cxnLst>
                  <a:cxn ang="0">
                    <a:pos x="340" y="292"/>
                  </a:cxn>
                  <a:cxn ang="0">
                    <a:pos x="292" y="230"/>
                  </a:cxn>
                  <a:cxn ang="0">
                    <a:pos x="274" y="212"/>
                  </a:cxn>
                  <a:cxn ang="0">
                    <a:pos x="226" y="182"/>
                  </a:cxn>
                  <a:cxn ang="0">
                    <a:pos x="176" y="160"/>
                  </a:cxn>
                  <a:cxn ang="0">
                    <a:pos x="150" y="150"/>
                  </a:cxn>
                  <a:cxn ang="0">
                    <a:pos x="98" y="120"/>
                  </a:cxn>
                  <a:cxn ang="0">
                    <a:pos x="52" y="82"/>
                  </a:cxn>
                  <a:cxn ang="0">
                    <a:pos x="28" y="46"/>
                  </a:cxn>
                  <a:cxn ang="0">
                    <a:pos x="16" y="20"/>
                  </a:cxn>
                  <a:cxn ang="0">
                    <a:pos x="14" y="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0" y="8"/>
                  </a:cxn>
                  <a:cxn ang="0">
                    <a:pos x="0" y="10"/>
                  </a:cxn>
                  <a:cxn ang="0">
                    <a:pos x="6" y="14"/>
                  </a:cxn>
                  <a:cxn ang="0">
                    <a:pos x="12" y="10"/>
                  </a:cxn>
                  <a:cxn ang="0">
                    <a:pos x="14" y="8"/>
                  </a:cxn>
                  <a:cxn ang="0">
                    <a:pos x="14" y="4"/>
                  </a:cxn>
                  <a:cxn ang="0">
                    <a:pos x="0" y="8"/>
                  </a:cxn>
                  <a:cxn ang="0">
                    <a:pos x="22" y="50"/>
                  </a:cxn>
                  <a:cxn ang="0">
                    <a:pos x="50" y="88"/>
                  </a:cxn>
                  <a:cxn ang="0">
                    <a:pos x="84" y="120"/>
                  </a:cxn>
                  <a:cxn ang="0">
                    <a:pos x="124" y="146"/>
                  </a:cxn>
                  <a:cxn ang="0">
                    <a:pos x="152" y="158"/>
                  </a:cxn>
                  <a:cxn ang="0">
                    <a:pos x="210" y="180"/>
                  </a:cxn>
                  <a:cxn ang="0">
                    <a:pos x="238" y="192"/>
                  </a:cxn>
                  <a:cxn ang="0">
                    <a:pos x="266" y="212"/>
                  </a:cxn>
                  <a:cxn ang="0">
                    <a:pos x="294" y="236"/>
                  </a:cxn>
                  <a:cxn ang="0">
                    <a:pos x="314" y="266"/>
                  </a:cxn>
                  <a:cxn ang="0">
                    <a:pos x="328" y="298"/>
                  </a:cxn>
                  <a:cxn ang="0">
                    <a:pos x="328" y="300"/>
                  </a:cxn>
                  <a:cxn ang="0">
                    <a:pos x="334" y="304"/>
                  </a:cxn>
                  <a:cxn ang="0">
                    <a:pos x="340" y="300"/>
                  </a:cxn>
                  <a:cxn ang="0">
                    <a:pos x="342" y="294"/>
                  </a:cxn>
                </a:cxnLst>
                <a:rect l="0" t="0" r="r" b="b"/>
                <a:pathLst>
                  <a:path w="342" h="304">
                    <a:moveTo>
                      <a:pt x="340" y="292"/>
                    </a:moveTo>
                    <a:lnTo>
                      <a:pt x="340" y="292"/>
                    </a:lnTo>
                    <a:lnTo>
                      <a:pt x="310" y="250"/>
                    </a:lnTo>
                    <a:lnTo>
                      <a:pt x="292" y="230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50" y="196"/>
                    </a:lnTo>
                    <a:lnTo>
                      <a:pt x="226" y="182"/>
                    </a:lnTo>
                    <a:lnTo>
                      <a:pt x="202" y="170"/>
                    </a:lnTo>
                    <a:lnTo>
                      <a:pt x="176" y="160"/>
                    </a:lnTo>
                    <a:lnTo>
                      <a:pt x="176" y="160"/>
                    </a:lnTo>
                    <a:lnTo>
                      <a:pt x="150" y="150"/>
                    </a:lnTo>
                    <a:lnTo>
                      <a:pt x="124" y="136"/>
                    </a:lnTo>
                    <a:lnTo>
                      <a:pt x="98" y="120"/>
                    </a:lnTo>
                    <a:lnTo>
                      <a:pt x="74" y="102"/>
                    </a:lnTo>
                    <a:lnTo>
                      <a:pt x="52" y="82"/>
                    </a:lnTo>
                    <a:lnTo>
                      <a:pt x="34" y="58"/>
                    </a:lnTo>
                    <a:lnTo>
                      <a:pt x="28" y="46"/>
                    </a:lnTo>
                    <a:lnTo>
                      <a:pt x="22" y="32"/>
                    </a:lnTo>
                    <a:lnTo>
                      <a:pt x="16" y="20"/>
                    </a:lnTo>
                    <a:lnTo>
                      <a:pt x="14" y="6"/>
                    </a:lnTo>
                    <a:lnTo>
                      <a:pt x="14" y="6"/>
                    </a:lnTo>
                    <a:lnTo>
                      <a:pt x="10" y="2"/>
                    </a:lnTo>
                    <a:lnTo>
                      <a:pt x="6" y="0"/>
                    </a:lnTo>
                    <a:lnTo>
                      <a:pt x="2" y="2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10"/>
                    </a:lnTo>
                    <a:lnTo>
                      <a:pt x="2" y="12"/>
                    </a:lnTo>
                    <a:lnTo>
                      <a:pt x="6" y="14"/>
                    </a:lnTo>
                    <a:lnTo>
                      <a:pt x="12" y="12"/>
                    </a:lnTo>
                    <a:lnTo>
                      <a:pt x="12" y="10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0" y="30"/>
                    </a:lnTo>
                    <a:lnTo>
                      <a:pt x="22" y="50"/>
                    </a:lnTo>
                    <a:lnTo>
                      <a:pt x="34" y="70"/>
                    </a:lnTo>
                    <a:lnTo>
                      <a:pt x="50" y="88"/>
                    </a:lnTo>
                    <a:lnTo>
                      <a:pt x="66" y="104"/>
                    </a:lnTo>
                    <a:lnTo>
                      <a:pt x="84" y="120"/>
                    </a:lnTo>
                    <a:lnTo>
                      <a:pt x="104" y="134"/>
                    </a:lnTo>
                    <a:lnTo>
                      <a:pt x="124" y="146"/>
                    </a:lnTo>
                    <a:lnTo>
                      <a:pt x="124" y="146"/>
                    </a:lnTo>
                    <a:lnTo>
                      <a:pt x="152" y="158"/>
                    </a:lnTo>
                    <a:lnTo>
                      <a:pt x="182" y="170"/>
                    </a:lnTo>
                    <a:lnTo>
                      <a:pt x="210" y="180"/>
                    </a:lnTo>
                    <a:lnTo>
                      <a:pt x="238" y="192"/>
                    </a:lnTo>
                    <a:lnTo>
                      <a:pt x="238" y="192"/>
                    </a:lnTo>
                    <a:lnTo>
                      <a:pt x="252" y="202"/>
                    </a:lnTo>
                    <a:lnTo>
                      <a:pt x="266" y="212"/>
                    </a:lnTo>
                    <a:lnTo>
                      <a:pt x="280" y="224"/>
                    </a:lnTo>
                    <a:lnTo>
                      <a:pt x="294" y="236"/>
                    </a:lnTo>
                    <a:lnTo>
                      <a:pt x="304" y="250"/>
                    </a:lnTo>
                    <a:lnTo>
                      <a:pt x="314" y="266"/>
                    </a:lnTo>
                    <a:lnTo>
                      <a:pt x="322" y="282"/>
                    </a:lnTo>
                    <a:lnTo>
                      <a:pt x="328" y="298"/>
                    </a:lnTo>
                    <a:lnTo>
                      <a:pt x="328" y="298"/>
                    </a:lnTo>
                    <a:lnTo>
                      <a:pt x="328" y="300"/>
                    </a:lnTo>
                    <a:lnTo>
                      <a:pt x="332" y="302"/>
                    </a:lnTo>
                    <a:lnTo>
                      <a:pt x="334" y="304"/>
                    </a:lnTo>
                    <a:lnTo>
                      <a:pt x="338" y="302"/>
                    </a:lnTo>
                    <a:lnTo>
                      <a:pt x="340" y="300"/>
                    </a:lnTo>
                    <a:lnTo>
                      <a:pt x="342" y="298"/>
                    </a:lnTo>
                    <a:lnTo>
                      <a:pt x="342" y="294"/>
                    </a:lnTo>
                    <a:lnTo>
                      <a:pt x="340" y="29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5" name="Freeform 471"/>
              <p:cNvSpPr>
                <a:spLocks/>
              </p:cNvSpPr>
              <p:nvPr/>
            </p:nvSpPr>
            <p:spPr bwMode="auto">
              <a:xfrm>
                <a:off x="2580" y="1779"/>
                <a:ext cx="95" cy="105"/>
              </a:xfrm>
              <a:custGeom>
                <a:avLst/>
                <a:gdLst/>
                <a:ahLst/>
                <a:cxnLst>
                  <a:cxn ang="0">
                    <a:pos x="276" y="246"/>
                  </a:cxn>
                  <a:cxn ang="0">
                    <a:pos x="276" y="246"/>
                  </a:cxn>
                  <a:cxn ang="0">
                    <a:pos x="262" y="230"/>
                  </a:cxn>
                  <a:cxn ang="0">
                    <a:pos x="248" y="214"/>
                  </a:cxn>
                  <a:cxn ang="0">
                    <a:pos x="232" y="200"/>
                  </a:cxn>
                  <a:cxn ang="0">
                    <a:pos x="214" y="186"/>
                  </a:cxn>
                  <a:cxn ang="0">
                    <a:pos x="196" y="174"/>
                  </a:cxn>
                  <a:cxn ang="0">
                    <a:pos x="176" y="164"/>
                  </a:cxn>
                  <a:cxn ang="0">
                    <a:pos x="136" y="146"/>
                  </a:cxn>
                  <a:cxn ang="0">
                    <a:pos x="136" y="146"/>
                  </a:cxn>
                  <a:cxn ang="0">
                    <a:pos x="94" y="128"/>
                  </a:cxn>
                  <a:cxn ang="0">
                    <a:pos x="72" y="118"/>
                  </a:cxn>
                  <a:cxn ang="0">
                    <a:pos x="52" y="106"/>
                  </a:cxn>
                  <a:cxn ang="0">
                    <a:pos x="52" y="106"/>
                  </a:cxn>
                  <a:cxn ang="0">
                    <a:pos x="38" y="98"/>
                  </a:cxn>
                  <a:cxn ang="0">
                    <a:pos x="28" y="86"/>
                  </a:cxn>
                  <a:cxn ang="0">
                    <a:pos x="20" y="74"/>
                  </a:cxn>
                  <a:cxn ang="0">
                    <a:pos x="14" y="60"/>
                  </a:cxn>
                  <a:cxn ang="0">
                    <a:pos x="10" y="46"/>
                  </a:cxn>
                  <a:cxn ang="0">
                    <a:pos x="10" y="32"/>
                  </a:cxn>
                  <a:cxn ang="0">
                    <a:pos x="14" y="16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22" y="0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4" y="4"/>
                  </a:cxn>
                  <a:cxn ang="0">
                    <a:pos x="8" y="12"/>
                  </a:cxn>
                  <a:cxn ang="0">
                    <a:pos x="6" y="18"/>
                  </a:cxn>
                  <a:cxn ang="0">
                    <a:pos x="2" y="26"/>
                  </a:cxn>
                  <a:cxn ang="0">
                    <a:pos x="0" y="42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2" y="70"/>
                  </a:cxn>
                  <a:cxn ang="0">
                    <a:pos x="8" y="82"/>
                  </a:cxn>
                  <a:cxn ang="0">
                    <a:pos x="14" y="92"/>
                  </a:cxn>
                  <a:cxn ang="0">
                    <a:pos x="22" y="102"/>
                  </a:cxn>
                  <a:cxn ang="0">
                    <a:pos x="30" y="110"/>
                  </a:cxn>
                  <a:cxn ang="0">
                    <a:pos x="40" y="118"/>
                  </a:cxn>
                  <a:cxn ang="0">
                    <a:pos x="62" y="132"/>
                  </a:cxn>
                  <a:cxn ang="0">
                    <a:pos x="62" y="132"/>
                  </a:cxn>
                  <a:cxn ang="0">
                    <a:pos x="88" y="142"/>
                  </a:cxn>
                  <a:cxn ang="0">
                    <a:pos x="114" y="152"/>
                  </a:cxn>
                  <a:cxn ang="0">
                    <a:pos x="140" y="162"/>
                  </a:cxn>
                  <a:cxn ang="0">
                    <a:pos x="168" y="172"/>
                  </a:cxn>
                  <a:cxn ang="0">
                    <a:pos x="168" y="172"/>
                  </a:cxn>
                  <a:cxn ang="0">
                    <a:pos x="198" y="186"/>
                  </a:cxn>
                  <a:cxn ang="0">
                    <a:pos x="226" y="202"/>
                  </a:cxn>
                  <a:cxn ang="0">
                    <a:pos x="240" y="212"/>
                  </a:cxn>
                  <a:cxn ang="0">
                    <a:pos x="254" y="222"/>
                  </a:cxn>
                  <a:cxn ang="0">
                    <a:pos x="266" y="234"/>
                  </a:cxn>
                  <a:cxn ang="0">
                    <a:pos x="276" y="246"/>
                  </a:cxn>
                  <a:cxn ang="0">
                    <a:pos x="276" y="246"/>
                  </a:cxn>
                  <a:cxn ang="0">
                    <a:pos x="276" y="246"/>
                  </a:cxn>
                </a:cxnLst>
                <a:rect l="0" t="0" r="r" b="b"/>
                <a:pathLst>
                  <a:path w="276" h="246">
                    <a:moveTo>
                      <a:pt x="276" y="246"/>
                    </a:moveTo>
                    <a:lnTo>
                      <a:pt x="276" y="246"/>
                    </a:lnTo>
                    <a:lnTo>
                      <a:pt x="262" y="230"/>
                    </a:lnTo>
                    <a:lnTo>
                      <a:pt x="248" y="214"/>
                    </a:lnTo>
                    <a:lnTo>
                      <a:pt x="232" y="200"/>
                    </a:lnTo>
                    <a:lnTo>
                      <a:pt x="214" y="186"/>
                    </a:lnTo>
                    <a:lnTo>
                      <a:pt x="196" y="174"/>
                    </a:lnTo>
                    <a:lnTo>
                      <a:pt x="176" y="164"/>
                    </a:lnTo>
                    <a:lnTo>
                      <a:pt x="136" y="146"/>
                    </a:lnTo>
                    <a:lnTo>
                      <a:pt x="136" y="146"/>
                    </a:lnTo>
                    <a:lnTo>
                      <a:pt x="94" y="128"/>
                    </a:lnTo>
                    <a:lnTo>
                      <a:pt x="72" y="118"/>
                    </a:lnTo>
                    <a:lnTo>
                      <a:pt x="52" y="106"/>
                    </a:lnTo>
                    <a:lnTo>
                      <a:pt x="52" y="106"/>
                    </a:lnTo>
                    <a:lnTo>
                      <a:pt x="38" y="98"/>
                    </a:lnTo>
                    <a:lnTo>
                      <a:pt x="28" y="86"/>
                    </a:lnTo>
                    <a:lnTo>
                      <a:pt x="20" y="74"/>
                    </a:lnTo>
                    <a:lnTo>
                      <a:pt x="14" y="60"/>
                    </a:lnTo>
                    <a:lnTo>
                      <a:pt x="10" y="46"/>
                    </a:lnTo>
                    <a:lnTo>
                      <a:pt x="10" y="32"/>
                    </a:lnTo>
                    <a:lnTo>
                      <a:pt x="14" y="16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4" y="4"/>
                    </a:lnTo>
                    <a:lnTo>
                      <a:pt x="8" y="12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70"/>
                    </a:lnTo>
                    <a:lnTo>
                      <a:pt x="8" y="82"/>
                    </a:lnTo>
                    <a:lnTo>
                      <a:pt x="14" y="92"/>
                    </a:lnTo>
                    <a:lnTo>
                      <a:pt x="22" y="102"/>
                    </a:lnTo>
                    <a:lnTo>
                      <a:pt x="30" y="110"/>
                    </a:lnTo>
                    <a:lnTo>
                      <a:pt x="40" y="118"/>
                    </a:lnTo>
                    <a:lnTo>
                      <a:pt x="62" y="132"/>
                    </a:lnTo>
                    <a:lnTo>
                      <a:pt x="62" y="132"/>
                    </a:lnTo>
                    <a:lnTo>
                      <a:pt x="88" y="142"/>
                    </a:lnTo>
                    <a:lnTo>
                      <a:pt x="114" y="152"/>
                    </a:lnTo>
                    <a:lnTo>
                      <a:pt x="140" y="162"/>
                    </a:lnTo>
                    <a:lnTo>
                      <a:pt x="168" y="172"/>
                    </a:lnTo>
                    <a:lnTo>
                      <a:pt x="168" y="172"/>
                    </a:lnTo>
                    <a:lnTo>
                      <a:pt x="198" y="186"/>
                    </a:lnTo>
                    <a:lnTo>
                      <a:pt x="226" y="202"/>
                    </a:lnTo>
                    <a:lnTo>
                      <a:pt x="240" y="212"/>
                    </a:lnTo>
                    <a:lnTo>
                      <a:pt x="254" y="222"/>
                    </a:lnTo>
                    <a:lnTo>
                      <a:pt x="266" y="234"/>
                    </a:lnTo>
                    <a:lnTo>
                      <a:pt x="276" y="246"/>
                    </a:lnTo>
                    <a:lnTo>
                      <a:pt x="276" y="246"/>
                    </a:lnTo>
                    <a:lnTo>
                      <a:pt x="276" y="246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6" name="Freeform 472"/>
              <p:cNvSpPr>
                <a:spLocks/>
              </p:cNvSpPr>
              <p:nvPr/>
            </p:nvSpPr>
            <p:spPr bwMode="auto">
              <a:xfrm>
                <a:off x="2580" y="1779"/>
                <a:ext cx="95" cy="105"/>
              </a:xfrm>
              <a:custGeom>
                <a:avLst/>
                <a:gdLst/>
                <a:ahLst/>
                <a:cxnLst>
                  <a:cxn ang="0">
                    <a:pos x="276" y="246"/>
                  </a:cxn>
                  <a:cxn ang="0">
                    <a:pos x="276" y="246"/>
                  </a:cxn>
                  <a:cxn ang="0">
                    <a:pos x="262" y="230"/>
                  </a:cxn>
                  <a:cxn ang="0">
                    <a:pos x="248" y="214"/>
                  </a:cxn>
                  <a:cxn ang="0">
                    <a:pos x="232" y="200"/>
                  </a:cxn>
                  <a:cxn ang="0">
                    <a:pos x="214" y="186"/>
                  </a:cxn>
                  <a:cxn ang="0">
                    <a:pos x="196" y="174"/>
                  </a:cxn>
                  <a:cxn ang="0">
                    <a:pos x="176" y="164"/>
                  </a:cxn>
                  <a:cxn ang="0">
                    <a:pos x="136" y="146"/>
                  </a:cxn>
                  <a:cxn ang="0">
                    <a:pos x="136" y="146"/>
                  </a:cxn>
                  <a:cxn ang="0">
                    <a:pos x="94" y="128"/>
                  </a:cxn>
                  <a:cxn ang="0">
                    <a:pos x="72" y="118"/>
                  </a:cxn>
                  <a:cxn ang="0">
                    <a:pos x="52" y="106"/>
                  </a:cxn>
                  <a:cxn ang="0">
                    <a:pos x="52" y="106"/>
                  </a:cxn>
                  <a:cxn ang="0">
                    <a:pos x="38" y="98"/>
                  </a:cxn>
                  <a:cxn ang="0">
                    <a:pos x="28" y="86"/>
                  </a:cxn>
                  <a:cxn ang="0">
                    <a:pos x="20" y="74"/>
                  </a:cxn>
                  <a:cxn ang="0">
                    <a:pos x="14" y="60"/>
                  </a:cxn>
                  <a:cxn ang="0">
                    <a:pos x="10" y="46"/>
                  </a:cxn>
                  <a:cxn ang="0">
                    <a:pos x="10" y="32"/>
                  </a:cxn>
                  <a:cxn ang="0">
                    <a:pos x="14" y="16"/>
                  </a:cxn>
                  <a:cxn ang="0">
                    <a:pos x="22" y="2"/>
                  </a:cxn>
                  <a:cxn ang="0">
                    <a:pos x="22" y="2"/>
                  </a:cxn>
                  <a:cxn ang="0">
                    <a:pos x="22" y="0"/>
                  </a:cxn>
                  <a:cxn ang="0">
                    <a:pos x="20" y="0"/>
                  </a:cxn>
                  <a:cxn ang="0">
                    <a:pos x="20" y="0"/>
                  </a:cxn>
                  <a:cxn ang="0">
                    <a:pos x="14" y="4"/>
                  </a:cxn>
                  <a:cxn ang="0">
                    <a:pos x="8" y="12"/>
                  </a:cxn>
                  <a:cxn ang="0">
                    <a:pos x="6" y="18"/>
                  </a:cxn>
                  <a:cxn ang="0">
                    <a:pos x="2" y="26"/>
                  </a:cxn>
                  <a:cxn ang="0">
                    <a:pos x="0" y="42"/>
                  </a:cxn>
                  <a:cxn ang="0">
                    <a:pos x="0" y="58"/>
                  </a:cxn>
                  <a:cxn ang="0">
                    <a:pos x="0" y="58"/>
                  </a:cxn>
                  <a:cxn ang="0">
                    <a:pos x="2" y="70"/>
                  </a:cxn>
                  <a:cxn ang="0">
                    <a:pos x="8" y="82"/>
                  </a:cxn>
                  <a:cxn ang="0">
                    <a:pos x="14" y="92"/>
                  </a:cxn>
                  <a:cxn ang="0">
                    <a:pos x="22" y="102"/>
                  </a:cxn>
                  <a:cxn ang="0">
                    <a:pos x="30" y="110"/>
                  </a:cxn>
                  <a:cxn ang="0">
                    <a:pos x="40" y="118"/>
                  </a:cxn>
                  <a:cxn ang="0">
                    <a:pos x="62" y="132"/>
                  </a:cxn>
                  <a:cxn ang="0">
                    <a:pos x="62" y="132"/>
                  </a:cxn>
                  <a:cxn ang="0">
                    <a:pos x="88" y="142"/>
                  </a:cxn>
                  <a:cxn ang="0">
                    <a:pos x="114" y="152"/>
                  </a:cxn>
                  <a:cxn ang="0">
                    <a:pos x="140" y="162"/>
                  </a:cxn>
                  <a:cxn ang="0">
                    <a:pos x="168" y="172"/>
                  </a:cxn>
                  <a:cxn ang="0">
                    <a:pos x="168" y="172"/>
                  </a:cxn>
                  <a:cxn ang="0">
                    <a:pos x="198" y="186"/>
                  </a:cxn>
                  <a:cxn ang="0">
                    <a:pos x="226" y="202"/>
                  </a:cxn>
                  <a:cxn ang="0">
                    <a:pos x="240" y="212"/>
                  </a:cxn>
                  <a:cxn ang="0">
                    <a:pos x="254" y="222"/>
                  </a:cxn>
                  <a:cxn ang="0">
                    <a:pos x="266" y="234"/>
                  </a:cxn>
                  <a:cxn ang="0">
                    <a:pos x="276" y="246"/>
                  </a:cxn>
                  <a:cxn ang="0">
                    <a:pos x="276" y="246"/>
                  </a:cxn>
                  <a:cxn ang="0">
                    <a:pos x="276" y="246"/>
                  </a:cxn>
                </a:cxnLst>
                <a:rect l="0" t="0" r="r" b="b"/>
                <a:pathLst>
                  <a:path w="276" h="246">
                    <a:moveTo>
                      <a:pt x="276" y="246"/>
                    </a:moveTo>
                    <a:lnTo>
                      <a:pt x="276" y="246"/>
                    </a:lnTo>
                    <a:lnTo>
                      <a:pt x="262" y="230"/>
                    </a:lnTo>
                    <a:lnTo>
                      <a:pt x="248" y="214"/>
                    </a:lnTo>
                    <a:lnTo>
                      <a:pt x="232" y="200"/>
                    </a:lnTo>
                    <a:lnTo>
                      <a:pt x="214" y="186"/>
                    </a:lnTo>
                    <a:lnTo>
                      <a:pt x="196" y="174"/>
                    </a:lnTo>
                    <a:lnTo>
                      <a:pt x="176" y="164"/>
                    </a:lnTo>
                    <a:lnTo>
                      <a:pt x="136" y="146"/>
                    </a:lnTo>
                    <a:lnTo>
                      <a:pt x="136" y="146"/>
                    </a:lnTo>
                    <a:lnTo>
                      <a:pt x="94" y="128"/>
                    </a:lnTo>
                    <a:lnTo>
                      <a:pt x="72" y="118"/>
                    </a:lnTo>
                    <a:lnTo>
                      <a:pt x="52" y="106"/>
                    </a:lnTo>
                    <a:lnTo>
                      <a:pt x="52" y="106"/>
                    </a:lnTo>
                    <a:lnTo>
                      <a:pt x="38" y="98"/>
                    </a:lnTo>
                    <a:lnTo>
                      <a:pt x="28" y="86"/>
                    </a:lnTo>
                    <a:lnTo>
                      <a:pt x="20" y="74"/>
                    </a:lnTo>
                    <a:lnTo>
                      <a:pt x="14" y="60"/>
                    </a:lnTo>
                    <a:lnTo>
                      <a:pt x="10" y="46"/>
                    </a:lnTo>
                    <a:lnTo>
                      <a:pt x="10" y="32"/>
                    </a:lnTo>
                    <a:lnTo>
                      <a:pt x="14" y="16"/>
                    </a:lnTo>
                    <a:lnTo>
                      <a:pt x="22" y="2"/>
                    </a:lnTo>
                    <a:lnTo>
                      <a:pt x="22" y="2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20" y="0"/>
                    </a:lnTo>
                    <a:lnTo>
                      <a:pt x="14" y="4"/>
                    </a:lnTo>
                    <a:lnTo>
                      <a:pt x="8" y="12"/>
                    </a:lnTo>
                    <a:lnTo>
                      <a:pt x="6" y="18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70"/>
                    </a:lnTo>
                    <a:lnTo>
                      <a:pt x="8" y="82"/>
                    </a:lnTo>
                    <a:lnTo>
                      <a:pt x="14" y="92"/>
                    </a:lnTo>
                    <a:lnTo>
                      <a:pt x="22" y="102"/>
                    </a:lnTo>
                    <a:lnTo>
                      <a:pt x="30" y="110"/>
                    </a:lnTo>
                    <a:lnTo>
                      <a:pt x="40" y="118"/>
                    </a:lnTo>
                    <a:lnTo>
                      <a:pt x="62" y="132"/>
                    </a:lnTo>
                    <a:lnTo>
                      <a:pt x="62" y="132"/>
                    </a:lnTo>
                    <a:lnTo>
                      <a:pt x="88" y="142"/>
                    </a:lnTo>
                    <a:lnTo>
                      <a:pt x="114" y="152"/>
                    </a:lnTo>
                    <a:lnTo>
                      <a:pt x="140" y="162"/>
                    </a:lnTo>
                    <a:lnTo>
                      <a:pt x="168" y="172"/>
                    </a:lnTo>
                    <a:lnTo>
                      <a:pt x="168" y="172"/>
                    </a:lnTo>
                    <a:lnTo>
                      <a:pt x="198" y="186"/>
                    </a:lnTo>
                    <a:lnTo>
                      <a:pt x="226" y="202"/>
                    </a:lnTo>
                    <a:lnTo>
                      <a:pt x="240" y="212"/>
                    </a:lnTo>
                    <a:lnTo>
                      <a:pt x="254" y="222"/>
                    </a:lnTo>
                    <a:lnTo>
                      <a:pt x="266" y="234"/>
                    </a:lnTo>
                    <a:lnTo>
                      <a:pt x="276" y="246"/>
                    </a:lnTo>
                    <a:lnTo>
                      <a:pt x="276" y="246"/>
                    </a:lnTo>
                    <a:lnTo>
                      <a:pt x="276" y="246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7" name="Freeform 473"/>
              <p:cNvSpPr>
                <a:spLocks/>
              </p:cNvSpPr>
              <p:nvPr/>
            </p:nvSpPr>
            <p:spPr bwMode="auto">
              <a:xfrm>
                <a:off x="2688" y="1772"/>
                <a:ext cx="96" cy="105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0" y="246"/>
                  </a:cxn>
                  <a:cxn ang="0">
                    <a:pos x="12" y="234"/>
                  </a:cxn>
                  <a:cxn ang="0">
                    <a:pos x="22" y="222"/>
                  </a:cxn>
                  <a:cxn ang="0">
                    <a:pos x="46" y="204"/>
                  </a:cxn>
                  <a:cxn ang="0">
                    <a:pos x="72" y="190"/>
                  </a:cxn>
                  <a:cxn ang="0">
                    <a:pos x="100" y="176"/>
                  </a:cxn>
                  <a:cxn ang="0">
                    <a:pos x="158" y="154"/>
                  </a:cxn>
                  <a:cxn ang="0">
                    <a:pos x="186" y="144"/>
                  </a:cxn>
                  <a:cxn ang="0">
                    <a:pos x="214" y="132"/>
                  </a:cxn>
                  <a:cxn ang="0">
                    <a:pos x="214" y="132"/>
                  </a:cxn>
                  <a:cxn ang="0">
                    <a:pos x="234" y="120"/>
                  </a:cxn>
                  <a:cxn ang="0">
                    <a:pos x="252" y="104"/>
                  </a:cxn>
                  <a:cxn ang="0">
                    <a:pos x="260" y="96"/>
                  </a:cxn>
                  <a:cxn ang="0">
                    <a:pos x="268" y="86"/>
                  </a:cxn>
                  <a:cxn ang="0">
                    <a:pos x="272" y="76"/>
                  </a:cxn>
                  <a:cxn ang="0">
                    <a:pos x="276" y="66"/>
                  </a:cxn>
                  <a:cxn ang="0">
                    <a:pos x="276" y="66"/>
                  </a:cxn>
                  <a:cxn ang="0">
                    <a:pos x="278" y="48"/>
                  </a:cxn>
                  <a:cxn ang="0">
                    <a:pos x="276" y="30"/>
                  </a:cxn>
                  <a:cxn ang="0">
                    <a:pos x="272" y="20"/>
                  </a:cxn>
                  <a:cxn ang="0">
                    <a:pos x="270" y="12"/>
                  </a:cxn>
                  <a:cxn ang="0">
                    <a:pos x="264" y="6"/>
                  </a:cxn>
                  <a:cxn ang="0">
                    <a:pos x="256" y="0"/>
                  </a:cxn>
                  <a:cxn ang="0">
                    <a:pos x="256" y="0"/>
                  </a:cxn>
                  <a:cxn ang="0">
                    <a:pos x="254" y="0"/>
                  </a:cxn>
                  <a:cxn ang="0">
                    <a:pos x="254" y="2"/>
                  </a:cxn>
                  <a:cxn ang="0">
                    <a:pos x="254" y="2"/>
                  </a:cxn>
                  <a:cxn ang="0">
                    <a:pos x="262" y="16"/>
                  </a:cxn>
                  <a:cxn ang="0">
                    <a:pos x="268" y="30"/>
                  </a:cxn>
                  <a:cxn ang="0">
                    <a:pos x="268" y="44"/>
                  </a:cxn>
                  <a:cxn ang="0">
                    <a:pos x="268" y="56"/>
                  </a:cxn>
                  <a:cxn ang="0">
                    <a:pos x="262" y="66"/>
                  </a:cxn>
                  <a:cxn ang="0">
                    <a:pos x="256" y="76"/>
                  </a:cxn>
                  <a:cxn ang="0">
                    <a:pos x="248" y="86"/>
                  </a:cxn>
                  <a:cxn ang="0">
                    <a:pos x="238" y="96"/>
                  </a:cxn>
                  <a:cxn ang="0">
                    <a:pos x="214" y="110"/>
                  </a:cxn>
                  <a:cxn ang="0">
                    <a:pos x="188" y="124"/>
                  </a:cxn>
                  <a:cxn ang="0">
                    <a:pos x="140" y="144"/>
                  </a:cxn>
                  <a:cxn ang="0">
                    <a:pos x="140" y="144"/>
                  </a:cxn>
                  <a:cxn ang="0">
                    <a:pos x="100" y="164"/>
                  </a:cxn>
                  <a:cxn ang="0">
                    <a:pos x="82" y="174"/>
                  </a:cxn>
                  <a:cxn ang="0">
                    <a:pos x="62" y="186"/>
                  </a:cxn>
                  <a:cxn ang="0">
                    <a:pos x="46" y="200"/>
                  </a:cxn>
                  <a:cxn ang="0">
                    <a:pos x="30" y="214"/>
                  </a:cxn>
                  <a:cxn ang="0">
                    <a:pos x="14" y="228"/>
                  </a:cxn>
                  <a:cxn ang="0">
                    <a:pos x="0" y="246"/>
                  </a:cxn>
                  <a:cxn ang="0">
                    <a:pos x="0" y="246"/>
                  </a:cxn>
                  <a:cxn ang="0">
                    <a:pos x="0" y="246"/>
                  </a:cxn>
                </a:cxnLst>
                <a:rect l="0" t="0" r="r" b="b"/>
                <a:pathLst>
                  <a:path w="278" h="246">
                    <a:moveTo>
                      <a:pt x="0" y="246"/>
                    </a:moveTo>
                    <a:lnTo>
                      <a:pt x="0" y="246"/>
                    </a:lnTo>
                    <a:lnTo>
                      <a:pt x="12" y="234"/>
                    </a:lnTo>
                    <a:lnTo>
                      <a:pt x="22" y="222"/>
                    </a:lnTo>
                    <a:lnTo>
                      <a:pt x="46" y="204"/>
                    </a:lnTo>
                    <a:lnTo>
                      <a:pt x="72" y="190"/>
                    </a:lnTo>
                    <a:lnTo>
                      <a:pt x="100" y="176"/>
                    </a:lnTo>
                    <a:lnTo>
                      <a:pt x="158" y="154"/>
                    </a:lnTo>
                    <a:lnTo>
                      <a:pt x="186" y="144"/>
                    </a:lnTo>
                    <a:lnTo>
                      <a:pt x="214" y="132"/>
                    </a:lnTo>
                    <a:lnTo>
                      <a:pt x="214" y="132"/>
                    </a:lnTo>
                    <a:lnTo>
                      <a:pt x="234" y="120"/>
                    </a:lnTo>
                    <a:lnTo>
                      <a:pt x="252" y="104"/>
                    </a:lnTo>
                    <a:lnTo>
                      <a:pt x="260" y="96"/>
                    </a:lnTo>
                    <a:lnTo>
                      <a:pt x="268" y="86"/>
                    </a:lnTo>
                    <a:lnTo>
                      <a:pt x="272" y="76"/>
                    </a:lnTo>
                    <a:lnTo>
                      <a:pt x="276" y="66"/>
                    </a:lnTo>
                    <a:lnTo>
                      <a:pt x="276" y="66"/>
                    </a:lnTo>
                    <a:lnTo>
                      <a:pt x="278" y="48"/>
                    </a:lnTo>
                    <a:lnTo>
                      <a:pt x="276" y="30"/>
                    </a:lnTo>
                    <a:lnTo>
                      <a:pt x="272" y="20"/>
                    </a:lnTo>
                    <a:lnTo>
                      <a:pt x="270" y="12"/>
                    </a:lnTo>
                    <a:lnTo>
                      <a:pt x="264" y="6"/>
                    </a:lnTo>
                    <a:lnTo>
                      <a:pt x="256" y="0"/>
                    </a:lnTo>
                    <a:lnTo>
                      <a:pt x="256" y="0"/>
                    </a:lnTo>
                    <a:lnTo>
                      <a:pt x="254" y="0"/>
                    </a:lnTo>
                    <a:lnTo>
                      <a:pt x="254" y="2"/>
                    </a:lnTo>
                    <a:lnTo>
                      <a:pt x="254" y="2"/>
                    </a:lnTo>
                    <a:lnTo>
                      <a:pt x="262" y="16"/>
                    </a:lnTo>
                    <a:lnTo>
                      <a:pt x="268" y="30"/>
                    </a:lnTo>
                    <a:lnTo>
                      <a:pt x="268" y="44"/>
                    </a:lnTo>
                    <a:lnTo>
                      <a:pt x="268" y="56"/>
                    </a:lnTo>
                    <a:lnTo>
                      <a:pt x="262" y="66"/>
                    </a:lnTo>
                    <a:lnTo>
                      <a:pt x="256" y="76"/>
                    </a:lnTo>
                    <a:lnTo>
                      <a:pt x="248" y="86"/>
                    </a:lnTo>
                    <a:lnTo>
                      <a:pt x="238" y="96"/>
                    </a:lnTo>
                    <a:lnTo>
                      <a:pt x="214" y="110"/>
                    </a:lnTo>
                    <a:lnTo>
                      <a:pt x="188" y="124"/>
                    </a:lnTo>
                    <a:lnTo>
                      <a:pt x="140" y="144"/>
                    </a:lnTo>
                    <a:lnTo>
                      <a:pt x="140" y="144"/>
                    </a:lnTo>
                    <a:lnTo>
                      <a:pt x="100" y="164"/>
                    </a:lnTo>
                    <a:lnTo>
                      <a:pt x="82" y="174"/>
                    </a:lnTo>
                    <a:lnTo>
                      <a:pt x="62" y="186"/>
                    </a:lnTo>
                    <a:lnTo>
                      <a:pt x="46" y="200"/>
                    </a:lnTo>
                    <a:lnTo>
                      <a:pt x="30" y="214"/>
                    </a:lnTo>
                    <a:lnTo>
                      <a:pt x="14" y="228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8" name="Freeform 474"/>
              <p:cNvSpPr>
                <a:spLocks/>
              </p:cNvSpPr>
              <p:nvPr/>
            </p:nvSpPr>
            <p:spPr bwMode="auto">
              <a:xfrm>
                <a:off x="2688" y="1772"/>
                <a:ext cx="96" cy="105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0" y="246"/>
                  </a:cxn>
                  <a:cxn ang="0">
                    <a:pos x="12" y="234"/>
                  </a:cxn>
                  <a:cxn ang="0">
                    <a:pos x="22" y="222"/>
                  </a:cxn>
                  <a:cxn ang="0">
                    <a:pos x="46" y="204"/>
                  </a:cxn>
                  <a:cxn ang="0">
                    <a:pos x="72" y="190"/>
                  </a:cxn>
                  <a:cxn ang="0">
                    <a:pos x="100" y="176"/>
                  </a:cxn>
                  <a:cxn ang="0">
                    <a:pos x="158" y="154"/>
                  </a:cxn>
                  <a:cxn ang="0">
                    <a:pos x="186" y="144"/>
                  </a:cxn>
                  <a:cxn ang="0">
                    <a:pos x="214" y="132"/>
                  </a:cxn>
                  <a:cxn ang="0">
                    <a:pos x="214" y="132"/>
                  </a:cxn>
                  <a:cxn ang="0">
                    <a:pos x="234" y="120"/>
                  </a:cxn>
                  <a:cxn ang="0">
                    <a:pos x="252" y="104"/>
                  </a:cxn>
                  <a:cxn ang="0">
                    <a:pos x="260" y="96"/>
                  </a:cxn>
                  <a:cxn ang="0">
                    <a:pos x="268" y="86"/>
                  </a:cxn>
                  <a:cxn ang="0">
                    <a:pos x="272" y="76"/>
                  </a:cxn>
                  <a:cxn ang="0">
                    <a:pos x="276" y="66"/>
                  </a:cxn>
                  <a:cxn ang="0">
                    <a:pos x="276" y="66"/>
                  </a:cxn>
                  <a:cxn ang="0">
                    <a:pos x="278" y="48"/>
                  </a:cxn>
                  <a:cxn ang="0">
                    <a:pos x="276" y="30"/>
                  </a:cxn>
                  <a:cxn ang="0">
                    <a:pos x="272" y="20"/>
                  </a:cxn>
                  <a:cxn ang="0">
                    <a:pos x="270" y="12"/>
                  </a:cxn>
                  <a:cxn ang="0">
                    <a:pos x="264" y="6"/>
                  </a:cxn>
                  <a:cxn ang="0">
                    <a:pos x="256" y="0"/>
                  </a:cxn>
                  <a:cxn ang="0">
                    <a:pos x="256" y="0"/>
                  </a:cxn>
                  <a:cxn ang="0">
                    <a:pos x="254" y="0"/>
                  </a:cxn>
                  <a:cxn ang="0">
                    <a:pos x="254" y="2"/>
                  </a:cxn>
                  <a:cxn ang="0">
                    <a:pos x="254" y="2"/>
                  </a:cxn>
                  <a:cxn ang="0">
                    <a:pos x="262" y="16"/>
                  </a:cxn>
                  <a:cxn ang="0">
                    <a:pos x="268" y="30"/>
                  </a:cxn>
                  <a:cxn ang="0">
                    <a:pos x="268" y="44"/>
                  </a:cxn>
                  <a:cxn ang="0">
                    <a:pos x="268" y="56"/>
                  </a:cxn>
                  <a:cxn ang="0">
                    <a:pos x="262" y="66"/>
                  </a:cxn>
                  <a:cxn ang="0">
                    <a:pos x="256" y="76"/>
                  </a:cxn>
                  <a:cxn ang="0">
                    <a:pos x="248" y="86"/>
                  </a:cxn>
                  <a:cxn ang="0">
                    <a:pos x="238" y="96"/>
                  </a:cxn>
                  <a:cxn ang="0">
                    <a:pos x="214" y="110"/>
                  </a:cxn>
                  <a:cxn ang="0">
                    <a:pos x="188" y="124"/>
                  </a:cxn>
                  <a:cxn ang="0">
                    <a:pos x="140" y="144"/>
                  </a:cxn>
                  <a:cxn ang="0">
                    <a:pos x="140" y="144"/>
                  </a:cxn>
                  <a:cxn ang="0">
                    <a:pos x="100" y="164"/>
                  </a:cxn>
                  <a:cxn ang="0">
                    <a:pos x="82" y="174"/>
                  </a:cxn>
                  <a:cxn ang="0">
                    <a:pos x="62" y="186"/>
                  </a:cxn>
                  <a:cxn ang="0">
                    <a:pos x="46" y="200"/>
                  </a:cxn>
                  <a:cxn ang="0">
                    <a:pos x="30" y="214"/>
                  </a:cxn>
                  <a:cxn ang="0">
                    <a:pos x="14" y="228"/>
                  </a:cxn>
                  <a:cxn ang="0">
                    <a:pos x="0" y="246"/>
                  </a:cxn>
                  <a:cxn ang="0">
                    <a:pos x="0" y="246"/>
                  </a:cxn>
                  <a:cxn ang="0">
                    <a:pos x="0" y="246"/>
                  </a:cxn>
                </a:cxnLst>
                <a:rect l="0" t="0" r="r" b="b"/>
                <a:pathLst>
                  <a:path w="278" h="246">
                    <a:moveTo>
                      <a:pt x="0" y="246"/>
                    </a:moveTo>
                    <a:lnTo>
                      <a:pt x="0" y="246"/>
                    </a:lnTo>
                    <a:lnTo>
                      <a:pt x="12" y="234"/>
                    </a:lnTo>
                    <a:lnTo>
                      <a:pt x="22" y="222"/>
                    </a:lnTo>
                    <a:lnTo>
                      <a:pt x="46" y="204"/>
                    </a:lnTo>
                    <a:lnTo>
                      <a:pt x="72" y="190"/>
                    </a:lnTo>
                    <a:lnTo>
                      <a:pt x="100" y="176"/>
                    </a:lnTo>
                    <a:lnTo>
                      <a:pt x="158" y="154"/>
                    </a:lnTo>
                    <a:lnTo>
                      <a:pt x="186" y="144"/>
                    </a:lnTo>
                    <a:lnTo>
                      <a:pt x="214" y="132"/>
                    </a:lnTo>
                    <a:lnTo>
                      <a:pt x="214" y="132"/>
                    </a:lnTo>
                    <a:lnTo>
                      <a:pt x="234" y="120"/>
                    </a:lnTo>
                    <a:lnTo>
                      <a:pt x="252" y="104"/>
                    </a:lnTo>
                    <a:lnTo>
                      <a:pt x="260" y="96"/>
                    </a:lnTo>
                    <a:lnTo>
                      <a:pt x="268" y="86"/>
                    </a:lnTo>
                    <a:lnTo>
                      <a:pt x="272" y="76"/>
                    </a:lnTo>
                    <a:lnTo>
                      <a:pt x="276" y="66"/>
                    </a:lnTo>
                    <a:lnTo>
                      <a:pt x="276" y="66"/>
                    </a:lnTo>
                    <a:lnTo>
                      <a:pt x="278" y="48"/>
                    </a:lnTo>
                    <a:lnTo>
                      <a:pt x="276" y="30"/>
                    </a:lnTo>
                    <a:lnTo>
                      <a:pt x="272" y="20"/>
                    </a:lnTo>
                    <a:lnTo>
                      <a:pt x="270" y="12"/>
                    </a:lnTo>
                    <a:lnTo>
                      <a:pt x="264" y="6"/>
                    </a:lnTo>
                    <a:lnTo>
                      <a:pt x="256" y="0"/>
                    </a:lnTo>
                    <a:lnTo>
                      <a:pt x="256" y="0"/>
                    </a:lnTo>
                    <a:lnTo>
                      <a:pt x="254" y="0"/>
                    </a:lnTo>
                    <a:lnTo>
                      <a:pt x="254" y="2"/>
                    </a:lnTo>
                    <a:lnTo>
                      <a:pt x="254" y="2"/>
                    </a:lnTo>
                    <a:lnTo>
                      <a:pt x="262" y="16"/>
                    </a:lnTo>
                    <a:lnTo>
                      <a:pt x="268" y="30"/>
                    </a:lnTo>
                    <a:lnTo>
                      <a:pt x="268" y="44"/>
                    </a:lnTo>
                    <a:lnTo>
                      <a:pt x="268" y="56"/>
                    </a:lnTo>
                    <a:lnTo>
                      <a:pt x="262" y="66"/>
                    </a:lnTo>
                    <a:lnTo>
                      <a:pt x="256" y="76"/>
                    </a:lnTo>
                    <a:lnTo>
                      <a:pt x="248" y="86"/>
                    </a:lnTo>
                    <a:lnTo>
                      <a:pt x="238" y="96"/>
                    </a:lnTo>
                    <a:lnTo>
                      <a:pt x="214" y="110"/>
                    </a:lnTo>
                    <a:lnTo>
                      <a:pt x="188" y="124"/>
                    </a:lnTo>
                    <a:lnTo>
                      <a:pt x="140" y="144"/>
                    </a:lnTo>
                    <a:lnTo>
                      <a:pt x="140" y="144"/>
                    </a:lnTo>
                    <a:lnTo>
                      <a:pt x="100" y="164"/>
                    </a:lnTo>
                    <a:lnTo>
                      <a:pt x="82" y="174"/>
                    </a:lnTo>
                    <a:lnTo>
                      <a:pt x="62" y="186"/>
                    </a:lnTo>
                    <a:lnTo>
                      <a:pt x="46" y="200"/>
                    </a:lnTo>
                    <a:lnTo>
                      <a:pt x="30" y="214"/>
                    </a:lnTo>
                    <a:lnTo>
                      <a:pt x="14" y="228"/>
                    </a:lnTo>
                    <a:lnTo>
                      <a:pt x="0" y="246"/>
                    </a:lnTo>
                    <a:lnTo>
                      <a:pt x="0" y="246"/>
                    </a:lnTo>
                    <a:lnTo>
                      <a:pt x="0" y="246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19" name="Freeform 475"/>
              <p:cNvSpPr>
                <a:spLocks/>
              </p:cNvSpPr>
              <p:nvPr/>
            </p:nvSpPr>
            <p:spPr bwMode="auto">
              <a:xfrm>
                <a:off x="2601" y="1776"/>
                <a:ext cx="152" cy="46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0" y="108"/>
                  </a:cxn>
                  <a:cxn ang="0">
                    <a:pos x="22" y="86"/>
                  </a:cxn>
                  <a:cxn ang="0">
                    <a:pos x="46" y="66"/>
                  </a:cxn>
                  <a:cxn ang="0">
                    <a:pos x="70" y="50"/>
                  </a:cxn>
                  <a:cxn ang="0">
                    <a:pos x="96" y="38"/>
                  </a:cxn>
                  <a:cxn ang="0">
                    <a:pos x="124" y="28"/>
                  </a:cxn>
                  <a:cxn ang="0">
                    <a:pos x="152" y="20"/>
                  </a:cxn>
                  <a:cxn ang="0">
                    <a:pos x="180" y="16"/>
                  </a:cxn>
                  <a:cxn ang="0">
                    <a:pos x="210" y="14"/>
                  </a:cxn>
                  <a:cxn ang="0">
                    <a:pos x="238" y="14"/>
                  </a:cxn>
                  <a:cxn ang="0">
                    <a:pos x="268" y="18"/>
                  </a:cxn>
                  <a:cxn ang="0">
                    <a:pos x="298" y="22"/>
                  </a:cxn>
                  <a:cxn ang="0">
                    <a:pos x="326" y="32"/>
                  </a:cxn>
                  <a:cxn ang="0">
                    <a:pos x="354" y="42"/>
                  </a:cxn>
                  <a:cxn ang="0">
                    <a:pos x="380" y="56"/>
                  </a:cxn>
                  <a:cxn ang="0">
                    <a:pos x="404" y="72"/>
                  </a:cxn>
                  <a:cxn ang="0">
                    <a:pos x="428" y="90"/>
                  </a:cxn>
                  <a:cxn ang="0">
                    <a:pos x="428" y="90"/>
                  </a:cxn>
                  <a:cxn ang="0">
                    <a:pos x="432" y="90"/>
                  </a:cxn>
                  <a:cxn ang="0">
                    <a:pos x="436" y="90"/>
                  </a:cxn>
                  <a:cxn ang="0">
                    <a:pos x="438" y="86"/>
                  </a:cxn>
                  <a:cxn ang="0">
                    <a:pos x="438" y="82"/>
                  </a:cxn>
                  <a:cxn ang="0">
                    <a:pos x="438" y="82"/>
                  </a:cxn>
                  <a:cxn ang="0">
                    <a:pos x="432" y="72"/>
                  </a:cxn>
                  <a:cxn ang="0">
                    <a:pos x="424" y="62"/>
                  </a:cxn>
                  <a:cxn ang="0">
                    <a:pos x="412" y="54"/>
                  </a:cxn>
                  <a:cxn ang="0">
                    <a:pos x="400" y="46"/>
                  </a:cxn>
                  <a:cxn ang="0">
                    <a:pos x="372" y="34"/>
                  </a:cxn>
                  <a:cxn ang="0">
                    <a:pos x="348" y="24"/>
                  </a:cxn>
                  <a:cxn ang="0">
                    <a:pos x="348" y="24"/>
                  </a:cxn>
                  <a:cxn ang="0">
                    <a:pos x="318" y="14"/>
                  </a:cxn>
                  <a:cxn ang="0">
                    <a:pos x="286" y="6"/>
                  </a:cxn>
                  <a:cxn ang="0">
                    <a:pos x="252" y="0"/>
                  </a:cxn>
                  <a:cxn ang="0">
                    <a:pos x="220" y="0"/>
                  </a:cxn>
                  <a:cxn ang="0">
                    <a:pos x="220" y="0"/>
                  </a:cxn>
                  <a:cxn ang="0">
                    <a:pos x="188" y="2"/>
                  </a:cxn>
                  <a:cxn ang="0">
                    <a:pos x="158" y="8"/>
                  </a:cxn>
                  <a:cxn ang="0">
                    <a:pos x="128" y="16"/>
                  </a:cxn>
                  <a:cxn ang="0">
                    <a:pos x="98" y="28"/>
                  </a:cxn>
                  <a:cxn ang="0">
                    <a:pos x="72" y="44"/>
                  </a:cxn>
                  <a:cxn ang="0">
                    <a:pos x="46" y="62"/>
                  </a:cxn>
                  <a:cxn ang="0">
                    <a:pos x="22" y="84"/>
                  </a:cxn>
                  <a:cxn ang="0">
                    <a:pos x="0" y="106"/>
                  </a:cxn>
                  <a:cxn ang="0">
                    <a:pos x="0" y="106"/>
                  </a:cxn>
                  <a:cxn ang="0">
                    <a:pos x="0" y="108"/>
                  </a:cxn>
                </a:cxnLst>
                <a:rect l="0" t="0" r="r" b="b"/>
                <a:pathLst>
                  <a:path w="438" h="108">
                    <a:moveTo>
                      <a:pt x="0" y="108"/>
                    </a:moveTo>
                    <a:lnTo>
                      <a:pt x="0" y="108"/>
                    </a:lnTo>
                    <a:lnTo>
                      <a:pt x="22" y="86"/>
                    </a:lnTo>
                    <a:lnTo>
                      <a:pt x="46" y="66"/>
                    </a:lnTo>
                    <a:lnTo>
                      <a:pt x="70" y="50"/>
                    </a:lnTo>
                    <a:lnTo>
                      <a:pt x="96" y="38"/>
                    </a:lnTo>
                    <a:lnTo>
                      <a:pt x="124" y="28"/>
                    </a:lnTo>
                    <a:lnTo>
                      <a:pt x="152" y="20"/>
                    </a:lnTo>
                    <a:lnTo>
                      <a:pt x="180" y="16"/>
                    </a:lnTo>
                    <a:lnTo>
                      <a:pt x="210" y="14"/>
                    </a:lnTo>
                    <a:lnTo>
                      <a:pt x="238" y="14"/>
                    </a:lnTo>
                    <a:lnTo>
                      <a:pt x="268" y="18"/>
                    </a:lnTo>
                    <a:lnTo>
                      <a:pt x="298" y="22"/>
                    </a:lnTo>
                    <a:lnTo>
                      <a:pt x="326" y="32"/>
                    </a:lnTo>
                    <a:lnTo>
                      <a:pt x="354" y="42"/>
                    </a:lnTo>
                    <a:lnTo>
                      <a:pt x="380" y="56"/>
                    </a:lnTo>
                    <a:lnTo>
                      <a:pt x="404" y="72"/>
                    </a:lnTo>
                    <a:lnTo>
                      <a:pt x="428" y="90"/>
                    </a:lnTo>
                    <a:lnTo>
                      <a:pt x="428" y="90"/>
                    </a:lnTo>
                    <a:lnTo>
                      <a:pt x="432" y="90"/>
                    </a:lnTo>
                    <a:lnTo>
                      <a:pt x="436" y="90"/>
                    </a:lnTo>
                    <a:lnTo>
                      <a:pt x="438" y="86"/>
                    </a:lnTo>
                    <a:lnTo>
                      <a:pt x="438" y="82"/>
                    </a:lnTo>
                    <a:lnTo>
                      <a:pt x="438" y="82"/>
                    </a:lnTo>
                    <a:lnTo>
                      <a:pt x="432" y="72"/>
                    </a:lnTo>
                    <a:lnTo>
                      <a:pt x="424" y="62"/>
                    </a:lnTo>
                    <a:lnTo>
                      <a:pt x="412" y="54"/>
                    </a:lnTo>
                    <a:lnTo>
                      <a:pt x="400" y="46"/>
                    </a:lnTo>
                    <a:lnTo>
                      <a:pt x="372" y="34"/>
                    </a:lnTo>
                    <a:lnTo>
                      <a:pt x="348" y="24"/>
                    </a:lnTo>
                    <a:lnTo>
                      <a:pt x="348" y="24"/>
                    </a:lnTo>
                    <a:lnTo>
                      <a:pt x="318" y="14"/>
                    </a:lnTo>
                    <a:lnTo>
                      <a:pt x="286" y="6"/>
                    </a:lnTo>
                    <a:lnTo>
                      <a:pt x="252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188" y="2"/>
                    </a:lnTo>
                    <a:lnTo>
                      <a:pt x="158" y="8"/>
                    </a:lnTo>
                    <a:lnTo>
                      <a:pt x="128" y="16"/>
                    </a:lnTo>
                    <a:lnTo>
                      <a:pt x="98" y="28"/>
                    </a:lnTo>
                    <a:lnTo>
                      <a:pt x="72" y="44"/>
                    </a:lnTo>
                    <a:lnTo>
                      <a:pt x="46" y="62"/>
                    </a:lnTo>
                    <a:lnTo>
                      <a:pt x="22" y="84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0" y="108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0" name="Freeform 476"/>
              <p:cNvSpPr>
                <a:spLocks/>
              </p:cNvSpPr>
              <p:nvPr/>
            </p:nvSpPr>
            <p:spPr bwMode="auto">
              <a:xfrm>
                <a:off x="2601" y="1776"/>
                <a:ext cx="152" cy="46"/>
              </a:xfrm>
              <a:custGeom>
                <a:avLst/>
                <a:gdLst/>
                <a:ahLst/>
                <a:cxnLst>
                  <a:cxn ang="0">
                    <a:pos x="0" y="108"/>
                  </a:cxn>
                  <a:cxn ang="0">
                    <a:pos x="0" y="108"/>
                  </a:cxn>
                  <a:cxn ang="0">
                    <a:pos x="22" y="86"/>
                  </a:cxn>
                  <a:cxn ang="0">
                    <a:pos x="46" y="66"/>
                  </a:cxn>
                  <a:cxn ang="0">
                    <a:pos x="70" y="50"/>
                  </a:cxn>
                  <a:cxn ang="0">
                    <a:pos x="96" y="38"/>
                  </a:cxn>
                  <a:cxn ang="0">
                    <a:pos x="124" y="28"/>
                  </a:cxn>
                  <a:cxn ang="0">
                    <a:pos x="152" y="20"/>
                  </a:cxn>
                  <a:cxn ang="0">
                    <a:pos x="180" y="16"/>
                  </a:cxn>
                  <a:cxn ang="0">
                    <a:pos x="210" y="14"/>
                  </a:cxn>
                  <a:cxn ang="0">
                    <a:pos x="238" y="14"/>
                  </a:cxn>
                  <a:cxn ang="0">
                    <a:pos x="268" y="18"/>
                  </a:cxn>
                  <a:cxn ang="0">
                    <a:pos x="298" y="22"/>
                  </a:cxn>
                  <a:cxn ang="0">
                    <a:pos x="326" y="32"/>
                  </a:cxn>
                  <a:cxn ang="0">
                    <a:pos x="354" y="42"/>
                  </a:cxn>
                  <a:cxn ang="0">
                    <a:pos x="380" y="56"/>
                  </a:cxn>
                  <a:cxn ang="0">
                    <a:pos x="404" y="72"/>
                  </a:cxn>
                  <a:cxn ang="0">
                    <a:pos x="428" y="90"/>
                  </a:cxn>
                  <a:cxn ang="0">
                    <a:pos x="428" y="90"/>
                  </a:cxn>
                  <a:cxn ang="0">
                    <a:pos x="432" y="90"/>
                  </a:cxn>
                  <a:cxn ang="0">
                    <a:pos x="436" y="90"/>
                  </a:cxn>
                  <a:cxn ang="0">
                    <a:pos x="438" y="86"/>
                  </a:cxn>
                  <a:cxn ang="0">
                    <a:pos x="438" y="82"/>
                  </a:cxn>
                  <a:cxn ang="0">
                    <a:pos x="438" y="82"/>
                  </a:cxn>
                  <a:cxn ang="0">
                    <a:pos x="432" y="72"/>
                  </a:cxn>
                  <a:cxn ang="0">
                    <a:pos x="424" y="62"/>
                  </a:cxn>
                  <a:cxn ang="0">
                    <a:pos x="412" y="54"/>
                  </a:cxn>
                  <a:cxn ang="0">
                    <a:pos x="400" y="46"/>
                  </a:cxn>
                  <a:cxn ang="0">
                    <a:pos x="372" y="34"/>
                  </a:cxn>
                  <a:cxn ang="0">
                    <a:pos x="348" y="24"/>
                  </a:cxn>
                  <a:cxn ang="0">
                    <a:pos x="348" y="24"/>
                  </a:cxn>
                  <a:cxn ang="0">
                    <a:pos x="318" y="14"/>
                  </a:cxn>
                  <a:cxn ang="0">
                    <a:pos x="286" y="6"/>
                  </a:cxn>
                  <a:cxn ang="0">
                    <a:pos x="252" y="0"/>
                  </a:cxn>
                  <a:cxn ang="0">
                    <a:pos x="220" y="0"/>
                  </a:cxn>
                  <a:cxn ang="0">
                    <a:pos x="220" y="0"/>
                  </a:cxn>
                  <a:cxn ang="0">
                    <a:pos x="188" y="2"/>
                  </a:cxn>
                  <a:cxn ang="0">
                    <a:pos x="158" y="8"/>
                  </a:cxn>
                  <a:cxn ang="0">
                    <a:pos x="128" y="16"/>
                  </a:cxn>
                  <a:cxn ang="0">
                    <a:pos x="98" y="28"/>
                  </a:cxn>
                  <a:cxn ang="0">
                    <a:pos x="72" y="44"/>
                  </a:cxn>
                  <a:cxn ang="0">
                    <a:pos x="46" y="62"/>
                  </a:cxn>
                  <a:cxn ang="0">
                    <a:pos x="22" y="84"/>
                  </a:cxn>
                  <a:cxn ang="0">
                    <a:pos x="0" y="106"/>
                  </a:cxn>
                  <a:cxn ang="0">
                    <a:pos x="0" y="106"/>
                  </a:cxn>
                  <a:cxn ang="0">
                    <a:pos x="0" y="108"/>
                  </a:cxn>
                </a:cxnLst>
                <a:rect l="0" t="0" r="r" b="b"/>
                <a:pathLst>
                  <a:path w="438" h="108">
                    <a:moveTo>
                      <a:pt x="0" y="108"/>
                    </a:moveTo>
                    <a:lnTo>
                      <a:pt x="0" y="108"/>
                    </a:lnTo>
                    <a:lnTo>
                      <a:pt x="22" y="86"/>
                    </a:lnTo>
                    <a:lnTo>
                      <a:pt x="46" y="66"/>
                    </a:lnTo>
                    <a:lnTo>
                      <a:pt x="70" y="50"/>
                    </a:lnTo>
                    <a:lnTo>
                      <a:pt x="96" y="38"/>
                    </a:lnTo>
                    <a:lnTo>
                      <a:pt x="124" y="28"/>
                    </a:lnTo>
                    <a:lnTo>
                      <a:pt x="152" y="20"/>
                    </a:lnTo>
                    <a:lnTo>
                      <a:pt x="180" y="16"/>
                    </a:lnTo>
                    <a:lnTo>
                      <a:pt x="210" y="14"/>
                    </a:lnTo>
                    <a:lnTo>
                      <a:pt x="238" y="14"/>
                    </a:lnTo>
                    <a:lnTo>
                      <a:pt x="268" y="18"/>
                    </a:lnTo>
                    <a:lnTo>
                      <a:pt x="298" y="22"/>
                    </a:lnTo>
                    <a:lnTo>
                      <a:pt x="326" y="32"/>
                    </a:lnTo>
                    <a:lnTo>
                      <a:pt x="354" y="42"/>
                    </a:lnTo>
                    <a:lnTo>
                      <a:pt x="380" y="56"/>
                    </a:lnTo>
                    <a:lnTo>
                      <a:pt x="404" y="72"/>
                    </a:lnTo>
                    <a:lnTo>
                      <a:pt x="428" y="90"/>
                    </a:lnTo>
                    <a:lnTo>
                      <a:pt x="428" y="90"/>
                    </a:lnTo>
                    <a:lnTo>
                      <a:pt x="432" y="90"/>
                    </a:lnTo>
                    <a:lnTo>
                      <a:pt x="436" y="90"/>
                    </a:lnTo>
                    <a:lnTo>
                      <a:pt x="438" y="86"/>
                    </a:lnTo>
                    <a:lnTo>
                      <a:pt x="438" y="82"/>
                    </a:lnTo>
                    <a:lnTo>
                      <a:pt x="438" y="82"/>
                    </a:lnTo>
                    <a:lnTo>
                      <a:pt x="432" y="72"/>
                    </a:lnTo>
                    <a:lnTo>
                      <a:pt x="424" y="62"/>
                    </a:lnTo>
                    <a:lnTo>
                      <a:pt x="412" y="54"/>
                    </a:lnTo>
                    <a:lnTo>
                      <a:pt x="400" y="46"/>
                    </a:lnTo>
                    <a:lnTo>
                      <a:pt x="372" y="34"/>
                    </a:lnTo>
                    <a:lnTo>
                      <a:pt x="348" y="24"/>
                    </a:lnTo>
                    <a:lnTo>
                      <a:pt x="348" y="24"/>
                    </a:lnTo>
                    <a:lnTo>
                      <a:pt x="318" y="14"/>
                    </a:lnTo>
                    <a:lnTo>
                      <a:pt x="286" y="6"/>
                    </a:lnTo>
                    <a:lnTo>
                      <a:pt x="252" y="0"/>
                    </a:lnTo>
                    <a:lnTo>
                      <a:pt x="220" y="0"/>
                    </a:lnTo>
                    <a:lnTo>
                      <a:pt x="220" y="0"/>
                    </a:lnTo>
                    <a:lnTo>
                      <a:pt x="188" y="2"/>
                    </a:lnTo>
                    <a:lnTo>
                      <a:pt x="158" y="8"/>
                    </a:lnTo>
                    <a:lnTo>
                      <a:pt x="128" y="16"/>
                    </a:lnTo>
                    <a:lnTo>
                      <a:pt x="98" y="28"/>
                    </a:lnTo>
                    <a:lnTo>
                      <a:pt x="72" y="44"/>
                    </a:lnTo>
                    <a:lnTo>
                      <a:pt x="46" y="62"/>
                    </a:lnTo>
                    <a:lnTo>
                      <a:pt x="22" y="84"/>
                    </a:lnTo>
                    <a:lnTo>
                      <a:pt x="0" y="106"/>
                    </a:lnTo>
                    <a:lnTo>
                      <a:pt x="0" y="106"/>
                    </a:lnTo>
                    <a:lnTo>
                      <a:pt x="0" y="108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1" name="Freeform 477"/>
              <p:cNvSpPr>
                <a:spLocks/>
              </p:cNvSpPr>
              <p:nvPr/>
            </p:nvSpPr>
            <p:spPr bwMode="auto">
              <a:xfrm>
                <a:off x="2602" y="1741"/>
                <a:ext cx="30" cy="82"/>
              </a:xfrm>
              <a:custGeom>
                <a:avLst/>
                <a:gdLst/>
                <a:ahLst/>
                <a:cxnLst>
                  <a:cxn ang="0">
                    <a:pos x="4" y="192"/>
                  </a:cxn>
                  <a:cxn ang="0">
                    <a:pos x="4" y="192"/>
                  </a:cxn>
                  <a:cxn ang="0">
                    <a:pos x="4" y="182"/>
                  </a:cxn>
                  <a:cxn ang="0">
                    <a:pos x="6" y="170"/>
                  </a:cxn>
                  <a:cxn ang="0">
                    <a:pos x="12" y="148"/>
                  </a:cxn>
                  <a:cxn ang="0">
                    <a:pos x="20" y="124"/>
                  </a:cxn>
                  <a:cxn ang="0">
                    <a:pos x="30" y="104"/>
                  </a:cxn>
                  <a:cxn ang="0">
                    <a:pos x="30" y="104"/>
                  </a:cxn>
                  <a:cxn ang="0">
                    <a:pos x="54" y="52"/>
                  </a:cxn>
                  <a:cxn ang="0">
                    <a:pos x="68" y="28"/>
                  </a:cxn>
                  <a:cxn ang="0">
                    <a:pos x="86" y="4"/>
                  </a:cxn>
                  <a:cxn ang="0">
                    <a:pos x="86" y="4"/>
                  </a:cxn>
                  <a:cxn ang="0">
                    <a:pos x="86" y="2"/>
                  </a:cxn>
                  <a:cxn ang="0">
                    <a:pos x="86" y="0"/>
                  </a:cxn>
                  <a:cxn ang="0">
                    <a:pos x="84" y="0"/>
                  </a:cxn>
                  <a:cxn ang="0">
                    <a:pos x="82" y="2"/>
                  </a:cxn>
                  <a:cxn ang="0">
                    <a:pos x="82" y="2"/>
                  </a:cxn>
                  <a:cxn ang="0">
                    <a:pos x="64" y="24"/>
                  </a:cxn>
                  <a:cxn ang="0">
                    <a:pos x="50" y="50"/>
                  </a:cxn>
                  <a:cxn ang="0">
                    <a:pos x="38" y="76"/>
                  </a:cxn>
                  <a:cxn ang="0">
                    <a:pos x="26" y="102"/>
                  </a:cxn>
                  <a:cxn ang="0">
                    <a:pos x="26" y="102"/>
                  </a:cxn>
                  <a:cxn ang="0">
                    <a:pos x="16" y="124"/>
                  </a:cxn>
                  <a:cxn ang="0">
                    <a:pos x="8" y="146"/>
                  </a:cxn>
                  <a:cxn ang="0">
                    <a:pos x="2" y="170"/>
                  </a:cxn>
                  <a:cxn ang="0">
                    <a:pos x="0" y="182"/>
                  </a:cxn>
                  <a:cxn ang="0">
                    <a:pos x="0" y="192"/>
                  </a:cxn>
                  <a:cxn ang="0">
                    <a:pos x="0" y="192"/>
                  </a:cxn>
                  <a:cxn ang="0">
                    <a:pos x="2" y="194"/>
                  </a:cxn>
                  <a:cxn ang="0">
                    <a:pos x="4" y="192"/>
                  </a:cxn>
                </a:cxnLst>
                <a:rect l="0" t="0" r="r" b="b"/>
                <a:pathLst>
                  <a:path w="86" h="194">
                    <a:moveTo>
                      <a:pt x="4" y="192"/>
                    </a:moveTo>
                    <a:lnTo>
                      <a:pt x="4" y="192"/>
                    </a:lnTo>
                    <a:lnTo>
                      <a:pt x="4" y="182"/>
                    </a:lnTo>
                    <a:lnTo>
                      <a:pt x="6" y="170"/>
                    </a:lnTo>
                    <a:lnTo>
                      <a:pt x="12" y="148"/>
                    </a:lnTo>
                    <a:lnTo>
                      <a:pt x="20" y="124"/>
                    </a:lnTo>
                    <a:lnTo>
                      <a:pt x="30" y="104"/>
                    </a:lnTo>
                    <a:lnTo>
                      <a:pt x="30" y="104"/>
                    </a:lnTo>
                    <a:lnTo>
                      <a:pt x="54" y="52"/>
                    </a:lnTo>
                    <a:lnTo>
                      <a:pt x="68" y="28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6" y="2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64" y="24"/>
                    </a:lnTo>
                    <a:lnTo>
                      <a:pt x="50" y="50"/>
                    </a:lnTo>
                    <a:lnTo>
                      <a:pt x="38" y="76"/>
                    </a:lnTo>
                    <a:lnTo>
                      <a:pt x="26" y="102"/>
                    </a:lnTo>
                    <a:lnTo>
                      <a:pt x="26" y="102"/>
                    </a:lnTo>
                    <a:lnTo>
                      <a:pt x="16" y="124"/>
                    </a:lnTo>
                    <a:lnTo>
                      <a:pt x="8" y="146"/>
                    </a:lnTo>
                    <a:lnTo>
                      <a:pt x="2" y="170"/>
                    </a:lnTo>
                    <a:lnTo>
                      <a:pt x="0" y="182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2" y="194"/>
                    </a:lnTo>
                    <a:lnTo>
                      <a:pt x="4" y="19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2" name="Freeform 478"/>
              <p:cNvSpPr>
                <a:spLocks/>
              </p:cNvSpPr>
              <p:nvPr/>
            </p:nvSpPr>
            <p:spPr bwMode="auto">
              <a:xfrm>
                <a:off x="2602" y="1741"/>
                <a:ext cx="30" cy="82"/>
              </a:xfrm>
              <a:custGeom>
                <a:avLst/>
                <a:gdLst/>
                <a:ahLst/>
                <a:cxnLst>
                  <a:cxn ang="0">
                    <a:pos x="4" y="192"/>
                  </a:cxn>
                  <a:cxn ang="0">
                    <a:pos x="4" y="192"/>
                  </a:cxn>
                  <a:cxn ang="0">
                    <a:pos x="4" y="182"/>
                  </a:cxn>
                  <a:cxn ang="0">
                    <a:pos x="6" y="170"/>
                  </a:cxn>
                  <a:cxn ang="0">
                    <a:pos x="12" y="148"/>
                  </a:cxn>
                  <a:cxn ang="0">
                    <a:pos x="20" y="124"/>
                  </a:cxn>
                  <a:cxn ang="0">
                    <a:pos x="30" y="104"/>
                  </a:cxn>
                  <a:cxn ang="0">
                    <a:pos x="30" y="104"/>
                  </a:cxn>
                  <a:cxn ang="0">
                    <a:pos x="54" y="52"/>
                  </a:cxn>
                  <a:cxn ang="0">
                    <a:pos x="68" y="28"/>
                  </a:cxn>
                  <a:cxn ang="0">
                    <a:pos x="86" y="4"/>
                  </a:cxn>
                  <a:cxn ang="0">
                    <a:pos x="86" y="4"/>
                  </a:cxn>
                  <a:cxn ang="0">
                    <a:pos x="86" y="2"/>
                  </a:cxn>
                  <a:cxn ang="0">
                    <a:pos x="86" y="0"/>
                  </a:cxn>
                  <a:cxn ang="0">
                    <a:pos x="84" y="0"/>
                  </a:cxn>
                  <a:cxn ang="0">
                    <a:pos x="82" y="2"/>
                  </a:cxn>
                  <a:cxn ang="0">
                    <a:pos x="82" y="2"/>
                  </a:cxn>
                  <a:cxn ang="0">
                    <a:pos x="64" y="24"/>
                  </a:cxn>
                  <a:cxn ang="0">
                    <a:pos x="50" y="50"/>
                  </a:cxn>
                  <a:cxn ang="0">
                    <a:pos x="38" y="76"/>
                  </a:cxn>
                  <a:cxn ang="0">
                    <a:pos x="26" y="102"/>
                  </a:cxn>
                  <a:cxn ang="0">
                    <a:pos x="26" y="102"/>
                  </a:cxn>
                  <a:cxn ang="0">
                    <a:pos x="16" y="124"/>
                  </a:cxn>
                  <a:cxn ang="0">
                    <a:pos x="8" y="146"/>
                  </a:cxn>
                  <a:cxn ang="0">
                    <a:pos x="2" y="170"/>
                  </a:cxn>
                  <a:cxn ang="0">
                    <a:pos x="0" y="182"/>
                  </a:cxn>
                  <a:cxn ang="0">
                    <a:pos x="0" y="192"/>
                  </a:cxn>
                  <a:cxn ang="0">
                    <a:pos x="0" y="192"/>
                  </a:cxn>
                  <a:cxn ang="0">
                    <a:pos x="2" y="194"/>
                  </a:cxn>
                  <a:cxn ang="0">
                    <a:pos x="4" y="192"/>
                  </a:cxn>
                </a:cxnLst>
                <a:rect l="0" t="0" r="r" b="b"/>
                <a:pathLst>
                  <a:path w="86" h="194">
                    <a:moveTo>
                      <a:pt x="4" y="192"/>
                    </a:moveTo>
                    <a:lnTo>
                      <a:pt x="4" y="192"/>
                    </a:lnTo>
                    <a:lnTo>
                      <a:pt x="4" y="182"/>
                    </a:lnTo>
                    <a:lnTo>
                      <a:pt x="6" y="170"/>
                    </a:lnTo>
                    <a:lnTo>
                      <a:pt x="12" y="148"/>
                    </a:lnTo>
                    <a:lnTo>
                      <a:pt x="20" y="124"/>
                    </a:lnTo>
                    <a:lnTo>
                      <a:pt x="30" y="104"/>
                    </a:lnTo>
                    <a:lnTo>
                      <a:pt x="30" y="104"/>
                    </a:lnTo>
                    <a:lnTo>
                      <a:pt x="54" y="52"/>
                    </a:lnTo>
                    <a:lnTo>
                      <a:pt x="68" y="28"/>
                    </a:lnTo>
                    <a:lnTo>
                      <a:pt x="86" y="4"/>
                    </a:lnTo>
                    <a:lnTo>
                      <a:pt x="86" y="4"/>
                    </a:lnTo>
                    <a:lnTo>
                      <a:pt x="86" y="2"/>
                    </a:lnTo>
                    <a:lnTo>
                      <a:pt x="86" y="0"/>
                    </a:lnTo>
                    <a:lnTo>
                      <a:pt x="84" y="0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64" y="24"/>
                    </a:lnTo>
                    <a:lnTo>
                      <a:pt x="50" y="50"/>
                    </a:lnTo>
                    <a:lnTo>
                      <a:pt x="38" y="76"/>
                    </a:lnTo>
                    <a:lnTo>
                      <a:pt x="26" y="102"/>
                    </a:lnTo>
                    <a:lnTo>
                      <a:pt x="26" y="102"/>
                    </a:lnTo>
                    <a:lnTo>
                      <a:pt x="16" y="124"/>
                    </a:lnTo>
                    <a:lnTo>
                      <a:pt x="8" y="146"/>
                    </a:lnTo>
                    <a:lnTo>
                      <a:pt x="2" y="170"/>
                    </a:lnTo>
                    <a:lnTo>
                      <a:pt x="0" y="182"/>
                    </a:lnTo>
                    <a:lnTo>
                      <a:pt x="0" y="192"/>
                    </a:lnTo>
                    <a:lnTo>
                      <a:pt x="0" y="192"/>
                    </a:lnTo>
                    <a:lnTo>
                      <a:pt x="2" y="194"/>
                    </a:lnTo>
                    <a:lnTo>
                      <a:pt x="4" y="19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3" name="Freeform 479"/>
              <p:cNvSpPr>
                <a:spLocks/>
              </p:cNvSpPr>
              <p:nvPr/>
            </p:nvSpPr>
            <p:spPr bwMode="auto">
              <a:xfrm>
                <a:off x="2724" y="1739"/>
                <a:ext cx="32" cy="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8"/>
                  </a:cxn>
                  <a:cxn ang="0">
                    <a:pos x="14" y="18"/>
                  </a:cxn>
                  <a:cxn ang="0">
                    <a:pos x="26" y="38"/>
                  </a:cxn>
                  <a:cxn ang="0">
                    <a:pos x="48" y="80"/>
                  </a:cxn>
                  <a:cxn ang="0">
                    <a:pos x="48" y="80"/>
                  </a:cxn>
                  <a:cxn ang="0">
                    <a:pos x="60" y="104"/>
                  </a:cxn>
                  <a:cxn ang="0">
                    <a:pos x="72" y="130"/>
                  </a:cxn>
                  <a:cxn ang="0">
                    <a:pos x="82" y="156"/>
                  </a:cxn>
                  <a:cxn ang="0">
                    <a:pos x="90" y="184"/>
                  </a:cxn>
                  <a:cxn ang="0">
                    <a:pos x="90" y="184"/>
                  </a:cxn>
                  <a:cxn ang="0">
                    <a:pos x="92" y="184"/>
                  </a:cxn>
                  <a:cxn ang="0">
                    <a:pos x="94" y="182"/>
                  </a:cxn>
                  <a:cxn ang="0">
                    <a:pos x="94" y="182"/>
                  </a:cxn>
                  <a:cxn ang="0">
                    <a:pos x="90" y="168"/>
                  </a:cxn>
                  <a:cxn ang="0">
                    <a:pos x="88" y="156"/>
                  </a:cxn>
                  <a:cxn ang="0">
                    <a:pos x="78" y="128"/>
                  </a:cxn>
                  <a:cxn ang="0">
                    <a:pos x="64" y="102"/>
                  </a:cxn>
                  <a:cxn ang="0">
                    <a:pos x="52" y="78"/>
                  </a:cxn>
                  <a:cxn ang="0">
                    <a:pos x="52" y="78"/>
                  </a:cxn>
                  <a:cxn ang="0">
                    <a:pos x="30" y="36"/>
                  </a:cxn>
                  <a:cxn ang="0">
                    <a:pos x="16" y="16"/>
                  </a:cxn>
                  <a:cxn ang="0">
                    <a:pos x="8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4" h="184">
                    <a:moveTo>
                      <a:pt x="0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14" y="18"/>
                    </a:lnTo>
                    <a:lnTo>
                      <a:pt x="26" y="38"/>
                    </a:lnTo>
                    <a:lnTo>
                      <a:pt x="48" y="80"/>
                    </a:lnTo>
                    <a:lnTo>
                      <a:pt x="48" y="80"/>
                    </a:lnTo>
                    <a:lnTo>
                      <a:pt x="60" y="104"/>
                    </a:lnTo>
                    <a:lnTo>
                      <a:pt x="72" y="130"/>
                    </a:lnTo>
                    <a:lnTo>
                      <a:pt x="82" y="156"/>
                    </a:lnTo>
                    <a:lnTo>
                      <a:pt x="90" y="184"/>
                    </a:lnTo>
                    <a:lnTo>
                      <a:pt x="90" y="184"/>
                    </a:lnTo>
                    <a:lnTo>
                      <a:pt x="92" y="184"/>
                    </a:lnTo>
                    <a:lnTo>
                      <a:pt x="94" y="182"/>
                    </a:lnTo>
                    <a:lnTo>
                      <a:pt x="94" y="182"/>
                    </a:lnTo>
                    <a:lnTo>
                      <a:pt x="90" y="168"/>
                    </a:lnTo>
                    <a:lnTo>
                      <a:pt x="88" y="156"/>
                    </a:lnTo>
                    <a:lnTo>
                      <a:pt x="78" y="128"/>
                    </a:lnTo>
                    <a:lnTo>
                      <a:pt x="64" y="102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30" y="36"/>
                    </a:lnTo>
                    <a:lnTo>
                      <a:pt x="16" y="16"/>
                    </a:lnTo>
                    <a:lnTo>
                      <a:pt x="8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4" name="Freeform 480"/>
              <p:cNvSpPr>
                <a:spLocks/>
              </p:cNvSpPr>
              <p:nvPr/>
            </p:nvSpPr>
            <p:spPr bwMode="auto">
              <a:xfrm>
                <a:off x="2724" y="1739"/>
                <a:ext cx="32" cy="7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8" y="8"/>
                  </a:cxn>
                  <a:cxn ang="0">
                    <a:pos x="14" y="18"/>
                  </a:cxn>
                  <a:cxn ang="0">
                    <a:pos x="26" y="38"/>
                  </a:cxn>
                  <a:cxn ang="0">
                    <a:pos x="48" y="80"/>
                  </a:cxn>
                  <a:cxn ang="0">
                    <a:pos x="48" y="80"/>
                  </a:cxn>
                  <a:cxn ang="0">
                    <a:pos x="60" y="104"/>
                  </a:cxn>
                  <a:cxn ang="0">
                    <a:pos x="72" y="130"/>
                  </a:cxn>
                  <a:cxn ang="0">
                    <a:pos x="82" y="156"/>
                  </a:cxn>
                  <a:cxn ang="0">
                    <a:pos x="90" y="184"/>
                  </a:cxn>
                  <a:cxn ang="0">
                    <a:pos x="90" y="184"/>
                  </a:cxn>
                  <a:cxn ang="0">
                    <a:pos x="92" y="184"/>
                  </a:cxn>
                  <a:cxn ang="0">
                    <a:pos x="94" y="182"/>
                  </a:cxn>
                  <a:cxn ang="0">
                    <a:pos x="94" y="182"/>
                  </a:cxn>
                  <a:cxn ang="0">
                    <a:pos x="90" y="168"/>
                  </a:cxn>
                  <a:cxn ang="0">
                    <a:pos x="88" y="156"/>
                  </a:cxn>
                  <a:cxn ang="0">
                    <a:pos x="78" y="128"/>
                  </a:cxn>
                  <a:cxn ang="0">
                    <a:pos x="64" y="102"/>
                  </a:cxn>
                  <a:cxn ang="0">
                    <a:pos x="52" y="78"/>
                  </a:cxn>
                  <a:cxn ang="0">
                    <a:pos x="52" y="78"/>
                  </a:cxn>
                  <a:cxn ang="0">
                    <a:pos x="30" y="36"/>
                  </a:cxn>
                  <a:cxn ang="0">
                    <a:pos x="16" y="16"/>
                  </a:cxn>
                  <a:cxn ang="0">
                    <a:pos x="8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4" h="184">
                    <a:moveTo>
                      <a:pt x="0" y="0"/>
                    </a:moveTo>
                    <a:lnTo>
                      <a:pt x="0" y="0"/>
                    </a:lnTo>
                    <a:lnTo>
                      <a:pt x="8" y="8"/>
                    </a:lnTo>
                    <a:lnTo>
                      <a:pt x="14" y="18"/>
                    </a:lnTo>
                    <a:lnTo>
                      <a:pt x="26" y="38"/>
                    </a:lnTo>
                    <a:lnTo>
                      <a:pt x="48" y="80"/>
                    </a:lnTo>
                    <a:lnTo>
                      <a:pt x="48" y="80"/>
                    </a:lnTo>
                    <a:lnTo>
                      <a:pt x="60" y="104"/>
                    </a:lnTo>
                    <a:lnTo>
                      <a:pt x="72" y="130"/>
                    </a:lnTo>
                    <a:lnTo>
                      <a:pt x="82" y="156"/>
                    </a:lnTo>
                    <a:lnTo>
                      <a:pt x="90" y="184"/>
                    </a:lnTo>
                    <a:lnTo>
                      <a:pt x="90" y="184"/>
                    </a:lnTo>
                    <a:lnTo>
                      <a:pt x="92" y="184"/>
                    </a:lnTo>
                    <a:lnTo>
                      <a:pt x="94" y="182"/>
                    </a:lnTo>
                    <a:lnTo>
                      <a:pt x="94" y="182"/>
                    </a:lnTo>
                    <a:lnTo>
                      <a:pt x="90" y="168"/>
                    </a:lnTo>
                    <a:lnTo>
                      <a:pt x="88" y="156"/>
                    </a:lnTo>
                    <a:lnTo>
                      <a:pt x="78" y="128"/>
                    </a:lnTo>
                    <a:lnTo>
                      <a:pt x="64" y="102"/>
                    </a:lnTo>
                    <a:lnTo>
                      <a:pt x="52" y="78"/>
                    </a:lnTo>
                    <a:lnTo>
                      <a:pt x="52" y="78"/>
                    </a:lnTo>
                    <a:lnTo>
                      <a:pt x="30" y="36"/>
                    </a:lnTo>
                    <a:lnTo>
                      <a:pt x="16" y="16"/>
                    </a:lnTo>
                    <a:lnTo>
                      <a:pt x="8" y="8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5" name="Freeform 481"/>
              <p:cNvSpPr>
                <a:spLocks/>
              </p:cNvSpPr>
              <p:nvPr/>
            </p:nvSpPr>
            <p:spPr bwMode="auto">
              <a:xfrm>
                <a:off x="2595" y="1952"/>
                <a:ext cx="42" cy="167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70" y="8"/>
                  </a:cxn>
                  <a:cxn ang="0">
                    <a:pos x="52" y="20"/>
                  </a:cxn>
                  <a:cxn ang="0">
                    <a:pos x="36" y="34"/>
                  </a:cxn>
                  <a:cxn ang="0">
                    <a:pos x="22" y="52"/>
                  </a:cxn>
                  <a:cxn ang="0">
                    <a:pos x="22" y="52"/>
                  </a:cxn>
                  <a:cxn ang="0">
                    <a:pos x="16" y="64"/>
                  </a:cxn>
                  <a:cxn ang="0">
                    <a:pos x="12" y="78"/>
                  </a:cxn>
                  <a:cxn ang="0">
                    <a:pos x="4" y="106"/>
                  </a:cxn>
                  <a:cxn ang="0">
                    <a:pos x="2" y="134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2" y="178"/>
                  </a:cxn>
                  <a:cxn ang="0">
                    <a:pos x="4" y="194"/>
                  </a:cxn>
                  <a:cxn ang="0">
                    <a:pos x="12" y="226"/>
                  </a:cxn>
                  <a:cxn ang="0">
                    <a:pos x="22" y="256"/>
                  </a:cxn>
                  <a:cxn ang="0">
                    <a:pos x="38" y="286"/>
                  </a:cxn>
                  <a:cxn ang="0">
                    <a:pos x="54" y="314"/>
                  </a:cxn>
                  <a:cxn ang="0">
                    <a:pos x="72" y="340"/>
                  </a:cxn>
                  <a:cxn ang="0">
                    <a:pos x="112" y="392"/>
                  </a:cxn>
                  <a:cxn ang="0">
                    <a:pos x="112" y="392"/>
                  </a:cxn>
                  <a:cxn ang="0">
                    <a:pos x="114" y="394"/>
                  </a:cxn>
                  <a:cxn ang="0">
                    <a:pos x="118" y="392"/>
                  </a:cxn>
                  <a:cxn ang="0">
                    <a:pos x="120" y="390"/>
                  </a:cxn>
                  <a:cxn ang="0">
                    <a:pos x="120" y="386"/>
                  </a:cxn>
                  <a:cxn ang="0">
                    <a:pos x="120" y="386"/>
                  </a:cxn>
                  <a:cxn ang="0">
                    <a:pos x="88" y="342"/>
                  </a:cxn>
                  <a:cxn ang="0">
                    <a:pos x="58" y="298"/>
                  </a:cxn>
                  <a:cxn ang="0">
                    <a:pos x="46" y="274"/>
                  </a:cxn>
                  <a:cxn ang="0">
                    <a:pos x="34" y="250"/>
                  </a:cxn>
                  <a:cxn ang="0">
                    <a:pos x="24" y="224"/>
                  </a:cxn>
                  <a:cxn ang="0">
                    <a:pos x="16" y="198"/>
                  </a:cxn>
                  <a:cxn ang="0">
                    <a:pos x="16" y="198"/>
                  </a:cxn>
                  <a:cxn ang="0">
                    <a:pos x="10" y="166"/>
                  </a:cxn>
                  <a:cxn ang="0">
                    <a:pos x="10" y="134"/>
                  </a:cxn>
                  <a:cxn ang="0">
                    <a:pos x="12" y="102"/>
                  </a:cxn>
                  <a:cxn ang="0">
                    <a:pos x="20" y="70"/>
                  </a:cxn>
                  <a:cxn ang="0">
                    <a:pos x="20" y="70"/>
                  </a:cxn>
                  <a:cxn ang="0">
                    <a:pos x="24" y="58"/>
                  </a:cxn>
                  <a:cxn ang="0">
                    <a:pos x="30" y="46"/>
                  </a:cxn>
                  <a:cxn ang="0">
                    <a:pos x="38" y="36"/>
                  </a:cxn>
                  <a:cxn ang="0">
                    <a:pos x="46" y="26"/>
                  </a:cxn>
                  <a:cxn ang="0">
                    <a:pos x="56" y="18"/>
                  </a:cxn>
                  <a:cxn ang="0">
                    <a:pos x="66" y="12"/>
                  </a:cxn>
                  <a:cxn ang="0">
                    <a:pos x="90" y="2"/>
                  </a:cxn>
                  <a:cxn ang="0">
                    <a:pos x="90" y="2"/>
                  </a:cxn>
                  <a:cxn ang="0">
                    <a:pos x="90" y="0"/>
                  </a:cxn>
                </a:cxnLst>
                <a:rect l="0" t="0" r="r" b="b"/>
                <a:pathLst>
                  <a:path w="120" h="394">
                    <a:moveTo>
                      <a:pt x="90" y="0"/>
                    </a:moveTo>
                    <a:lnTo>
                      <a:pt x="90" y="0"/>
                    </a:lnTo>
                    <a:lnTo>
                      <a:pt x="70" y="8"/>
                    </a:lnTo>
                    <a:lnTo>
                      <a:pt x="52" y="20"/>
                    </a:lnTo>
                    <a:lnTo>
                      <a:pt x="36" y="34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6" y="64"/>
                    </a:lnTo>
                    <a:lnTo>
                      <a:pt x="12" y="78"/>
                    </a:lnTo>
                    <a:lnTo>
                      <a:pt x="4" y="106"/>
                    </a:lnTo>
                    <a:lnTo>
                      <a:pt x="2" y="134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2" y="178"/>
                    </a:lnTo>
                    <a:lnTo>
                      <a:pt x="4" y="194"/>
                    </a:lnTo>
                    <a:lnTo>
                      <a:pt x="12" y="226"/>
                    </a:lnTo>
                    <a:lnTo>
                      <a:pt x="22" y="256"/>
                    </a:lnTo>
                    <a:lnTo>
                      <a:pt x="38" y="286"/>
                    </a:lnTo>
                    <a:lnTo>
                      <a:pt x="54" y="314"/>
                    </a:lnTo>
                    <a:lnTo>
                      <a:pt x="72" y="340"/>
                    </a:lnTo>
                    <a:lnTo>
                      <a:pt x="112" y="392"/>
                    </a:lnTo>
                    <a:lnTo>
                      <a:pt x="112" y="392"/>
                    </a:lnTo>
                    <a:lnTo>
                      <a:pt x="114" y="394"/>
                    </a:lnTo>
                    <a:lnTo>
                      <a:pt x="118" y="392"/>
                    </a:lnTo>
                    <a:lnTo>
                      <a:pt x="120" y="390"/>
                    </a:lnTo>
                    <a:lnTo>
                      <a:pt x="120" y="386"/>
                    </a:lnTo>
                    <a:lnTo>
                      <a:pt x="120" y="386"/>
                    </a:lnTo>
                    <a:lnTo>
                      <a:pt x="88" y="342"/>
                    </a:lnTo>
                    <a:lnTo>
                      <a:pt x="58" y="298"/>
                    </a:lnTo>
                    <a:lnTo>
                      <a:pt x="46" y="274"/>
                    </a:lnTo>
                    <a:lnTo>
                      <a:pt x="34" y="250"/>
                    </a:lnTo>
                    <a:lnTo>
                      <a:pt x="24" y="224"/>
                    </a:lnTo>
                    <a:lnTo>
                      <a:pt x="16" y="198"/>
                    </a:lnTo>
                    <a:lnTo>
                      <a:pt x="16" y="198"/>
                    </a:lnTo>
                    <a:lnTo>
                      <a:pt x="10" y="166"/>
                    </a:lnTo>
                    <a:lnTo>
                      <a:pt x="10" y="134"/>
                    </a:lnTo>
                    <a:lnTo>
                      <a:pt x="12" y="102"/>
                    </a:lnTo>
                    <a:lnTo>
                      <a:pt x="20" y="70"/>
                    </a:lnTo>
                    <a:lnTo>
                      <a:pt x="20" y="70"/>
                    </a:lnTo>
                    <a:lnTo>
                      <a:pt x="24" y="58"/>
                    </a:lnTo>
                    <a:lnTo>
                      <a:pt x="30" y="46"/>
                    </a:lnTo>
                    <a:lnTo>
                      <a:pt x="38" y="36"/>
                    </a:lnTo>
                    <a:lnTo>
                      <a:pt x="46" y="26"/>
                    </a:lnTo>
                    <a:lnTo>
                      <a:pt x="56" y="18"/>
                    </a:lnTo>
                    <a:lnTo>
                      <a:pt x="66" y="12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6" name="Freeform 482"/>
              <p:cNvSpPr>
                <a:spLocks/>
              </p:cNvSpPr>
              <p:nvPr/>
            </p:nvSpPr>
            <p:spPr bwMode="auto">
              <a:xfrm>
                <a:off x="2595" y="1952"/>
                <a:ext cx="42" cy="167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90" y="0"/>
                  </a:cxn>
                  <a:cxn ang="0">
                    <a:pos x="70" y="8"/>
                  </a:cxn>
                  <a:cxn ang="0">
                    <a:pos x="52" y="20"/>
                  </a:cxn>
                  <a:cxn ang="0">
                    <a:pos x="36" y="34"/>
                  </a:cxn>
                  <a:cxn ang="0">
                    <a:pos x="22" y="52"/>
                  </a:cxn>
                  <a:cxn ang="0">
                    <a:pos x="22" y="52"/>
                  </a:cxn>
                  <a:cxn ang="0">
                    <a:pos x="16" y="64"/>
                  </a:cxn>
                  <a:cxn ang="0">
                    <a:pos x="12" y="78"/>
                  </a:cxn>
                  <a:cxn ang="0">
                    <a:pos x="4" y="106"/>
                  </a:cxn>
                  <a:cxn ang="0">
                    <a:pos x="2" y="134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2" y="178"/>
                  </a:cxn>
                  <a:cxn ang="0">
                    <a:pos x="4" y="194"/>
                  </a:cxn>
                  <a:cxn ang="0">
                    <a:pos x="12" y="226"/>
                  </a:cxn>
                  <a:cxn ang="0">
                    <a:pos x="22" y="256"/>
                  </a:cxn>
                  <a:cxn ang="0">
                    <a:pos x="38" y="286"/>
                  </a:cxn>
                  <a:cxn ang="0">
                    <a:pos x="54" y="314"/>
                  </a:cxn>
                  <a:cxn ang="0">
                    <a:pos x="72" y="340"/>
                  </a:cxn>
                  <a:cxn ang="0">
                    <a:pos x="112" y="392"/>
                  </a:cxn>
                  <a:cxn ang="0">
                    <a:pos x="112" y="392"/>
                  </a:cxn>
                  <a:cxn ang="0">
                    <a:pos x="114" y="394"/>
                  </a:cxn>
                  <a:cxn ang="0">
                    <a:pos x="118" y="392"/>
                  </a:cxn>
                  <a:cxn ang="0">
                    <a:pos x="120" y="390"/>
                  </a:cxn>
                  <a:cxn ang="0">
                    <a:pos x="120" y="386"/>
                  </a:cxn>
                  <a:cxn ang="0">
                    <a:pos x="120" y="386"/>
                  </a:cxn>
                  <a:cxn ang="0">
                    <a:pos x="88" y="342"/>
                  </a:cxn>
                  <a:cxn ang="0">
                    <a:pos x="58" y="298"/>
                  </a:cxn>
                  <a:cxn ang="0">
                    <a:pos x="46" y="274"/>
                  </a:cxn>
                  <a:cxn ang="0">
                    <a:pos x="34" y="250"/>
                  </a:cxn>
                  <a:cxn ang="0">
                    <a:pos x="24" y="224"/>
                  </a:cxn>
                  <a:cxn ang="0">
                    <a:pos x="16" y="198"/>
                  </a:cxn>
                  <a:cxn ang="0">
                    <a:pos x="16" y="198"/>
                  </a:cxn>
                  <a:cxn ang="0">
                    <a:pos x="10" y="166"/>
                  </a:cxn>
                  <a:cxn ang="0">
                    <a:pos x="10" y="134"/>
                  </a:cxn>
                  <a:cxn ang="0">
                    <a:pos x="12" y="102"/>
                  </a:cxn>
                  <a:cxn ang="0">
                    <a:pos x="20" y="70"/>
                  </a:cxn>
                  <a:cxn ang="0">
                    <a:pos x="20" y="70"/>
                  </a:cxn>
                  <a:cxn ang="0">
                    <a:pos x="24" y="58"/>
                  </a:cxn>
                  <a:cxn ang="0">
                    <a:pos x="30" y="46"/>
                  </a:cxn>
                  <a:cxn ang="0">
                    <a:pos x="38" y="36"/>
                  </a:cxn>
                  <a:cxn ang="0">
                    <a:pos x="46" y="26"/>
                  </a:cxn>
                  <a:cxn ang="0">
                    <a:pos x="56" y="18"/>
                  </a:cxn>
                  <a:cxn ang="0">
                    <a:pos x="66" y="12"/>
                  </a:cxn>
                  <a:cxn ang="0">
                    <a:pos x="90" y="2"/>
                  </a:cxn>
                  <a:cxn ang="0">
                    <a:pos x="90" y="2"/>
                  </a:cxn>
                  <a:cxn ang="0">
                    <a:pos x="90" y="0"/>
                  </a:cxn>
                </a:cxnLst>
                <a:rect l="0" t="0" r="r" b="b"/>
                <a:pathLst>
                  <a:path w="120" h="394">
                    <a:moveTo>
                      <a:pt x="90" y="0"/>
                    </a:moveTo>
                    <a:lnTo>
                      <a:pt x="90" y="0"/>
                    </a:lnTo>
                    <a:lnTo>
                      <a:pt x="70" y="8"/>
                    </a:lnTo>
                    <a:lnTo>
                      <a:pt x="52" y="20"/>
                    </a:lnTo>
                    <a:lnTo>
                      <a:pt x="36" y="34"/>
                    </a:lnTo>
                    <a:lnTo>
                      <a:pt x="22" y="52"/>
                    </a:lnTo>
                    <a:lnTo>
                      <a:pt x="22" y="52"/>
                    </a:lnTo>
                    <a:lnTo>
                      <a:pt x="16" y="64"/>
                    </a:lnTo>
                    <a:lnTo>
                      <a:pt x="12" y="78"/>
                    </a:lnTo>
                    <a:lnTo>
                      <a:pt x="4" y="106"/>
                    </a:lnTo>
                    <a:lnTo>
                      <a:pt x="2" y="134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2" y="178"/>
                    </a:lnTo>
                    <a:lnTo>
                      <a:pt x="4" y="194"/>
                    </a:lnTo>
                    <a:lnTo>
                      <a:pt x="12" y="226"/>
                    </a:lnTo>
                    <a:lnTo>
                      <a:pt x="22" y="256"/>
                    </a:lnTo>
                    <a:lnTo>
                      <a:pt x="38" y="286"/>
                    </a:lnTo>
                    <a:lnTo>
                      <a:pt x="54" y="314"/>
                    </a:lnTo>
                    <a:lnTo>
                      <a:pt x="72" y="340"/>
                    </a:lnTo>
                    <a:lnTo>
                      <a:pt x="112" y="392"/>
                    </a:lnTo>
                    <a:lnTo>
                      <a:pt x="112" y="392"/>
                    </a:lnTo>
                    <a:lnTo>
                      <a:pt x="114" y="394"/>
                    </a:lnTo>
                    <a:lnTo>
                      <a:pt x="118" y="392"/>
                    </a:lnTo>
                    <a:lnTo>
                      <a:pt x="120" y="390"/>
                    </a:lnTo>
                    <a:lnTo>
                      <a:pt x="120" y="386"/>
                    </a:lnTo>
                    <a:lnTo>
                      <a:pt x="120" y="386"/>
                    </a:lnTo>
                    <a:lnTo>
                      <a:pt x="88" y="342"/>
                    </a:lnTo>
                    <a:lnTo>
                      <a:pt x="58" y="298"/>
                    </a:lnTo>
                    <a:lnTo>
                      <a:pt x="46" y="274"/>
                    </a:lnTo>
                    <a:lnTo>
                      <a:pt x="34" y="250"/>
                    </a:lnTo>
                    <a:lnTo>
                      <a:pt x="24" y="224"/>
                    </a:lnTo>
                    <a:lnTo>
                      <a:pt x="16" y="198"/>
                    </a:lnTo>
                    <a:lnTo>
                      <a:pt x="16" y="198"/>
                    </a:lnTo>
                    <a:lnTo>
                      <a:pt x="10" y="166"/>
                    </a:lnTo>
                    <a:lnTo>
                      <a:pt x="10" y="134"/>
                    </a:lnTo>
                    <a:lnTo>
                      <a:pt x="12" y="102"/>
                    </a:lnTo>
                    <a:lnTo>
                      <a:pt x="20" y="70"/>
                    </a:lnTo>
                    <a:lnTo>
                      <a:pt x="20" y="70"/>
                    </a:lnTo>
                    <a:lnTo>
                      <a:pt x="24" y="58"/>
                    </a:lnTo>
                    <a:lnTo>
                      <a:pt x="30" y="46"/>
                    </a:lnTo>
                    <a:lnTo>
                      <a:pt x="38" y="36"/>
                    </a:lnTo>
                    <a:lnTo>
                      <a:pt x="46" y="26"/>
                    </a:lnTo>
                    <a:lnTo>
                      <a:pt x="56" y="18"/>
                    </a:lnTo>
                    <a:lnTo>
                      <a:pt x="66" y="12"/>
                    </a:lnTo>
                    <a:lnTo>
                      <a:pt x="90" y="2"/>
                    </a:lnTo>
                    <a:lnTo>
                      <a:pt x="90" y="2"/>
                    </a:lnTo>
                    <a:lnTo>
                      <a:pt x="90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7" name="Freeform 483"/>
              <p:cNvSpPr>
                <a:spLocks/>
              </p:cNvSpPr>
              <p:nvPr/>
            </p:nvSpPr>
            <p:spPr bwMode="auto">
              <a:xfrm>
                <a:off x="2724" y="1935"/>
                <a:ext cx="44" cy="193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0"/>
                  </a:cxn>
                  <a:cxn ang="0">
                    <a:pos x="60" y="42"/>
                  </a:cxn>
                  <a:cxn ang="0">
                    <a:pos x="80" y="62"/>
                  </a:cxn>
                  <a:cxn ang="0">
                    <a:pos x="96" y="86"/>
                  </a:cxn>
                  <a:cxn ang="0">
                    <a:pos x="96" y="86"/>
                  </a:cxn>
                  <a:cxn ang="0">
                    <a:pos x="104" y="100"/>
                  </a:cxn>
                  <a:cxn ang="0">
                    <a:pos x="110" y="114"/>
                  </a:cxn>
                  <a:cxn ang="0">
                    <a:pos x="114" y="128"/>
                  </a:cxn>
                  <a:cxn ang="0">
                    <a:pos x="116" y="144"/>
                  </a:cxn>
                  <a:cxn ang="0">
                    <a:pos x="120" y="174"/>
                  </a:cxn>
                  <a:cxn ang="0">
                    <a:pos x="120" y="206"/>
                  </a:cxn>
                  <a:cxn ang="0">
                    <a:pos x="120" y="206"/>
                  </a:cxn>
                  <a:cxn ang="0">
                    <a:pos x="118" y="222"/>
                  </a:cxn>
                  <a:cxn ang="0">
                    <a:pos x="114" y="240"/>
                  </a:cxn>
                  <a:cxn ang="0">
                    <a:pos x="110" y="258"/>
                  </a:cxn>
                  <a:cxn ang="0">
                    <a:pos x="104" y="274"/>
                  </a:cxn>
                  <a:cxn ang="0">
                    <a:pos x="88" y="306"/>
                  </a:cxn>
                  <a:cxn ang="0">
                    <a:pos x="72" y="338"/>
                  </a:cxn>
                  <a:cxn ang="0">
                    <a:pos x="72" y="338"/>
                  </a:cxn>
                  <a:cxn ang="0">
                    <a:pos x="36" y="394"/>
                  </a:cxn>
                  <a:cxn ang="0">
                    <a:pos x="0" y="450"/>
                  </a:cxn>
                  <a:cxn ang="0">
                    <a:pos x="0" y="450"/>
                  </a:cxn>
                  <a:cxn ang="0">
                    <a:pos x="0" y="452"/>
                  </a:cxn>
                  <a:cxn ang="0">
                    <a:pos x="0" y="452"/>
                  </a:cxn>
                  <a:cxn ang="0">
                    <a:pos x="2" y="452"/>
                  </a:cxn>
                  <a:cxn ang="0">
                    <a:pos x="4" y="452"/>
                  </a:cxn>
                  <a:cxn ang="0">
                    <a:pos x="4" y="452"/>
                  </a:cxn>
                  <a:cxn ang="0">
                    <a:pos x="44" y="396"/>
                  </a:cxn>
                  <a:cxn ang="0">
                    <a:pos x="64" y="366"/>
                  </a:cxn>
                  <a:cxn ang="0">
                    <a:pos x="82" y="336"/>
                  </a:cxn>
                  <a:cxn ang="0">
                    <a:pos x="98" y="304"/>
                  </a:cxn>
                  <a:cxn ang="0">
                    <a:pos x="112" y="272"/>
                  </a:cxn>
                  <a:cxn ang="0">
                    <a:pos x="122" y="240"/>
                  </a:cxn>
                  <a:cxn ang="0">
                    <a:pos x="126" y="222"/>
                  </a:cxn>
                  <a:cxn ang="0">
                    <a:pos x="128" y="206"/>
                  </a:cxn>
                  <a:cxn ang="0">
                    <a:pos x="128" y="206"/>
                  </a:cxn>
                  <a:cxn ang="0">
                    <a:pos x="128" y="176"/>
                  </a:cxn>
                  <a:cxn ang="0">
                    <a:pos x="124" y="146"/>
                  </a:cxn>
                  <a:cxn ang="0">
                    <a:pos x="116" y="116"/>
                  </a:cxn>
                  <a:cxn ang="0">
                    <a:pos x="110" y="102"/>
                  </a:cxn>
                  <a:cxn ang="0">
                    <a:pos x="104" y="88"/>
                  </a:cxn>
                  <a:cxn ang="0">
                    <a:pos x="104" y="88"/>
                  </a:cxn>
                  <a:cxn ang="0">
                    <a:pos x="96" y="76"/>
                  </a:cxn>
                  <a:cxn ang="0">
                    <a:pos x="86" y="64"/>
                  </a:cxn>
                  <a:cxn ang="0">
                    <a:pos x="66" y="42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2" y="0"/>
                  </a:cxn>
                </a:cxnLst>
                <a:rect l="0" t="0" r="r" b="b"/>
                <a:pathLst>
                  <a:path w="128" h="452">
                    <a:moveTo>
                      <a:pt x="22" y="0"/>
                    </a:moveTo>
                    <a:lnTo>
                      <a:pt x="22" y="0"/>
                    </a:lnTo>
                    <a:lnTo>
                      <a:pt x="60" y="42"/>
                    </a:lnTo>
                    <a:lnTo>
                      <a:pt x="80" y="62"/>
                    </a:lnTo>
                    <a:lnTo>
                      <a:pt x="96" y="86"/>
                    </a:lnTo>
                    <a:lnTo>
                      <a:pt x="96" y="86"/>
                    </a:lnTo>
                    <a:lnTo>
                      <a:pt x="104" y="100"/>
                    </a:lnTo>
                    <a:lnTo>
                      <a:pt x="110" y="114"/>
                    </a:lnTo>
                    <a:lnTo>
                      <a:pt x="114" y="128"/>
                    </a:lnTo>
                    <a:lnTo>
                      <a:pt x="116" y="144"/>
                    </a:lnTo>
                    <a:lnTo>
                      <a:pt x="120" y="174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18" y="222"/>
                    </a:lnTo>
                    <a:lnTo>
                      <a:pt x="114" y="240"/>
                    </a:lnTo>
                    <a:lnTo>
                      <a:pt x="110" y="258"/>
                    </a:lnTo>
                    <a:lnTo>
                      <a:pt x="104" y="274"/>
                    </a:lnTo>
                    <a:lnTo>
                      <a:pt x="88" y="306"/>
                    </a:lnTo>
                    <a:lnTo>
                      <a:pt x="72" y="338"/>
                    </a:lnTo>
                    <a:lnTo>
                      <a:pt x="72" y="338"/>
                    </a:lnTo>
                    <a:lnTo>
                      <a:pt x="36" y="394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2"/>
                    </a:lnTo>
                    <a:lnTo>
                      <a:pt x="0" y="452"/>
                    </a:lnTo>
                    <a:lnTo>
                      <a:pt x="2" y="452"/>
                    </a:lnTo>
                    <a:lnTo>
                      <a:pt x="4" y="452"/>
                    </a:lnTo>
                    <a:lnTo>
                      <a:pt x="4" y="452"/>
                    </a:lnTo>
                    <a:lnTo>
                      <a:pt x="44" y="396"/>
                    </a:lnTo>
                    <a:lnTo>
                      <a:pt x="64" y="366"/>
                    </a:lnTo>
                    <a:lnTo>
                      <a:pt x="82" y="336"/>
                    </a:lnTo>
                    <a:lnTo>
                      <a:pt x="98" y="304"/>
                    </a:lnTo>
                    <a:lnTo>
                      <a:pt x="112" y="272"/>
                    </a:lnTo>
                    <a:lnTo>
                      <a:pt x="122" y="240"/>
                    </a:lnTo>
                    <a:lnTo>
                      <a:pt x="126" y="222"/>
                    </a:lnTo>
                    <a:lnTo>
                      <a:pt x="128" y="206"/>
                    </a:lnTo>
                    <a:lnTo>
                      <a:pt x="128" y="206"/>
                    </a:lnTo>
                    <a:lnTo>
                      <a:pt x="128" y="176"/>
                    </a:lnTo>
                    <a:lnTo>
                      <a:pt x="124" y="146"/>
                    </a:lnTo>
                    <a:lnTo>
                      <a:pt x="116" y="116"/>
                    </a:lnTo>
                    <a:lnTo>
                      <a:pt x="110" y="102"/>
                    </a:lnTo>
                    <a:lnTo>
                      <a:pt x="104" y="88"/>
                    </a:lnTo>
                    <a:lnTo>
                      <a:pt x="104" y="88"/>
                    </a:lnTo>
                    <a:lnTo>
                      <a:pt x="96" y="76"/>
                    </a:lnTo>
                    <a:lnTo>
                      <a:pt x="86" y="64"/>
                    </a:lnTo>
                    <a:lnTo>
                      <a:pt x="66" y="4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8" name="Freeform 484"/>
              <p:cNvSpPr>
                <a:spLocks/>
              </p:cNvSpPr>
              <p:nvPr/>
            </p:nvSpPr>
            <p:spPr bwMode="auto">
              <a:xfrm>
                <a:off x="2724" y="1935"/>
                <a:ext cx="44" cy="193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22" y="0"/>
                  </a:cxn>
                  <a:cxn ang="0">
                    <a:pos x="60" y="42"/>
                  </a:cxn>
                  <a:cxn ang="0">
                    <a:pos x="80" y="62"/>
                  </a:cxn>
                  <a:cxn ang="0">
                    <a:pos x="96" y="86"/>
                  </a:cxn>
                  <a:cxn ang="0">
                    <a:pos x="96" y="86"/>
                  </a:cxn>
                  <a:cxn ang="0">
                    <a:pos x="104" y="100"/>
                  </a:cxn>
                  <a:cxn ang="0">
                    <a:pos x="110" y="114"/>
                  </a:cxn>
                  <a:cxn ang="0">
                    <a:pos x="114" y="128"/>
                  </a:cxn>
                  <a:cxn ang="0">
                    <a:pos x="116" y="144"/>
                  </a:cxn>
                  <a:cxn ang="0">
                    <a:pos x="120" y="174"/>
                  </a:cxn>
                  <a:cxn ang="0">
                    <a:pos x="120" y="206"/>
                  </a:cxn>
                  <a:cxn ang="0">
                    <a:pos x="120" y="206"/>
                  </a:cxn>
                  <a:cxn ang="0">
                    <a:pos x="118" y="222"/>
                  </a:cxn>
                  <a:cxn ang="0">
                    <a:pos x="114" y="240"/>
                  </a:cxn>
                  <a:cxn ang="0">
                    <a:pos x="110" y="258"/>
                  </a:cxn>
                  <a:cxn ang="0">
                    <a:pos x="104" y="274"/>
                  </a:cxn>
                  <a:cxn ang="0">
                    <a:pos x="88" y="306"/>
                  </a:cxn>
                  <a:cxn ang="0">
                    <a:pos x="72" y="338"/>
                  </a:cxn>
                  <a:cxn ang="0">
                    <a:pos x="72" y="338"/>
                  </a:cxn>
                  <a:cxn ang="0">
                    <a:pos x="36" y="394"/>
                  </a:cxn>
                  <a:cxn ang="0">
                    <a:pos x="0" y="450"/>
                  </a:cxn>
                  <a:cxn ang="0">
                    <a:pos x="0" y="450"/>
                  </a:cxn>
                  <a:cxn ang="0">
                    <a:pos x="0" y="452"/>
                  </a:cxn>
                  <a:cxn ang="0">
                    <a:pos x="0" y="452"/>
                  </a:cxn>
                  <a:cxn ang="0">
                    <a:pos x="2" y="452"/>
                  </a:cxn>
                  <a:cxn ang="0">
                    <a:pos x="4" y="452"/>
                  </a:cxn>
                  <a:cxn ang="0">
                    <a:pos x="4" y="452"/>
                  </a:cxn>
                  <a:cxn ang="0">
                    <a:pos x="44" y="396"/>
                  </a:cxn>
                  <a:cxn ang="0">
                    <a:pos x="64" y="366"/>
                  </a:cxn>
                  <a:cxn ang="0">
                    <a:pos x="82" y="336"/>
                  </a:cxn>
                  <a:cxn ang="0">
                    <a:pos x="98" y="304"/>
                  </a:cxn>
                  <a:cxn ang="0">
                    <a:pos x="112" y="272"/>
                  </a:cxn>
                  <a:cxn ang="0">
                    <a:pos x="122" y="240"/>
                  </a:cxn>
                  <a:cxn ang="0">
                    <a:pos x="126" y="222"/>
                  </a:cxn>
                  <a:cxn ang="0">
                    <a:pos x="128" y="206"/>
                  </a:cxn>
                  <a:cxn ang="0">
                    <a:pos x="128" y="206"/>
                  </a:cxn>
                  <a:cxn ang="0">
                    <a:pos x="128" y="176"/>
                  </a:cxn>
                  <a:cxn ang="0">
                    <a:pos x="124" y="146"/>
                  </a:cxn>
                  <a:cxn ang="0">
                    <a:pos x="116" y="116"/>
                  </a:cxn>
                  <a:cxn ang="0">
                    <a:pos x="110" y="102"/>
                  </a:cxn>
                  <a:cxn ang="0">
                    <a:pos x="104" y="88"/>
                  </a:cxn>
                  <a:cxn ang="0">
                    <a:pos x="104" y="88"/>
                  </a:cxn>
                  <a:cxn ang="0">
                    <a:pos x="96" y="76"/>
                  </a:cxn>
                  <a:cxn ang="0">
                    <a:pos x="86" y="64"/>
                  </a:cxn>
                  <a:cxn ang="0">
                    <a:pos x="66" y="42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22" y="0"/>
                  </a:cxn>
                </a:cxnLst>
                <a:rect l="0" t="0" r="r" b="b"/>
                <a:pathLst>
                  <a:path w="128" h="452">
                    <a:moveTo>
                      <a:pt x="22" y="0"/>
                    </a:moveTo>
                    <a:lnTo>
                      <a:pt x="22" y="0"/>
                    </a:lnTo>
                    <a:lnTo>
                      <a:pt x="60" y="42"/>
                    </a:lnTo>
                    <a:lnTo>
                      <a:pt x="80" y="62"/>
                    </a:lnTo>
                    <a:lnTo>
                      <a:pt x="96" y="86"/>
                    </a:lnTo>
                    <a:lnTo>
                      <a:pt x="96" y="86"/>
                    </a:lnTo>
                    <a:lnTo>
                      <a:pt x="104" y="100"/>
                    </a:lnTo>
                    <a:lnTo>
                      <a:pt x="110" y="114"/>
                    </a:lnTo>
                    <a:lnTo>
                      <a:pt x="114" y="128"/>
                    </a:lnTo>
                    <a:lnTo>
                      <a:pt x="116" y="144"/>
                    </a:lnTo>
                    <a:lnTo>
                      <a:pt x="120" y="174"/>
                    </a:lnTo>
                    <a:lnTo>
                      <a:pt x="120" y="206"/>
                    </a:lnTo>
                    <a:lnTo>
                      <a:pt x="120" y="206"/>
                    </a:lnTo>
                    <a:lnTo>
                      <a:pt x="118" y="222"/>
                    </a:lnTo>
                    <a:lnTo>
                      <a:pt x="114" y="240"/>
                    </a:lnTo>
                    <a:lnTo>
                      <a:pt x="110" y="258"/>
                    </a:lnTo>
                    <a:lnTo>
                      <a:pt x="104" y="274"/>
                    </a:lnTo>
                    <a:lnTo>
                      <a:pt x="88" y="306"/>
                    </a:lnTo>
                    <a:lnTo>
                      <a:pt x="72" y="338"/>
                    </a:lnTo>
                    <a:lnTo>
                      <a:pt x="72" y="338"/>
                    </a:lnTo>
                    <a:lnTo>
                      <a:pt x="36" y="394"/>
                    </a:lnTo>
                    <a:lnTo>
                      <a:pt x="0" y="450"/>
                    </a:lnTo>
                    <a:lnTo>
                      <a:pt x="0" y="450"/>
                    </a:lnTo>
                    <a:lnTo>
                      <a:pt x="0" y="452"/>
                    </a:lnTo>
                    <a:lnTo>
                      <a:pt x="0" y="452"/>
                    </a:lnTo>
                    <a:lnTo>
                      <a:pt x="2" y="452"/>
                    </a:lnTo>
                    <a:lnTo>
                      <a:pt x="4" y="452"/>
                    </a:lnTo>
                    <a:lnTo>
                      <a:pt x="4" y="452"/>
                    </a:lnTo>
                    <a:lnTo>
                      <a:pt x="44" y="396"/>
                    </a:lnTo>
                    <a:lnTo>
                      <a:pt x="64" y="366"/>
                    </a:lnTo>
                    <a:lnTo>
                      <a:pt x="82" y="336"/>
                    </a:lnTo>
                    <a:lnTo>
                      <a:pt x="98" y="304"/>
                    </a:lnTo>
                    <a:lnTo>
                      <a:pt x="112" y="272"/>
                    </a:lnTo>
                    <a:lnTo>
                      <a:pt x="122" y="240"/>
                    </a:lnTo>
                    <a:lnTo>
                      <a:pt x="126" y="222"/>
                    </a:lnTo>
                    <a:lnTo>
                      <a:pt x="128" y="206"/>
                    </a:lnTo>
                    <a:lnTo>
                      <a:pt x="128" y="206"/>
                    </a:lnTo>
                    <a:lnTo>
                      <a:pt x="128" y="176"/>
                    </a:lnTo>
                    <a:lnTo>
                      <a:pt x="124" y="146"/>
                    </a:lnTo>
                    <a:lnTo>
                      <a:pt x="116" y="116"/>
                    </a:lnTo>
                    <a:lnTo>
                      <a:pt x="110" y="102"/>
                    </a:lnTo>
                    <a:lnTo>
                      <a:pt x="104" y="88"/>
                    </a:lnTo>
                    <a:lnTo>
                      <a:pt x="104" y="88"/>
                    </a:lnTo>
                    <a:lnTo>
                      <a:pt x="96" y="76"/>
                    </a:lnTo>
                    <a:lnTo>
                      <a:pt x="86" y="64"/>
                    </a:lnTo>
                    <a:lnTo>
                      <a:pt x="66" y="4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2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29" name="Freeform 485"/>
              <p:cNvSpPr>
                <a:spLocks/>
              </p:cNvSpPr>
              <p:nvPr/>
            </p:nvSpPr>
            <p:spPr bwMode="auto">
              <a:xfrm>
                <a:off x="2727" y="1920"/>
                <a:ext cx="78" cy="214"/>
              </a:xfrm>
              <a:custGeom>
                <a:avLst/>
                <a:gdLst/>
                <a:ahLst/>
                <a:cxnLst>
                  <a:cxn ang="0">
                    <a:pos x="100" y="22"/>
                  </a:cxn>
                  <a:cxn ang="0">
                    <a:pos x="148" y="4"/>
                  </a:cxn>
                  <a:cxn ang="0">
                    <a:pos x="174" y="4"/>
                  </a:cxn>
                  <a:cxn ang="0">
                    <a:pos x="194" y="14"/>
                  </a:cxn>
                  <a:cxn ang="0">
                    <a:pos x="200" y="20"/>
                  </a:cxn>
                  <a:cxn ang="0">
                    <a:pos x="210" y="44"/>
                  </a:cxn>
                  <a:cxn ang="0">
                    <a:pos x="216" y="78"/>
                  </a:cxn>
                  <a:cxn ang="0">
                    <a:pos x="218" y="98"/>
                  </a:cxn>
                  <a:cxn ang="0">
                    <a:pos x="218" y="140"/>
                  </a:cxn>
                  <a:cxn ang="0">
                    <a:pos x="212" y="182"/>
                  </a:cxn>
                  <a:cxn ang="0">
                    <a:pos x="194" y="242"/>
                  </a:cxn>
                  <a:cxn ang="0">
                    <a:pos x="178" y="278"/>
                  </a:cxn>
                  <a:cxn ang="0">
                    <a:pos x="136" y="346"/>
                  </a:cxn>
                  <a:cxn ang="0">
                    <a:pos x="86" y="410"/>
                  </a:cxn>
                  <a:cxn ang="0">
                    <a:pos x="30" y="466"/>
                  </a:cxn>
                  <a:cxn ang="0">
                    <a:pos x="2" y="494"/>
                  </a:cxn>
                  <a:cxn ang="0">
                    <a:pos x="2" y="500"/>
                  </a:cxn>
                  <a:cxn ang="0">
                    <a:pos x="8" y="500"/>
                  </a:cxn>
                  <a:cxn ang="0">
                    <a:pos x="44" y="472"/>
                  </a:cxn>
                  <a:cxn ang="0">
                    <a:pos x="110" y="404"/>
                  </a:cxn>
                  <a:cxn ang="0">
                    <a:pos x="164" y="330"/>
                  </a:cxn>
                  <a:cxn ang="0">
                    <a:pos x="196" y="268"/>
                  </a:cxn>
                  <a:cxn ang="0">
                    <a:pos x="212" y="224"/>
                  </a:cxn>
                  <a:cxn ang="0">
                    <a:pos x="218" y="200"/>
                  </a:cxn>
                  <a:cxn ang="0">
                    <a:pos x="224" y="160"/>
                  </a:cxn>
                  <a:cxn ang="0">
                    <a:pos x="226" y="116"/>
                  </a:cxn>
                  <a:cxn ang="0">
                    <a:pos x="220" y="74"/>
                  </a:cxn>
                  <a:cxn ang="0">
                    <a:pos x="210" y="32"/>
                  </a:cxn>
                  <a:cxn ang="0">
                    <a:pos x="206" y="24"/>
                  </a:cxn>
                  <a:cxn ang="0">
                    <a:pos x="196" y="10"/>
                  </a:cxn>
                  <a:cxn ang="0">
                    <a:pos x="182" y="4"/>
                  </a:cxn>
                  <a:cxn ang="0">
                    <a:pos x="162" y="0"/>
                  </a:cxn>
                  <a:cxn ang="0">
                    <a:pos x="130" y="8"/>
                  </a:cxn>
                  <a:cxn ang="0">
                    <a:pos x="98" y="20"/>
                  </a:cxn>
                  <a:cxn ang="0">
                    <a:pos x="100" y="22"/>
                  </a:cxn>
                </a:cxnLst>
                <a:rect l="0" t="0" r="r" b="b"/>
                <a:pathLst>
                  <a:path w="226" h="502">
                    <a:moveTo>
                      <a:pt x="100" y="22"/>
                    </a:moveTo>
                    <a:lnTo>
                      <a:pt x="100" y="22"/>
                    </a:lnTo>
                    <a:lnTo>
                      <a:pt x="122" y="14"/>
                    </a:lnTo>
                    <a:lnTo>
                      <a:pt x="148" y="4"/>
                    </a:lnTo>
                    <a:lnTo>
                      <a:pt x="160" y="4"/>
                    </a:lnTo>
                    <a:lnTo>
                      <a:pt x="174" y="4"/>
                    </a:lnTo>
                    <a:lnTo>
                      <a:pt x="184" y="6"/>
                    </a:lnTo>
                    <a:lnTo>
                      <a:pt x="194" y="14"/>
                    </a:lnTo>
                    <a:lnTo>
                      <a:pt x="194" y="14"/>
                    </a:lnTo>
                    <a:lnTo>
                      <a:pt x="200" y="20"/>
                    </a:lnTo>
                    <a:lnTo>
                      <a:pt x="204" y="26"/>
                    </a:lnTo>
                    <a:lnTo>
                      <a:pt x="210" y="44"/>
                    </a:lnTo>
                    <a:lnTo>
                      <a:pt x="214" y="62"/>
                    </a:lnTo>
                    <a:lnTo>
                      <a:pt x="216" y="78"/>
                    </a:lnTo>
                    <a:lnTo>
                      <a:pt x="216" y="78"/>
                    </a:lnTo>
                    <a:lnTo>
                      <a:pt x="218" y="98"/>
                    </a:lnTo>
                    <a:lnTo>
                      <a:pt x="220" y="120"/>
                    </a:lnTo>
                    <a:lnTo>
                      <a:pt x="218" y="140"/>
                    </a:lnTo>
                    <a:lnTo>
                      <a:pt x="216" y="160"/>
                    </a:lnTo>
                    <a:lnTo>
                      <a:pt x="212" y="182"/>
                    </a:lnTo>
                    <a:lnTo>
                      <a:pt x="208" y="202"/>
                    </a:lnTo>
                    <a:lnTo>
                      <a:pt x="194" y="242"/>
                    </a:lnTo>
                    <a:lnTo>
                      <a:pt x="194" y="242"/>
                    </a:lnTo>
                    <a:lnTo>
                      <a:pt x="178" y="278"/>
                    </a:lnTo>
                    <a:lnTo>
                      <a:pt x="158" y="312"/>
                    </a:lnTo>
                    <a:lnTo>
                      <a:pt x="136" y="346"/>
                    </a:lnTo>
                    <a:lnTo>
                      <a:pt x="112" y="378"/>
                    </a:lnTo>
                    <a:lnTo>
                      <a:pt x="86" y="410"/>
                    </a:lnTo>
                    <a:lnTo>
                      <a:pt x="58" y="438"/>
                    </a:lnTo>
                    <a:lnTo>
                      <a:pt x="30" y="466"/>
                    </a:lnTo>
                    <a:lnTo>
                      <a:pt x="2" y="494"/>
                    </a:lnTo>
                    <a:lnTo>
                      <a:pt x="2" y="494"/>
                    </a:lnTo>
                    <a:lnTo>
                      <a:pt x="0" y="498"/>
                    </a:lnTo>
                    <a:lnTo>
                      <a:pt x="2" y="500"/>
                    </a:lnTo>
                    <a:lnTo>
                      <a:pt x="4" y="502"/>
                    </a:lnTo>
                    <a:lnTo>
                      <a:pt x="8" y="500"/>
                    </a:lnTo>
                    <a:lnTo>
                      <a:pt x="8" y="500"/>
                    </a:lnTo>
                    <a:lnTo>
                      <a:pt x="44" y="472"/>
                    </a:lnTo>
                    <a:lnTo>
                      <a:pt x="78" y="438"/>
                    </a:lnTo>
                    <a:lnTo>
                      <a:pt x="110" y="404"/>
                    </a:lnTo>
                    <a:lnTo>
                      <a:pt x="138" y="368"/>
                    </a:lnTo>
                    <a:lnTo>
                      <a:pt x="164" y="330"/>
                    </a:lnTo>
                    <a:lnTo>
                      <a:pt x="186" y="288"/>
                    </a:lnTo>
                    <a:lnTo>
                      <a:pt x="196" y="268"/>
                    </a:lnTo>
                    <a:lnTo>
                      <a:pt x="204" y="246"/>
                    </a:lnTo>
                    <a:lnTo>
                      <a:pt x="212" y="224"/>
                    </a:lnTo>
                    <a:lnTo>
                      <a:pt x="218" y="200"/>
                    </a:lnTo>
                    <a:lnTo>
                      <a:pt x="218" y="200"/>
                    </a:lnTo>
                    <a:lnTo>
                      <a:pt x="222" y="180"/>
                    </a:lnTo>
                    <a:lnTo>
                      <a:pt x="224" y="160"/>
                    </a:lnTo>
                    <a:lnTo>
                      <a:pt x="226" y="138"/>
                    </a:lnTo>
                    <a:lnTo>
                      <a:pt x="226" y="116"/>
                    </a:lnTo>
                    <a:lnTo>
                      <a:pt x="224" y="94"/>
                    </a:lnTo>
                    <a:lnTo>
                      <a:pt x="220" y="74"/>
                    </a:lnTo>
                    <a:lnTo>
                      <a:pt x="216" y="52"/>
                    </a:lnTo>
                    <a:lnTo>
                      <a:pt x="210" y="32"/>
                    </a:lnTo>
                    <a:lnTo>
                      <a:pt x="210" y="32"/>
                    </a:lnTo>
                    <a:lnTo>
                      <a:pt x="206" y="24"/>
                    </a:lnTo>
                    <a:lnTo>
                      <a:pt x="200" y="16"/>
                    </a:lnTo>
                    <a:lnTo>
                      <a:pt x="196" y="10"/>
                    </a:lnTo>
                    <a:lnTo>
                      <a:pt x="190" y="6"/>
                    </a:lnTo>
                    <a:lnTo>
                      <a:pt x="182" y="4"/>
                    </a:lnTo>
                    <a:lnTo>
                      <a:pt x="176" y="2"/>
                    </a:lnTo>
                    <a:lnTo>
                      <a:pt x="162" y="0"/>
                    </a:lnTo>
                    <a:lnTo>
                      <a:pt x="146" y="2"/>
                    </a:lnTo>
                    <a:lnTo>
                      <a:pt x="130" y="8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8" y="22"/>
                    </a:lnTo>
                    <a:lnTo>
                      <a:pt x="100" y="2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0" name="Freeform 486"/>
              <p:cNvSpPr>
                <a:spLocks/>
              </p:cNvSpPr>
              <p:nvPr/>
            </p:nvSpPr>
            <p:spPr bwMode="auto">
              <a:xfrm>
                <a:off x="2727" y="1920"/>
                <a:ext cx="78" cy="214"/>
              </a:xfrm>
              <a:custGeom>
                <a:avLst/>
                <a:gdLst/>
                <a:ahLst/>
                <a:cxnLst>
                  <a:cxn ang="0">
                    <a:pos x="100" y="22"/>
                  </a:cxn>
                  <a:cxn ang="0">
                    <a:pos x="148" y="4"/>
                  </a:cxn>
                  <a:cxn ang="0">
                    <a:pos x="174" y="4"/>
                  </a:cxn>
                  <a:cxn ang="0">
                    <a:pos x="194" y="14"/>
                  </a:cxn>
                  <a:cxn ang="0">
                    <a:pos x="200" y="20"/>
                  </a:cxn>
                  <a:cxn ang="0">
                    <a:pos x="210" y="44"/>
                  </a:cxn>
                  <a:cxn ang="0">
                    <a:pos x="216" y="78"/>
                  </a:cxn>
                  <a:cxn ang="0">
                    <a:pos x="218" y="98"/>
                  </a:cxn>
                  <a:cxn ang="0">
                    <a:pos x="218" y="140"/>
                  </a:cxn>
                  <a:cxn ang="0">
                    <a:pos x="212" y="182"/>
                  </a:cxn>
                  <a:cxn ang="0">
                    <a:pos x="194" y="242"/>
                  </a:cxn>
                  <a:cxn ang="0">
                    <a:pos x="178" y="278"/>
                  </a:cxn>
                  <a:cxn ang="0">
                    <a:pos x="136" y="346"/>
                  </a:cxn>
                  <a:cxn ang="0">
                    <a:pos x="86" y="410"/>
                  </a:cxn>
                  <a:cxn ang="0">
                    <a:pos x="30" y="466"/>
                  </a:cxn>
                  <a:cxn ang="0">
                    <a:pos x="2" y="494"/>
                  </a:cxn>
                  <a:cxn ang="0">
                    <a:pos x="2" y="500"/>
                  </a:cxn>
                  <a:cxn ang="0">
                    <a:pos x="8" y="500"/>
                  </a:cxn>
                  <a:cxn ang="0">
                    <a:pos x="44" y="472"/>
                  </a:cxn>
                  <a:cxn ang="0">
                    <a:pos x="110" y="404"/>
                  </a:cxn>
                  <a:cxn ang="0">
                    <a:pos x="164" y="330"/>
                  </a:cxn>
                  <a:cxn ang="0">
                    <a:pos x="196" y="268"/>
                  </a:cxn>
                  <a:cxn ang="0">
                    <a:pos x="212" y="224"/>
                  </a:cxn>
                  <a:cxn ang="0">
                    <a:pos x="218" y="200"/>
                  </a:cxn>
                  <a:cxn ang="0">
                    <a:pos x="224" y="160"/>
                  </a:cxn>
                  <a:cxn ang="0">
                    <a:pos x="226" y="116"/>
                  </a:cxn>
                  <a:cxn ang="0">
                    <a:pos x="220" y="74"/>
                  </a:cxn>
                  <a:cxn ang="0">
                    <a:pos x="210" y="32"/>
                  </a:cxn>
                  <a:cxn ang="0">
                    <a:pos x="206" y="24"/>
                  </a:cxn>
                  <a:cxn ang="0">
                    <a:pos x="196" y="10"/>
                  </a:cxn>
                  <a:cxn ang="0">
                    <a:pos x="182" y="4"/>
                  </a:cxn>
                  <a:cxn ang="0">
                    <a:pos x="162" y="0"/>
                  </a:cxn>
                  <a:cxn ang="0">
                    <a:pos x="130" y="8"/>
                  </a:cxn>
                  <a:cxn ang="0">
                    <a:pos x="98" y="20"/>
                  </a:cxn>
                  <a:cxn ang="0">
                    <a:pos x="100" y="22"/>
                  </a:cxn>
                </a:cxnLst>
                <a:rect l="0" t="0" r="r" b="b"/>
                <a:pathLst>
                  <a:path w="226" h="502">
                    <a:moveTo>
                      <a:pt x="100" y="22"/>
                    </a:moveTo>
                    <a:lnTo>
                      <a:pt x="100" y="22"/>
                    </a:lnTo>
                    <a:lnTo>
                      <a:pt x="122" y="14"/>
                    </a:lnTo>
                    <a:lnTo>
                      <a:pt x="148" y="4"/>
                    </a:lnTo>
                    <a:lnTo>
                      <a:pt x="160" y="4"/>
                    </a:lnTo>
                    <a:lnTo>
                      <a:pt x="174" y="4"/>
                    </a:lnTo>
                    <a:lnTo>
                      <a:pt x="184" y="6"/>
                    </a:lnTo>
                    <a:lnTo>
                      <a:pt x="194" y="14"/>
                    </a:lnTo>
                    <a:lnTo>
                      <a:pt x="194" y="14"/>
                    </a:lnTo>
                    <a:lnTo>
                      <a:pt x="200" y="20"/>
                    </a:lnTo>
                    <a:lnTo>
                      <a:pt x="204" y="26"/>
                    </a:lnTo>
                    <a:lnTo>
                      <a:pt x="210" y="44"/>
                    </a:lnTo>
                    <a:lnTo>
                      <a:pt x="214" y="62"/>
                    </a:lnTo>
                    <a:lnTo>
                      <a:pt x="216" y="78"/>
                    </a:lnTo>
                    <a:lnTo>
                      <a:pt x="216" y="78"/>
                    </a:lnTo>
                    <a:lnTo>
                      <a:pt x="218" y="98"/>
                    </a:lnTo>
                    <a:lnTo>
                      <a:pt x="220" y="120"/>
                    </a:lnTo>
                    <a:lnTo>
                      <a:pt x="218" y="140"/>
                    </a:lnTo>
                    <a:lnTo>
                      <a:pt x="216" y="160"/>
                    </a:lnTo>
                    <a:lnTo>
                      <a:pt x="212" y="182"/>
                    </a:lnTo>
                    <a:lnTo>
                      <a:pt x="208" y="202"/>
                    </a:lnTo>
                    <a:lnTo>
                      <a:pt x="194" y="242"/>
                    </a:lnTo>
                    <a:lnTo>
                      <a:pt x="194" y="242"/>
                    </a:lnTo>
                    <a:lnTo>
                      <a:pt x="178" y="278"/>
                    </a:lnTo>
                    <a:lnTo>
                      <a:pt x="158" y="312"/>
                    </a:lnTo>
                    <a:lnTo>
                      <a:pt x="136" y="346"/>
                    </a:lnTo>
                    <a:lnTo>
                      <a:pt x="112" y="378"/>
                    </a:lnTo>
                    <a:lnTo>
                      <a:pt x="86" y="410"/>
                    </a:lnTo>
                    <a:lnTo>
                      <a:pt x="58" y="438"/>
                    </a:lnTo>
                    <a:lnTo>
                      <a:pt x="30" y="466"/>
                    </a:lnTo>
                    <a:lnTo>
                      <a:pt x="2" y="494"/>
                    </a:lnTo>
                    <a:lnTo>
                      <a:pt x="2" y="494"/>
                    </a:lnTo>
                    <a:lnTo>
                      <a:pt x="0" y="498"/>
                    </a:lnTo>
                    <a:lnTo>
                      <a:pt x="2" y="500"/>
                    </a:lnTo>
                    <a:lnTo>
                      <a:pt x="4" y="502"/>
                    </a:lnTo>
                    <a:lnTo>
                      <a:pt x="8" y="500"/>
                    </a:lnTo>
                    <a:lnTo>
                      <a:pt x="8" y="500"/>
                    </a:lnTo>
                    <a:lnTo>
                      <a:pt x="44" y="472"/>
                    </a:lnTo>
                    <a:lnTo>
                      <a:pt x="78" y="438"/>
                    </a:lnTo>
                    <a:lnTo>
                      <a:pt x="110" y="404"/>
                    </a:lnTo>
                    <a:lnTo>
                      <a:pt x="138" y="368"/>
                    </a:lnTo>
                    <a:lnTo>
                      <a:pt x="164" y="330"/>
                    </a:lnTo>
                    <a:lnTo>
                      <a:pt x="186" y="288"/>
                    </a:lnTo>
                    <a:lnTo>
                      <a:pt x="196" y="268"/>
                    </a:lnTo>
                    <a:lnTo>
                      <a:pt x="204" y="246"/>
                    </a:lnTo>
                    <a:lnTo>
                      <a:pt x="212" y="224"/>
                    </a:lnTo>
                    <a:lnTo>
                      <a:pt x="218" y="200"/>
                    </a:lnTo>
                    <a:lnTo>
                      <a:pt x="218" y="200"/>
                    </a:lnTo>
                    <a:lnTo>
                      <a:pt x="222" y="180"/>
                    </a:lnTo>
                    <a:lnTo>
                      <a:pt x="224" y="160"/>
                    </a:lnTo>
                    <a:lnTo>
                      <a:pt x="226" y="138"/>
                    </a:lnTo>
                    <a:lnTo>
                      <a:pt x="226" y="116"/>
                    </a:lnTo>
                    <a:lnTo>
                      <a:pt x="224" y="94"/>
                    </a:lnTo>
                    <a:lnTo>
                      <a:pt x="220" y="74"/>
                    </a:lnTo>
                    <a:lnTo>
                      <a:pt x="216" y="52"/>
                    </a:lnTo>
                    <a:lnTo>
                      <a:pt x="210" y="32"/>
                    </a:lnTo>
                    <a:lnTo>
                      <a:pt x="210" y="32"/>
                    </a:lnTo>
                    <a:lnTo>
                      <a:pt x="206" y="24"/>
                    </a:lnTo>
                    <a:lnTo>
                      <a:pt x="200" y="16"/>
                    </a:lnTo>
                    <a:lnTo>
                      <a:pt x="196" y="10"/>
                    </a:lnTo>
                    <a:lnTo>
                      <a:pt x="190" y="6"/>
                    </a:lnTo>
                    <a:lnTo>
                      <a:pt x="182" y="4"/>
                    </a:lnTo>
                    <a:lnTo>
                      <a:pt x="176" y="2"/>
                    </a:lnTo>
                    <a:lnTo>
                      <a:pt x="162" y="0"/>
                    </a:lnTo>
                    <a:lnTo>
                      <a:pt x="146" y="2"/>
                    </a:lnTo>
                    <a:lnTo>
                      <a:pt x="130" y="8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8" y="22"/>
                    </a:lnTo>
                    <a:lnTo>
                      <a:pt x="100" y="2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1" name="Freeform 487"/>
              <p:cNvSpPr>
                <a:spLocks/>
              </p:cNvSpPr>
              <p:nvPr/>
            </p:nvSpPr>
            <p:spPr bwMode="auto">
              <a:xfrm>
                <a:off x="2747" y="2014"/>
                <a:ext cx="45" cy="87"/>
              </a:xfrm>
              <a:custGeom>
                <a:avLst/>
                <a:gdLst/>
                <a:ahLst/>
                <a:cxnLst>
                  <a:cxn ang="0">
                    <a:pos x="128" y="22"/>
                  </a:cxn>
                  <a:cxn ang="0">
                    <a:pos x="128" y="22"/>
                  </a:cxn>
                  <a:cxn ang="0">
                    <a:pos x="102" y="74"/>
                  </a:cxn>
                  <a:cxn ang="0">
                    <a:pos x="88" y="100"/>
                  </a:cxn>
                  <a:cxn ang="0">
                    <a:pos x="72" y="126"/>
                  </a:cxn>
                  <a:cxn ang="0">
                    <a:pos x="72" y="126"/>
                  </a:cxn>
                  <a:cxn ang="0">
                    <a:pos x="60" y="146"/>
                  </a:cxn>
                  <a:cxn ang="0">
                    <a:pos x="46" y="166"/>
                  </a:cxn>
                  <a:cxn ang="0">
                    <a:pos x="28" y="184"/>
                  </a:cxn>
                  <a:cxn ang="0">
                    <a:pos x="20" y="192"/>
                  </a:cxn>
                  <a:cxn ang="0">
                    <a:pos x="10" y="198"/>
                  </a:cxn>
                  <a:cxn ang="0">
                    <a:pos x="10" y="198"/>
                  </a:cxn>
                  <a:cxn ang="0">
                    <a:pos x="8" y="200"/>
                  </a:cxn>
                  <a:cxn ang="0">
                    <a:pos x="6" y="198"/>
                  </a:cxn>
                  <a:cxn ang="0">
                    <a:pos x="6" y="194"/>
                  </a:cxn>
                  <a:cxn ang="0">
                    <a:pos x="10" y="184"/>
                  </a:cxn>
                  <a:cxn ang="0">
                    <a:pos x="10" y="184"/>
                  </a:cxn>
                  <a:cxn ang="0">
                    <a:pos x="22" y="154"/>
                  </a:cxn>
                  <a:cxn ang="0">
                    <a:pos x="22" y="154"/>
                  </a:cxn>
                  <a:cxn ang="0">
                    <a:pos x="50" y="102"/>
                  </a:cxn>
                  <a:cxn ang="0">
                    <a:pos x="50" y="102"/>
                  </a:cxn>
                  <a:cxn ang="0">
                    <a:pos x="96" y="2"/>
                  </a:cxn>
                  <a:cxn ang="0">
                    <a:pos x="96" y="2"/>
                  </a:cxn>
                  <a:cxn ang="0">
                    <a:pos x="96" y="2"/>
                  </a:cxn>
                  <a:cxn ang="0">
                    <a:pos x="96" y="0"/>
                  </a:cxn>
                  <a:cxn ang="0">
                    <a:pos x="94" y="0"/>
                  </a:cxn>
                  <a:cxn ang="0">
                    <a:pos x="92" y="2"/>
                  </a:cxn>
                  <a:cxn ang="0">
                    <a:pos x="92" y="2"/>
                  </a:cxn>
                  <a:cxn ang="0">
                    <a:pos x="42" y="108"/>
                  </a:cxn>
                  <a:cxn ang="0">
                    <a:pos x="42" y="108"/>
                  </a:cxn>
                  <a:cxn ang="0">
                    <a:pos x="16" y="154"/>
                  </a:cxn>
                  <a:cxn ang="0">
                    <a:pos x="6" y="178"/>
                  </a:cxn>
                  <a:cxn ang="0">
                    <a:pos x="0" y="204"/>
                  </a:cxn>
                  <a:cxn ang="0">
                    <a:pos x="0" y="204"/>
                  </a:cxn>
                  <a:cxn ang="0">
                    <a:pos x="0" y="204"/>
                  </a:cxn>
                  <a:cxn ang="0">
                    <a:pos x="2" y="206"/>
                  </a:cxn>
                  <a:cxn ang="0">
                    <a:pos x="2" y="206"/>
                  </a:cxn>
                  <a:cxn ang="0">
                    <a:pos x="12" y="200"/>
                  </a:cxn>
                  <a:cxn ang="0">
                    <a:pos x="22" y="194"/>
                  </a:cxn>
                  <a:cxn ang="0">
                    <a:pos x="30" y="186"/>
                  </a:cxn>
                  <a:cxn ang="0">
                    <a:pos x="38" y="178"/>
                  </a:cxn>
                  <a:cxn ang="0">
                    <a:pos x="54" y="160"/>
                  </a:cxn>
                  <a:cxn ang="0">
                    <a:pos x="66" y="140"/>
                  </a:cxn>
                  <a:cxn ang="0">
                    <a:pos x="66" y="140"/>
                  </a:cxn>
                  <a:cxn ang="0">
                    <a:pos x="84" y="112"/>
                  </a:cxn>
                  <a:cxn ang="0">
                    <a:pos x="100" y="82"/>
                  </a:cxn>
                  <a:cxn ang="0">
                    <a:pos x="130" y="22"/>
                  </a:cxn>
                  <a:cxn ang="0">
                    <a:pos x="130" y="22"/>
                  </a:cxn>
                  <a:cxn ang="0">
                    <a:pos x="130" y="20"/>
                  </a:cxn>
                  <a:cxn ang="0">
                    <a:pos x="128" y="22"/>
                  </a:cxn>
                </a:cxnLst>
                <a:rect l="0" t="0" r="r" b="b"/>
                <a:pathLst>
                  <a:path w="130" h="206">
                    <a:moveTo>
                      <a:pt x="128" y="22"/>
                    </a:moveTo>
                    <a:lnTo>
                      <a:pt x="128" y="22"/>
                    </a:lnTo>
                    <a:lnTo>
                      <a:pt x="102" y="74"/>
                    </a:lnTo>
                    <a:lnTo>
                      <a:pt x="88" y="100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60" y="146"/>
                    </a:lnTo>
                    <a:lnTo>
                      <a:pt x="46" y="166"/>
                    </a:lnTo>
                    <a:lnTo>
                      <a:pt x="28" y="184"/>
                    </a:lnTo>
                    <a:lnTo>
                      <a:pt x="20" y="192"/>
                    </a:lnTo>
                    <a:lnTo>
                      <a:pt x="10" y="198"/>
                    </a:lnTo>
                    <a:lnTo>
                      <a:pt x="10" y="198"/>
                    </a:lnTo>
                    <a:lnTo>
                      <a:pt x="8" y="200"/>
                    </a:lnTo>
                    <a:lnTo>
                      <a:pt x="6" y="198"/>
                    </a:lnTo>
                    <a:lnTo>
                      <a:pt x="6" y="194"/>
                    </a:lnTo>
                    <a:lnTo>
                      <a:pt x="10" y="184"/>
                    </a:lnTo>
                    <a:lnTo>
                      <a:pt x="10" y="184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50" y="102"/>
                    </a:lnTo>
                    <a:lnTo>
                      <a:pt x="50" y="102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42" y="108"/>
                    </a:lnTo>
                    <a:lnTo>
                      <a:pt x="42" y="108"/>
                    </a:lnTo>
                    <a:lnTo>
                      <a:pt x="16" y="154"/>
                    </a:lnTo>
                    <a:lnTo>
                      <a:pt x="6" y="178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2" y="206"/>
                    </a:lnTo>
                    <a:lnTo>
                      <a:pt x="2" y="206"/>
                    </a:lnTo>
                    <a:lnTo>
                      <a:pt x="12" y="200"/>
                    </a:lnTo>
                    <a:lnTo>
                      <a:pt x="22" y="194"/>
                    </a:lnTo>
                    <a:lnTo>
                      <a:pt x="30" y="186"/>
                    </a:lnTo>
                    <a:lnTo>
                      <a:pt x="38" y="178"/>
                    </a:lnTo>
                    <a:lnTo>
                      <a:pt x="54" y="160"/>
                    </a:lnTo>
                    <a:lnTo>
                      <a:pt x="66" y="140"/>
                    </a:lnTo>
                    <a:lnTo>
                      <a:pt x="66" y="140"/>
                    </a:lnTo>
                    <a:lnTo>
                      <a:pt x="84" y="112"/>
                    </a:lnTo>
                    <a:lnTo>
                      <a:pt x="100" y="82"/>
                    </a:lnTo>
                    <a:lnTo>
                      <a:pt x="130" y="22"/>
                    </a:lnTo>
                    <a:lnTo>
                      <a:pt x="130" y="22"/>
                    </a:lnTo>
                    <a:lnTo>
                      <a:pt x="130" y="20"/>
                    </a:lnTo>
                    <a:lnTo>
                      <a:pt x="128" y="2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2" name="Freeform 488"/>
              <p:cNvSpPr>
                <a:spLocks/>
              </p:cNvSpPr>
              <p:nvPr/>
            </p:nvSpPr>
            <p:spPr bwMode="auto">
              <a:xfrm>
                <a:off x="2747" y="2014"/>
                <a:ext cx="45" cy="87"/>
              </a:xfrm>
              <a:custGeom>
                <a:avLst/>
                <a:gdLst/>
                <a:ahLst/>
                <a:cxnLst>
                  <a:cxn ang="0">
                    <a:pos x="128" y="22"/>
                  </a:cxn>
                  <a:cxn ang="0">
                    <a:pos x="128" y="22"/>
                  </a:cxn>
                  <a:cxn ang="0">
                    <a:pos x="102" y="74"/>
                  </a:cxn>
                  <a:cxn ang="0">
                    <a:pos x="88" y="100"/>
                  </a:cxn>
                  <a:cxn ang="0">
                    <a:pos x="72" y="126"/>
                  </a:cxn>
                  <a:cxn ang="0">
                    <a:pos x="72" y="126"/>
                  </a:cxn>
                  <a:cxn ang="0">
                    <a:pos x="60" y="146"/>
                  </a:cxn>
                  <a:cxn ang="0">
                    <a:pos x="46" y="166"/>
                  </a:cxn>
                  <a:cxn ang="0">
                    <a:pos x="28" y="184"/>
                  </a:cxn>
                  <a:cxn ang="0">
                    <a:pos x="20" y="192"/>
                  </a:cxn>
                  <a:cxn ang="0">
                    <a:pos x="10" y="198"/>
                  </a:cxn>
                  <a:cxn ang="0">
                    <a:pos x="10" y="198"/>
                  </a:cxn>
                  <a:cxn ang="0">
                    <a:pos x="8" y="200"/>
                  </a:cxn>
                  <a:cxn ang="0">
                    <a:pos x="6" y="198"/>
                  </a:cxn>
                  <a:cxn ang="0">
                    <a:pos x="6" y="194"/>
                  </a:cxn>
                  <a:cxn ang="0">
                    <a:pos x="10" y="184"/>
                  </a:cxn>
                  <a:cxn ang="0">
                    <a:pos x="10" y="184"/>
                  </a:cxn>
                  <a:cxn ang="0">
                    <a:pos x="22" y="154"/>
                  </a:cxn>
                  <a:cxn ang="0">
                    <a:pos x="22" y="154"/>
                  </a:cxn>
                  <a:cxn ang="0">
                    <a:pos x="50" y="102"/>
                  </a:cxn>
                  <a:cxn ang="0">
                    <a:pos x="50" y="102"/>
                  </a:cxn>
                  <a:cxn ang="0">
                    <a:pos x="96" y="2"/>
                  </a:cxn>
                  <a:cxn ang="0">
                    <a:pos x="96" y="2"/>
                  </a:cxn>
                  <a:cxn ang="0">
                    <a:pos x="96" y="2"/>
                  </a:cxn>
                  <a:cxn ang="0">
                    <a:pos x="96" y="0"/>
                  </a:cxn>
                  <a:cxn ang="0">
                    <a:pos x="94" y="0"/>
                  </a:cxn>
                  <a:cxn ang="0">
                    <a:pos x="92" y="2"/>
                  </a:cxn>
                  <a:cxn ang="0">
                    <a:pos x="92" y="2"/>
                  </a:cxn>
                  <a:cxn ang="0">
                    <a:pos x="42" y="108"/>
                  </a:cxn>
                  <a:cxn ang="0">
                    <a:pos x="42" y="108"/>
                  </a:cxn>
                  <a:cxn ang="0">
                    <a:pos x="16" y="154"/>
                  </a:cxn>
                  <a:cxn ang="0">
                    <a:pos x="6" y="178"/>
                  </a:cxn>
                  <a:cxn ang="0">
                    <a:pos x="0" y="204"/>
                  </a:cxn>
                  <a:cxn ang="0">
                    <a:pos x="0" y="204"/>
                  </a:cxn>
                  <a:cxn ang="0">
                    <a:pos x="0" y="204"/>
                  </a:cxn>
                  <a:cxn ang="0">
                    <a:pos x="2" y="206"/>
                  </a:cxn>
                  <a:cxn ang="0">
                    <a:pos x="2" y="206"/>
                  </a:cxn>
                  <a:cxn ang="0">
                    <a:pos x="12" y="200"/>
                  </a:cxn>
                  <a:cxn ang="0">
                    <a:pos x="22" y="194"/>
                  </a:cxn>
                  <a:cxn ang="0">
                    <a:pos x="30" y="186"/>
                  </a:cxn>
                  <a:cxn ang="0">
                    <a:pos x="38" y="178"/>
                  </a:cxn>
                  <a:cxn ang="0">
                    <a:pos x="54" y="160"/>
                  </a:cxn>
                  <a:cxn ang="0">
                    <a:pos x="66" y="140"/>
                  </a:cxn>
                  <a:cxn ang="0">
                    <a:pos x="66" y="140"/>
                  </a:cxn>
                  <a:cxn ang="0">
                    <a:pos x="84" y="112"/>
                  </a:cxn>
                  <a:cxn ang="0">
                    <a:pos x="100" y="82"/>
                  </a:cxn>
                  <a:cxn ang="0">
                    <a:pos x="130" y="22"/>
                  </a:cxn>
                  <a:cxn ang="0">
                    <a:pos x="130" y="22"/>
                  </a:cxn>
                  <a:cxn ang="0">
                    <a:pos x="130" y="20"/>
                  </a:cxn>
                  <a:cxn ang="0">
                    <a:pos x="128" y="22"/>
                  </a:cxn>
                </a:cxnLst>
                <a:rect l="0" t="0" r="r" b="b"/>
                <a:pathLst>
                  <a:path w="130" h="206">
                    <a:moveTo>
                      <a:pt x="128" y="22"/>
                    </a:moveTo>
                    <a:lnTo>
                      <a:pt x="128" y="22"/>
                    </a:lnTo>
                    <a:lnTo>
                      <a:pt x="102" y="74"/>
                    </a:lnTo>
                    <a:lnTo>
                      <a:pt x="88" y="100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60" y="146"/>
                    </a:lnTo>
                    <a:lnTo>
                      <a:pt x="46" y="166"/>
                    </a:lnTo>
                    <a:lnTo>
                      <a:pt x="28" y="184"/>
                    </a:lnTo>
                    <a:lnTo>
                      <a:pt x="20" y="192"/>
                    </a:lnTo>
                    <a:lnTo>
                      <a:pt x="10" y="198"/>
                    </a:lnTo>
                    <a:lnTo>
                      <a:pt x="10" y="198"/>
                    </a:lnTo>
                    <a:lnTo>
                      <a:pt x="8" y="200"/>
                    </a:lnTo>
                    <a:lnTo>
                      <a:pt x="6" y="198"/>
                    </a:lnTo>
                    <a:lnTo>
                      <a:pt x="6" y="194"/>
                    </a:lnTo>
                    <a:lnTo>
                      <a:pt x="10" y="184"/>
                    </a:lnTo>
                    <a:lnTo>
                      <a:pt x="10" y="184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50" y="102"/>
                    </a:lnTo>
                    <a:lnTo>
                      <a:pt x="50" y="102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42" y="108"/>
                    </a:lnTo>
                    <a:lnTo>
                      <a:pt x="42" y="108"/>
                    </a:lnTo>
                    <a:lnTo>
                      <a:pt x="16" y="154"/>
                    </a:lnTo>
                    <a:lnTo>
                      <a:pt x="6" y="178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2" y="206"/>
                    </a:lnTo>
                    <a:lnTo>
                      <a:pt x="2" y="206"/>
                    </a:lnTo>
                    <a:lnTo>
                      <a:pt x="12" y="200"/>
                    </a:lnTo>
                    <a:lnTo>
                      <a:pt x="22" y="194"/>
                    </a:lnTo>
                    <a:lnTo>
                      <a:pt x="30" y="186"/>
                    </a:lnTo>
                    <a:lnTo>
                      <a:pt x="38" y="178"/>
                    </a:lnTo>
                    <a:lnTo>
                      <a:pt x="54" y="160"/>
                    </a:lnTo>
                    <a:lnTo>
                      <a:pt x="66" y="140"/>
                    </a:lnTo>
                    <a:lnTo>
                      <a:pt x="66" y="140"/>
                    </a:lnTo>
                    <a:lnTo>
                      <a:pt x="84" y="112"/>
                    </a:lnTo>
                    <a:lnTo>
                      <a:pt x="100" y="82"/>
                    </a:lnTo>
                    <a:lnTo>
                      <a:pt x="130" y="22"/>
                    </a:lnTo>
                    <a:lnTo>
                      <a:pt x="130" y="22"/>
                    </a:lnTo>
                    <a:lnTo>
                      <a:pt x="130" y="20"/>
                    </a:lnTo>
                    <a:lnTo>
                      <a:pt x="128" y="2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3" name="Freeform 489"/>
              <p:cNvSpPr>
                <a:spLocks/>
              </p:cNvSpPr>
              <p:nvPr/>
            </p:nvSpPr>
            <p:spPr bwMode="auto">
              <a:xfrm>
                <a:off x="2768" y="1956"/>
                <a:ext cx="25" cy="70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70" y="0"/>
                  </a:cxn>
                  <a:cxn ang="0">
                    <a:pos x="70" y="20"/>
                  </a:cxn>
                  <a:cxn ang="0">
                    <a:pos x="66" y="38"/>
                  </a:cxn>
                  <a:cxn ang="0">
                    <a:pos x="62" y="56"/>
                  </a:cxn>
                  <a:cxn ang="0">
                    <a:pos x="56" y="76"/>
                  </a:cxn>
                  <a:cxn ang="0">
                    <a:pos x="56" y="76"/>
                  </a:cxn>
                  <a:cxn ang="0">
                    <a:pos x="44" y="112"/>
                  </a:cxn>
                  <a:cxn ang="0">
                    <a:pos x="38" y="130"/>
                  </a:cxn>
                  <a:cxn ang="0">
                    <a:pos x="32" y="138"/>
                  </a:cxn>
                  <a:cxn ang="0">
                    <a:pos x="26" y="146"/>
                  </a:cxn>
                  <a:cxn ang="0">
                    <a:pos x="26" y="146"/>
                  </a:cxn>
                  <a:cxn ang="0">
                    <a:pos x="18" y="154"/>
                  </a:cxn>
                  <a:cxn ang="0">
                    <a:pos x="12" y="156"/>
                  </a:cxn>
                  <a:cxn ang="0">
                    <a:pos x="8" y="154"/>
                  </a:cxn>
                  <a:cxn ang="0">
                    <a:pos x="6" y="148"/>
                  </a:cxn>
                  <a:cxn ang="0">
                    <a:pos x="4" y="134"/>
                  </a:cxn>
                  <a:cxn ang="0">
                    <a:pos x="4" y="118"/>
                  </a:cxn>
                  <a:cxn ang="0">
                    <a:pos x="4" y="118"/>
                  </a:cxn>
                  <a:cxn ang="0">
                    <a:pos x="8" y="96"/>
                  </a:cxn>
                  <a:cxn ang="0">
                    <a:pos x="14" y="74"/>
                  </a:cxn>
                  <a:cxn ang="0">
                    <a:pos x="28" y="30"/>
                  </a:cxn>
                  <a:cxn ang="0">
                    <a:pos x="28" y="30"/>
                  </a:cxn>
                  <a:cxn ang="0">
                    <a:pos x="28" y="28"/>
                  </a:cxn>
                  <a:cxn ang="0">
                    <a:pos x="26" y="30"/>
                  </a:cxn>
                  <a:cxn ang="0">
                    <a:pos x="26" y="30"/>
                  </a:cxn>
                  <a:cxn ang="0">
                    <a:pos x="18" y="54"/>
                  </a:cxn>
                  <a:cxn ang="0">
                    <a:pos x="12" y="78"/>
                  </a:cxn>
                  <a:cxn ang="0">
                    <a:pos x="4" y="102"/>
                  </a:cxn>
                  <a:cxn ang="0">
                    <a:pos x="0" y="128"/>
                  </a:cxn>
                  <a:cxn ang="0">
                    <a:pos x="0" y="148"/>
                  </a:cxn>
                  <a:cxn ang="0">
                    <a:pos x="0" y="156"/>
                  </a:cxn>
                  <a:cxn ang="0">
                    <a:pos x="4" y="162"/>
                  </a:cxn>
                  <a:cxn ang="0">
                    <a:pos x="8" y="164"/>
                  </a:cxn>
                  <a:cxn ang="0">
                    <a:pos x="14" y="164"/>
                  </a:cxn>
                  <a:cxn ang="0">
                    <a:pos x="14" y="164"/>
                  </a:cxn>
                  <a:cxn ang="0">
                    <a:pos x="18" y="162"/>
                  </a:cxn>
                  <a:cxn ang="0">
                    <a:pos x="24" y="158"/>
                  </a:cxn>
                  <a:cxn ang="0">
                    <a:pos x="30" y="150"/>
                  </a:cxn>
                  <a:cxn ang="0">
                    <a:pos x="30" y="150"/>
                  </a:cxn>
                  <a:cxn ang="0">
                    <a:pos x="42" y="130"/>
                  </a:cxn>
                  <a:cxn ang="0">
                    <a:pos x="50" y="108"/>
                  </a:cxn>
                  <a:cxn ang="0">
                    <a:pos x="50" y="108"/>
                  </a:cxn>
                  <a:cxn ang="0">
                    <a:pos x="58" y="82"/>
                  </a:cxn>
                  <a:cxn ang="0">
                    <a:pos x="66" y="56"/>
                  </a:cxn>
                  <a:cxn ang="0">
                    <a:pos x="70" y="28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70" y="0"/>
                  </a:cxn>
                </a:cxnLst>
                <a:rect l="0" t="0" r="r" b="b"/>
                <a:pathLst>
                  <a:path w="72" h="164">
                    <a:moveTo>
                      <a:pt x="70" y="0"/>
                    </a:moveTo>
                    <a:lnTo>
                      <a:pt x="70" y="0"/>
                    </a:lnTo>
                    <a:lnTo>
                      <a:pt x="70" y="20"/>
                    </a:lnTo>
                    <a:lnTo>
                      <a:pt x="66" y="38"/>
                    </a:lnTo>
                    <a:lnTo>
                      <a:pt x="62" y="56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44" y="112"/>
                    </a:lnTo>
                    <a:lnTo>
                      <a:pt x="38" y="130"/>
                    </a:lnTo>
                    <a:lnTo>
                      <a:pt x="32" y="138"/>
                    </a:lnTo>
                    <a:lnTo>
                      <a:pt x="26" y="146"/>
                    </a:lnTo>
                    <a:lnTo>
                      <a:pt x="26" y="146"/>
                    </a:lnTo>
                    <a:lnTo>
                      <a:pt x="18" y="154"/>
                    </a:lnTo>
                    <a:lnTo>
                      <a:pt x="12" y="156"/>
                    </a:lnTo>
                    <a:lnTo>
                      <a:pt x="8" y="154"/>
                    </a:lnTo>
                    <a:lnTo>
                      <a:pt x="6" y="148"/>
                    </a:lnTo>
                    <a:lnTo>
                      <a:pt x="4" y="134"/>
                    </a:lnTo>
                    <a:lnTo>
                      <a:pt x="4" y="118"/>
                    </a:lnTo>
                    <a:lnTo>
                      <a:pt x="4" y="118"/>
                    </a:lnTo>
                    <a:lnTo>
                      <a:pt x="8" y="96"/>
                    </a:lnTo>
                    <a:lnTo>
                      <a:pt x="14" y="74"/>
                    </a:lnTo>
                    <a:lnTo>
                      <a:pt x="28" y="30"/>
                    </a:lnTo>
                    <a:lnTo>
                      <a:pt x="28" y="30"/>
                    </a:lnTo>
                    <a:lnTo>
                      <a:pt x="28" y="28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18" y="54"/>
                    </a:lnTo>
                    <a:lnTo>
                      <a:pt x="12" y="78"/>
                    </a:lnTo>
                    <a:lnTo>
                      <a:pt x="4" y="102"/>
                    </a:lnTo>
                    <a:lnTo>
                      <a:pt x="0" y="128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4" y="162"/>
                    </a:lnTo>
                    <a:lnTo>
                      <a:pt x="8" y="164"/>
                    </a:lnTo>
                    <a:lnTo>
                      <a:pt x="14" y="164"/>
                    </a:lnTo>
                    <a:lnTo>
                      <a:pt x="14" y="164"/>
                    </a:lnTo>
                    <a:lnTo>
                      <a:pt x="18" y="162"/>
                    </a:lnTo>
                    <a:lnTo>
                      <a:pt x="24" y="158"/>
                    </a:lnTo>
                    <a:lnTo>
                      <a:pt x="30" y="150"/>
                    </a:lnTo>
                    <a:lnTo>
                      <a:pt x="30" y="150"/>
                    </a:lnTo>
                    <a:lnTo>
                      <a:pt x="42" y="130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58" y="82"/>
                    </a:lnTo>
                    <a:lnTo>
                      <a:pt x="66" y="56"/>
                    </a:lnTo>
                    <a:lnTo>
                      <a:pt x="70" y="28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4" name="Freeform 490"/>
              <p:cNvSpPr>
                <a:spLocks/>
              </p:cNvSpPr>
              <p:nvPr/>
            </p:nvSpPr>
            <p:spPr bwMode="auto">
              <a:xfrm>
                <a:off x="2768" y="1956"/>
                <a:ext cx="25" cy="70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70" y="0"/>
                  </a:cxn>
                  <a:cxn ang="0">
                    <a:pos x="70" y="20"/>
                  </a:cxn>
                  <a:cxn ang="0">
                    <a:pos x="66" y="38"/>
                  </a:cxn>
                  <a:cxn ang="0">
                    <a:pos x="62" y="56"/>
                  </a:cxn>
                  <a:cxn ang="0">
                    <a:pos x="56" y="76"/>
                  </a:cxn>
                  <a:cxn ang="0">
                    <a:pos x="56" y="76"/>
                  </a:cxn>
                  <a:cxn ang="0">
                    <a:pos x="44" y="112"/>
                  </a:cxn>
                  <a:cxn ang="0">
                    <a:pos x="38" y="130"/>
                  </a:cxn>
                  <a:cxn ang="0">
                    <a:pos x="32" y="138"/>
                  </a:cxn>
                  <a:cxn ang="0">
                    <a:pos x="26" y="146"/>
                  </a:cxn>
                  <a:cxn ang="0">
                    <a:pos x="26" y="146"/>
                  </a:cxn>
                  <a:cxn ang="0">
                    <a:pos x="18" y="154"/>
                  </a:cxn>
                  <a:cxn ang="0">
                    <a:pos x="12" y="156"/>
                  </a:cxn>
                  <a:cxn ang="0">
                    <a:pos x="8" y="154"/>
                  </a:cxn>
                  <a:cxn ang="0">
                    <a:pos x="6" y="148"/>
                  </a:cxn>
                  <a:cxn ang="0">
                    <a:pos x="4" y="134"/>
                  </a:cxn>
                  <a:cxn ang="0">
                    <a:pos x="4" y="118"/>
                  </a:cxn>
                  <a:cxn ang="0">
                    <a:pos x="4" y="118"/>
                  </a:cxn>
                  <a:cxn ang="0">
                    <a:pos x="8" y="96"/>
                  </a:cxn>
                  <a:cxn ang="0">
                    <a:pos x="14" y="74"/>
                  </a:cxn>
                  <a:cxn ang="0">
                    <a:pos x="28" y="30"/>
                  </a:cxn>
                  <a:cxn ang="0">
                    <a:pos x="28" y="30"/>
                  </a:cxn>
                  <a:cxn ang="0">
                    <a:pos x="28" y="28"/>
                  </a:cxn>
                  <a:cxn ang="0">
                    <a:pos x="26" y="30"/>
                  </a:cxn>
                  <a:cxn ang="0">
                    <a:pos x="26" y="30"/>
                  </a:cxn>
                  <a:cxn ang="0">
                    <a:pos x="18" y="54"/>
                  </a:cxn>
                  <a:cxn ang="0">
                    <a:pos x="12" y="78"/>
                  </a:cxn>
                  <a:cxn ang="0">
                    <a:pos x="4" y="102"/>
                  </a:cxn>
                  <a:cxn ang="0">
                    <a:pos x="0" y="128"/>
                  </a:cxn>
                  <a:cxn ang="0">
                    <a:pos x="0" y="148"/>
                  </a:cxn>
                  <a:cxn ang="0">
                    <a:pos x="0" y="156"/>
                  </a:cxn>
                  <a:cxn ang="0">
                    <a:pos x="4" y="162"/>
                  </a:cxn>
                  <a:cxn ang="0">
                    <a:pos x="8" y="164"/>
                  </a:cxn>
                  <a:cxn ang="0">
                    <a:pos x="14" y="164"/>
                  </a:cxn>
                  <a:cxn ang="0">
                    <a:pos x="14" y="164"/>
                  </a:cxn>
                  <a:cxn ang="0">
                    <a:pos x="18" y="162"/>
                  </a:cxn>
                  <a:cxn ang="0">
                    <a:pos x="24" y="158"/>
                  </a:cxn>
                  <a:cxn ang="0">
                    <a:pos x="30" y="150"/>
                  </a:cxn>
                  <a:cxn ang="0">
                    <a:pos x="30" y="150"/>
                  </a:cxn>
                  <a:cxn ang="0">
                    <a:pos x="42" y="130"/>
                  </a:cxn>
                  <a:cxn ang="0">
                    <a:pos x="50" y="108"/>
                  </a:cxn>
                  <a:cxn ang="0">
                    <a:pos x="50" y="108"/>
                  </a:cxn>
                  <a:cxn ang="0">
                    <a:pos x="58" y="82"/>
                  </a:cxn>
                  <a:cxn ang="0">
                    <a:pos x="66" y="56"/>
                  </a:cxn>
                  <a:cxn ang="0">
                    <a:pos x="70" y="28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70" y="0"/>
                  </a:cxn>
                </a:cxnLst>
                <a:rect l="0" t="0" r="r" b="b"/>
                <a:pathLst>
                  <a:path w="72" h="164">
                    <a:moveTo>
                      <a:pt x="70" y="0"/>
                    </a:moveTo>
                    <a:lnTo>
                      <a:pt x="70" y="0"/>
                    </a:lnTo>
                    <a:lnTo>
                      <a:pt x="70" y="20"/>
                    </a:lnTo>
                    <a:lnTo>
                      <a:pt x="66" y="38"/>
                    </a:lnTo>
                    <a:lnTo>
                      <a:pt x="62" y="56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44" y="112"/>
                    </a:lnTo>
                    <a:lnTo>
                      <a:pt x="38" y="130"/>
                    </a:lnTo>
                    <a:lnTo>
                      <a:pt x="32" y="138"/>
                    </a:lnTo>
                    <a:lnTo>
                      <a:pt x="26" y="146"/>
                    </a:lnTo>
                    <a:lnTo>
                      <a:pt x="26" y="146"/>
                    </a:lnTo>
                    <a:lnTo>
                      <a:pt x="18" y="154"/>
                    </a:lnTo>
                    <a:lnTo>
                      <a:pt x="12" y="156"/>
                    </a:lnTo>
                    <a:lnTo>
                      <a:pt x="8" y="154"/>
                    </a:lnTo>
                    <a:lnTo>
                      <a:pt x="6" y="148"/>
                    </a:lnTo>
                    <a:lnTo>
                      <a:pt x="4" y="134"/>
                    </a:lnTo>
                    <a:lnTo>
                      <a:pt x="4" y="118"/>
                    </a:lnTo>
                    <a:lnTo>
                      <a:pt x="4" y="118"/>
                    </a:lnTo>
                    <a:lnTo>
                      <a:pt x="8" y="96"/>
                    </a:lnTo>
                    <a:lnTo>
                      <a:pt x="14" y="74"/>
                    </a:lnTo>
                    <a:lnTo>
                      <a:pt x="28" y="30"/>
                    </a:lnTo>
                    <a:lnTo>
                      <a:pt x="28" y="30"/>
                    </a:lnTo>
                    <a:lnTo>
                      <a:pt x="28" y="28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18" y="54"/>
                    </a:lnTo>
                    <a:lnTo>
                      <a:pt x="12" y="78"/>
                    </a:lnTo>
                    <a:lnTo>
                      <a:pt x="4" y="102"/>
                    </a:lnTo>
                    <a:lnTo>
                      <a:pt x="0" y="128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4" y="162"/>
                    </a:lnTo>
                    <a:lnTo>
                      <a:pt x="8" y="164"/>
                    </a:lnTo>
                    <a:lnTo>
                      <a:pt x="14" y="164"/>
                    </a:lnTo>
                    <a:lnTo>
                      <a:pt x="14" y="164"/>
                    </a:lnTo>
                    <a:lnTo>
                      <a:pt x="18" y="162"/>
                    </a:lnTo>
                    <a:lnTo>
                      <a:pt x="24" y="158"/>
                    </a:lnTo>
                    <a:lnTo>
                      <a:pt x="30" y="150"/>
                    </a:lnTo>
                    <a:lnTo>
                      <a:pt x="30" y="150"/>
                    </a:lnTo>
                    <a:lnTo>
                      <a:pt x="42" y="130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58" y="82"/>
                    </a:lnTo>
                    <a:lnTo>
                      <a:pt x="66" y="56"/>
                    </a:lnTo>
                    <a:lnTo>
                      <a:pt x="70" y="28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0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5" name="Freeform 491"/>
              <p:cNvSpPr>
                <a:spLocks/>
              </p:cNvSpPr>
              <p:nvPr/>
            </p:nvSpPr>
            <p:spPr bwMode="auto">
              <a:xfrm>
                <a:off x="2759" y="1949"/>
                <a:ext cx="26" cy="37"/>
              </a:xfrm>
              <a:custGeom>
                <a:avLst/>
                <a:gdLst/>
                <a:ahLst/>
                <a:cxnLst>
                  <a:cxn ang="0">
                    <a:pos x="72" y="2"/>
                  </a:cxn>
                  <a:cxn ang="0">
                    <a:pos x="72" y="2"/>
                  </a:cxn>
                  <a:cxn ang="0">
                    <a:pos x="66" y="24"/>
                  </a:cxn>
                  <a:cxn ang="0">
                    <a:pos x="56" y="50"/>
                  </a:cxn>
                  <a:cxn ang="0">
                    <a:pos x="50" y="62"/>
                  </a:cxn>
                  <a:cxn ang="0">
                    <a:pos x="42" y="72"/>
                  </a:cxn>
                  <a:cxn ang="0">
                    <a:pos x="32" y="80"/>
                  </a:cxn>
                  <a:cxn ang="0">
                    <a:pos x="22" y="84"/>
                  </a:cxn>
                  <a:cxn ang="0">
                    <a:pos x="22" y="84"/>
                  </a:cxn>
                  <a:cxn ang="0">
                    <a:pos x="18" y="84"/>
                  </a:cxn>
                  <a:cxn ang="0">
                    <a:pos x="14" y="84"/>
                  </a:cxn>
                  <a:cxn ang="0">
                    <a:pos x="10" y="80"/>
                  </a:cxn>
                  <a:cxn ang="0">
                    <a:pos x="6" y="72"/>
                  </a:cxn>
                  <a:cxn ang="0">
                    <a:pos x="6" y="62"/>
                  </a:cxn>
                  <a:cxn ang="0">
                    <a:pos x="6" y="42"/>
                  </a:cxn>
                  <a:cxn ang="0">
                    <a:pos x="6" y="26"/>
                  </a:cxn>
                  <a:cxn ang="0">
                    <a:pos x="6" y="26"/>
                  </a:cxn>
                  <a:cxn ang="0">
                    <a:pos x="4" y="24"/>
                  </a:cxn>
                  <a:cxn ang="0">
                    <a:pos x="4" y="24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0" y="42"/>
                  </a:cxn>
                  <a:cxn ang="0">
                    <a:pos x="0" y="62"/>
                  </a:cxn>
                  <a:cxn ang="0">
                    <a:pos x="2" y="72"/>
                  </a:cxn>
                  <a:cxn ang="0">
                    <a:pos x="4" y="80"/>
                  </a:cxn>
                  <a:cxn ang="0">
                    <a:pos x="10" y="86"/>
                  </a:cxn>
                  <a:cxn ang="0">
                    <a:pos x="18" y="88"/>
                  </a:cxn>
                  <a:cxn ang="0">
                    <a:pos x="18" y="88"/>
                  </a:cxn>
                  <a:cxn ang="0">
                    <a:pos x="22" y="88"/>
                  </a:cxn>
                  <a:cxn ang="0">
                    <a:pos x="28" y="88"/>
                  </a:cxn>
                  <a:cxn ang="0">
                    <a:pos x="38" y="80"/>
                  </a:cxn>
                  <a:cxn ang="0">
                    <a:pos x="46" y="72"/>
                  </a:cxn>
                  <a:cxn ang="0">
                    <a:pos x="52" y="64"/>
                  </a:cxn>
                  <a:cxn ang="0">
                    <a:pos x="52" y="64"/>
                  </a:cxn>
                  <a:cxn ang="0">
                    <a:pos x="60" y="50"/>
                  </a:cxn>
                  <a:cxn ang="0">
                    <a:pos x="66" y="34"/>
                  </a:cxn>
                  <a:cxn ang="0">
                    <a:pos x="70" y="18"/>
                  </a:cxn>
                  <a:cxn ang="0">
                    <a:pos x="74" y="2"/>
                  </a:cxn>
                  <a:cxn ang="0">
                    <a:pos x="74" y="2"/>
                  </a:cxn>
                  <a:cxn ang="0">
                    <a:pos x="74" y="0"/>
                  </a:cxn>
                  <a:cxn ang="0">
                    <a:pos x="72" y="2"/>
                  </a:cxn>
                </a:cxnLst>
                <a:rect l="0" t="0" r="r" b="b"/>
                <a:pathLst>
                  <a:path w="74" h="88">
                    <a:moveTo>
                      <a:pt x="72" y="2"/>
                    </a:moveTo>
                    <a:lnTo>
                      <a:pt x="72" y="2"/>
                    </a:lnTo>
                    <a:lnTo>
                      <a:pt x="66" y="24"/>
                    </a:lnTo>
                    <a:lnTo>
                      <a:pt x="56" y="50"/>
                    </a:lnTo>
                    <a:lnTo>
                      <a:pt x="50" y="62"/>
                    </a:lnTo>
                    <a:lnTo>
                      <a:pt x="42" y="72"/>
                    </a:lnTo>
                    <a:lnTo>
                      <a:pt x="32" y="80"/>
                    </a:lnTo>
                    <a:lnTo>
                      <a:pt x="22" y="84"/>
                    </a:lnTo>
                    <a:lnTo>
                      <a:pt x="22" y="84"/>
                    </a:lnTo>
                    <a:lnTo>
                      <a:pt x="18" y="84"/>
                    </a:lnTo>
                    <a:lnTo>
                      <a:pt x="14" y="84"/>
                    </a:lnTo>
                    <a:lnTo>
                      <a:pt x="10" y="80"/>
                    </a:lnTo>
                    <a:lnTo>
                      <a:pt x="6" y="72"/>
                    </a:lnTo>
                    <a:lnTo>
                      <a:pt x="6" y="62"/>
                    </a:lnTo>
                    <a:lnTo>
                      <a:pt x="6" y="42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62"/>
                    </a:lnTo>
                    <a:lnTo>
                      <a:pt x="2" y="72"/>
                    </a:lnTo>
                    <a:lnTo>
                      <a:pt x="4" y="80"/>
                    </a:lnTo>
                    <a:lnTo>
                      <a:pt x="10" y="86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22" y="88"/>
                    </a:lnTo>
                    <a:lnTo>
                      <a:pt x="28" y="88"/>
                    </a:lnTo>
                    <a:lnTo>
                      <a:pt x="38" y="80"/>
                    </a:lnTo>
                    <a:lnTo>
                      <a:pt x="46" y="72"/>
                    </a:lnTo>
                    <a:lnTo>
                      <a:pt x="52" y="64"/>
                    </a:lnTo>
                    <a:lnTo>
                      <a:pt x="52" y="64"/>
                    </a:lnTo>
                    <a:lnTo>
                      <a:pt x="60" y="50"/>
                    </a:lnTo>
                    <a:lnTo>
                      <a:pt x="66" y="34"/>
                    </a:lnTo>
                    <a:lnTo>
                      <a:pt x="70" y="18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0"/>
                    </a:lnTo>
                    <a:lnTo>
                      <a:pt x="72" y="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6" name="Freeform 492"/>
              <p:cNvSpPr>
                <a:spLocks/>
              </p:cNvSpPr>
              <p:nvPr/>
            </p:nvSpPr>
            <p:spPr bwMode="auto">
              <a:xfrm>
                <a:off x="2759" y="1949"/>
                <a:ext cx="26" cy="37"/>
              </a:xfrm>
              <a:custGeom>
                <a:avLst/>
                <a:gdLst/>
                <a:ahLst/>
                <a:cxnLst>
                  <a:cxn ang="0">
                    <a:pos x="72" y="2"/>
                  </a:cxn>
                  <a:cxn ang="0">
                    <a:pos x="72" y="2"/>
                  </a:cxn>
                  <a:cxn ang="0">
                    <a:pos x="66" y="24"/>
                  </a:cxn>
                  <a:cxn ang="0">
                    <a:pos x="56" y="50"/>
                  </a:cxn>
                  <a:cxn ang="0">
                    <a:pos x="50" y="62"/>
                  </a:cxn>
                  <a:cxn ang="0">
                    <a:pos x="42" y="72"/>
                  </a:cxn>
                  <a:cxn ang="0">
                    <a:pos x="32" y="80"/>
                  </a:cxn>
                  <a:cxn ang="0">
                    <a:pos x="22" y="84"/>
                  </a:cxn>
                  <a:cxn ang="0">
                    <a:pos x="22" y="84"/>
                  </a:cxn>
                  <a:cxn ang="0">
                    <a:pos x="18" y="84"/>
                  </a:cxn>
                  <a:cxn ang="0">
                    <a:pos x="14" y="84"/>
                  </a:cxn>
                  <a:cxn ang="0">
                    <a:pos x="10" y="80"/>
                  </a:cxn>
                  <a:cxn ang="0">
                    <a:pos x="6" y="72"/>
                  </a:cxn>
                  <a:cxn ang="0">
                    <a:pos x="6" y="62"/>
                  </a:cxn>
                  <a:cxn ang="0">
                    <a:pos x="6" y="42"/>
                  </a:cxn>
                  <a:cxn ang="0">
                    <a:pos x="6" y="26"/>
                  </a:cxn>
                  <a:cxn ang="0">
                    <a:pos x="6" y="26"/>
                  </a:cxn>
                  <a:cxn ang="0">
                    <a:pos x="4" y="24"/>
                  </a:cxn>
                  <a:cxn ang="0">
                    <a:pos x="4" y="24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0" y="42"/>
                  </a:cxn>
                  <a:cxn ang="0">
                    <a:pos x="0" y="62"/>
                  </a:cxn>
                  <a:cxn ang="0">
                    <a:pos x="2" y="72"/>
                  </a:cxn>
                  <a:cxn ang="0">
                    <a:pos x="4" y="80"/>
                  </a:cxn>
                  <a:cxn ang="0">
                    <a:pos x="10" y="86"/>
                  </a:cxn>
                  <a:cxn ang="0">
                    <a:pos x="18" y="88"/>
                  </a:cxn>
                  <a:cxn ang="0">
                    <a:pos x="18" y="88"/>
                  </a:cxn>
                  <a:cxn ang="0">
                    <a:pos x="22" y="88"/>
                  </a:cxn>
                  <a:cxn ang="0">
                    <a:pos x="28" y="88"/>
                  </a:cxn>
                  <a:cxn ang="0">
                    <a:pos x="38" y="80"/>
                  </a:cxn>
                  <a:cxn ang="0">
                    <a:pos x="46" y="72"/>
                  </a:cxn>
                  <a:cxn ang="0">
                    <a:pos x="52" y="64"/>
                  </a:cxn>
                  <a:cxn ang="0">
                    <a:pos x="52" y="64"/>
                  </a:cxn>
                  <a:cxn ang="0">
                    <a:pos x="60" y="50"/>
                  </a:cxn>
                  <a:cxn ang="0">
                    <a:pos x="66" y="34"/>
                  </a:cxn>
                  <a:cxn ang="0">
                    <a:pos x="70" y="18"/>
                  </a:cxn>
                  <a:cxn ang="0">
                    <a:pos x="74" y="2"/>
                  </a:cxn>
                  <a:cxn ang="0">
                    <a:pos x="74" y="2"/>
                  </a:cxn>
                  <a:cxn ang="0">
                    <a:pos x="74" y="0"/>
                  </a:cxn>
                  <a:cxn ang="0">
                    <a:pos x="72" y="2"/>
                  </a:cxn>
                </a:cxnLst>
                <a:rect l="0" t="0" r="r" b="b"/>
                <a:pathLst>
                  <a:path w="74" h="88">
                    <a:moveTo>
                      <a:pt x="72" y="2"/>
                    </a:moveTo>
                    <a:lnTo>
                      <a:pt x="72" y="2"/>
                    </a:lnTo>
                    <a:lnTo>
                      <a:pt x="66" y="24"/>
                    </a:lnTo>
                    <a:lnTo>
                      <a:pt x="56" y="50"/>
                    </a:lnTo>
                    <a:lnTo>
                      <a:pt x="50" y="62"/>
                    </a:lnTo>
                    <a:lnTo>
                      <a:pt x="42" y="72"/>
                    </a:lnTo>
                    <a:lnTo>
                      <a:pt x="32" y="80"/>
                    </a:lnTo>
                    <a:lnTo>
                      <a:pt x="22" y="84"/>
                    </a:lnTo>
                    <a:lnTo>
                      <a:pt x="22" y="84"/>
                    </a:lnTo>
                    <a:lnTo>
                      <a:pt x="18" y="84"/>
                    </a:lnTo>
                    <a:lnTo>
                      <a:pt x="14" y="84"/>
                    </a:lnTo>
                    <a:lnTo>
                      <a:pt x="10" y="80"/>
                    </a:lnTo>
                    <a:lnTo>
                      <a:pt x="6" y="72"/>
                    </a:lnTo>
                    <a:lnTo>
                      <a:pt x="6" y="62"/>
                    </a:lnTo>
                    <a:lnTo>
                      <a:pt x="6" y="42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62"/>
                    </a:lnTo>
                    <a:lnTo>
                      <a:pt x="2" y="72"/>
                    </a:lnTo>
                    <a:lnTo>
                      <a:pt x="4" y="80"/>
                    </a:lnTo>
                    <a:lnTo>
                      <a:pt x="10" y="86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22" y="88"/>
                    </a:lnTo>
                    <a:lnTo>
                      <a:pt x="28" y="88"/>
                    </a:lnTo>
                    <a:lnTo>
                      <a:pt x="38" y="80"/>
                    </a:lnTo>
                    <a:lnTo>
                      <a:pt x="46" y="72"/>
                    </a:lnTo>
                    <a:lnTo>
                      <a:pt x="52" y="64"/>
                    </a:lnTo>
                    <a:lnTo>
                      <a:pt x="52" y="64"/>
                    </a:lnTo>
                    <a:lnTo>
                      <a:pt x="60" y="50"/>
                    </a:lnTo>
                    <a:lnTo>
                      <a:pt x="66" y="34"/>
                    </a:lnTo>
                    <a:lnTo>
                      <a:pt x="70" y="18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0"/>
                    </a:lnTo>
                    <a:lnTo>
                      <a:pt x="72" y="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7" name="Freeform 493"/>
              <p:cNvSpPr>
                <a:spLocks/>
              </p:cNvSpPr>
              <p:nvPr/>
            </p:nvSpPr>
            <p:spPr bwMode="auto">
              <a:xfrm>
                <a:off x="2626" y="2117"/>
                <a:ext cx="20" cy="27"/>
              </a:xfrm>
              <a:custGeom>
                <a:avLst/>
                <a:gdLst/>
                <a:ahLst/>
                <a:cxnLst>
                  <a:cxn ang="0">
                    <a:pos x="56" y="12"/>
                  </a:cxn>
                  <a:cxn ang="0">
                    <a:pos x="56" y="12"/>
                  </a:cxn>
                  <a:cxn ang="0">
                    <a:pos x="44" y="4"/>
                  </a:cxn>
                  <a:cxn ang="0">
                    <a:pos x="36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4" y="2"/>
                  </a:cxn>
                  <a:cxn ang="0">
                    <a:pos x="18" y="4"/>
                  </a:cxn>
                  <a:cxn ang="0">
                    <a:pos x="12" y="8"/>
                  </a:cxn>
                  <a:cxn ang="0">
                    <a:pos x="8" y="12"/>
                  </a:cxn>
                  <a:cxn ang="0">
                    <a:pos x="8" y="12"/>
                  </a:cxn>
                  <a:cxn ang="0">
                    <a:pos x="4" y="22"/>
                  </a:cxn>
                  <a:cxn ang="0">
                    <a:pos x="0" y="34"/>
                  </a:cxn>
                  <a:cxn ang="0">
                    <a:pos x="0" y="46"/>
                  </a:cxn>
                  <a:cxn ang="0">
                    <a:pos x="2" y="58"/>
                  </a:cxn>
                  <a:cxn ang="0">
                    <a:pos x="2" y="58"/>
                  </a:cxn>
                  <a:cxn ang="0">
                    <a:pos x="4" y="60"/>
                  </a:cxn>
                  <a:cxn ang="0">
                    <a:pos x="6" y="62"/>
                  </a:cxn>
                  <a:cxn ang="0">
                    <a:pos x="10" y="62"/>
                  </a:cxn>
                  <a:cxn ang="0">
                    <a:pos x="14" y="60"/>
                  </a:cxn>
                  <a:cxn ang="0">
                    <a:pos x="16" y="58"/>
                  </a:cxn>
                  <a:cxn ang="0">
                    <a:pos x="18" y="56"/>
                  </a:cxn>
                  <a:cxn ang="0">
                    <a:pos x="18" y="52"/>
                  </a:cxn>
                  <a:cxn ang="0">
                    <a:pos x="16" y="48"/>
                  </a:cxn>
                  <a:cxn ang="0">
                    <a:pos x="16" y="48"/>
                  </a:cxn>
                  <a:cxn ang="0">
                    <a:pos x="16" y="42"/>
                  </a:cxn>
                  <a:cxn ang="0">
                    <a:pos x="14" y="34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8" y="14"/>
                  </a:cxn>
                  <a:cxn ang="0">
                    <a:pos x="22" y="10"/>
                  </a:cxn>
                  <a:cxn ang="0">
                    <a:pos x="26" y="6"/>
                  </a:cxn>
                  <a:cxn ang="0">
                    <a:pos x="32" y="6"/>
                  </a:cxn>
                  <a:cxn ang="0">
                    <a:pos x="32" y="6"/>
                  </a:cxn>
                  <a:cxn ang="0">
                    <a:pos x="38" y="6"/>
                  </a:cxn>
                  <a:cxn ang="0">
                    <a:pos x="44" y="8"/>
                  </a:cxn>
                  <a:cxn ang="0">
                    <a:pos x="56" y="14"/>
                  </a:cxn>
                  <a:cxn ang="0">
                    <a:pos x="56" y="14"/>
                  </a:cxn>
                  <a:cxn ang="0">
                    <a:pos x="56" y="12"/>
                  </a:cxn>
                  <a:cxn ang="0">
                    <a:pos x="56" y="12"/>
                  </a:cxn>
                </a:cxnLst>
                <a:rect l="0" t="0" r="r" b="b"/>
                <a:pathLst>
                  <a:path w="56" h="62">
                    <a:moveTo>
                      <a:pt x="56" y="12"/>
                    </a:moveTo>
                    <a:lnTo>
                      <a:pt x="56" y="12"/>
                    </a:lnTo>
                    <a:lnTo>
                      <a:pt x="44" y="4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24" y="2"/>
                    </a:lnTo>
                    <a:lnTo>
                      <a:pt x="18" y="4"/>
                    </a:lnTo>
                    <a:lnTo>
                      <a:pt x="12" y="8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4" y="22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4" y="60"/>
                    </a:lnTo>
                    <a:lnTo>
                      <a:pt x="6" y="62"/>
                    </a:lnTo>
                    <a:lnTo>
                      <a:pt x="10" y="62"/>
                    </a:lnTo>
                    <a:lnTo>
                      <a:pt x="14" y="60"/>
                    </a:lnTo>
                    <a:lnTo>
                      <a:pt x="16" y="58"/>
                    </a:lnTo>
                    <a:lnTo>
                      <a:pt x="18" y="56"/>
                    </a:lnTo>
                    <a:lnTo>
                      <a:pt x="18" y="52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6" y="42"/>
                    </a:lnTo>
                    <a:lnTo>
                      <a:pt x="14" y="34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8" y="14"/>
                    </a:lnTo>
                    <a:lnTo>
                      <a:pt x="22" y="10"/>
                    </a:lnTo>
                    <a:lnTo>
                      <a:pt x="26" y="6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8" y="6"/>
                    </a:lnTo>
                    <a:lnTo>
                      <a:pt x="44" y="8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6" y="12"/>
                    </a:lnTo>
                    <a:lnTo>
                      <a:pt x="56" y="1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8" name="Freeform 494"/>
              <p:cNvSpPr>
                <a:spLocks/>
              </p:cNvSpPr>
              <p:nvPr/>
            </p:nvSpPr>
            <p:spPr bwMode="auto">
              <a:xfrm>
                <a:off x="2626" y="2117"/>
                <a:ext cx="20" cy="27"/>
              </a:xfrm>
              <a:custGeom>
                <a:avLst/>
                <a:gdLst/>
                <a:ahLst/>
                <a:cxnLst>
                  <a:cxn ang="0">
                    <a:pos x="56" y="12"/>
                  </a:cxn>
                  <a:cxn ang="0">
                    <a:pos x="56" y="12"/>
                  </a:cxn>
                  <a:cxn ang="0">
                    <a:pos x="44" y="4"/>
                  </a:cxn>
                  <a:cxn ang="0">
                    <a:pos x="36" y="2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4" y="2"/>
                  </a:cxn>
                  <a:cxn ang="0">
                    <a:pos x="18" y="4"/>
                  </a:cxn>
                  <a:cxn ang="0">
                    <a:pos x="12" y="8"/>
                  </a:cxn>
                  <a:cxn ang="0">
                    <a:pos x="8" y="12"/>
                  </a:cxn>
                  <a:cxn ang="0">
                    <a:pos x="8" y="12"/>
                  </a:cxn>
                  <a:cxn ang="0">
                    <a:pos x="4" y="22"/>
                  </a:cxn>
                  <a:cxn ang="0">
                    <a:pos x="0" y="34"/>
                  </a:cxn>
                  <a:cxn ang="0">
                    <a:pos x="0" y="46"/>
                  </a:cxn>
                  <a:cxn ang="0">
                    <a:pos x="2" y="58"/>
                  </a:cxn>
                  <a:cxn ang="0">
                    <a:pos x="2" y="58"/>
                  </a:cxn>
                  <a:cxn ang="0">
                    <a:pos x="4" y="60"/>
                  </a:cxn>
                  <a:cxn ang="0">
                    <a:pos x="6" y="62"/>
                  </a:cxn>
                  <a:cxn ang="0">
                    <a:pos x="10" y="62"/>
                  </a:cxn>
                  <a:cxn ang="0">
                    <a:pos x="14" y="60"/>
                  </a:cxn>
                  <a:cxn ang="0">
                    <a:pos x="16" y="58"/>
                  </a:cxn>
                  <a:cxn ang="0">
                    <a:pos x="18" y="56"/>
                  </a:cxn>
                  <a:cxn ang="0">
                    <a:pos x="18" y="52"/>
                  </a:cxn>
                  <a:cxn ang="0">
                    <a:pos x="16" y="48"/>
                  </a:cxn>
                  <a:cxn ang="0">
                    <a:pos x="16" y="48"/>
                  </a:cxn>
                  <a:cxn ang="0">
                    <a:pos x="16" y="42"/>
                  </a:cxn>
                  <a:cxn ang="0">
                    <a:pos x="14" y="34"/>
                  </a:cxn>
                  <a:cxn ang="0">
                    <a:pos x="16" y="20"/>
                  </a:cxn>
                  <a:cxn ang="0">
                    <a:pos x="16" y="20"/>
                  </a:cxn>
                  <a:cxn ang="0">
                    <a:pos x="18" y="14"/>
                  </a:cxn>
                  <a:cxn ang="0">
                    <a:pos x="22" y="10"/>
                  </a:cxn>
                  <a:cxn ang="0">
                    <a:pos x="26" y="6"/>
                  </a:cxn>
                  <a:cxn ang="0">
                    <a:pos x="32" y="6"/>
                  </a:cxn>
                  <a:cxn ang="0">
                    <a:pos x="32" y="6"/>
                  </a:cxn>
                  <a:cxn ang="0">
                    <a:pos x="38" y="6"/>
                  </a:cxn>
                  <a:cxn ang="0">
                    <a:pos x="44" y="8"/>
                  </a:cxn>
                  <a:cxn ang="0">
                    <a:pos x="56" y="14"/>
                  </a:cxn>
                  <a:cxn ang="0">
                    <a:pos x="56" y="14"/>
                  </a:cxn>
                  <a:cxn ang="0">
                    <a:pos x="56" y="12"/>
                  </a:cxn>
                  <a:cxn ang="0">
                    <a:pos x="56" y="12"/>
                  </a:cxn>
                </a:cxnLst>
                <a:rect l="0" t="0" r="r" b="b"/>
                <a:pathLst>
                  <a:path w="56" h="62">
                    <a:moveTo>
                      <a:pt x="56" y="12"/>
                    </a:moveTo>
                    <a:lnTo>
                      <a:pt x="56" y="12"/>
                    </a:lnTo>
                    <a:lnTo>
                      <a:pt x="44" y="4"/>
                    </a:lnTo>
                    <a:lnTo>
                      <a:pt x="36" y="2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24" y="2"/>
                    </a:lnTo>
                    <a:lnTo>
                      <a:pt x="18" y="4"/>
                    </a:lnTo>
                    <a:lnTo>
                      <a:pt x="12" y="8"/>
                    </a:lnTo>
                    <a:lnTo>
                      <a:pt x="8" y="12"/>
                    </a:lnTo>
                    <a:lnTo>
                      <a:pt x="8" y="12"/>
                    </a:lnTo>
                    <a:lnTo>
                      <a:pt x="4" y="22"/>
                    </a:lnTo>
                    <a:lnTo>
                      <a:pt x="0" y="34"/>
                    </a:lnTo>
                    <a:lnTo>
                      <a:pt x="0" y="46"/>
                    </a:lnTo>
                    <a:lnTo>
                      <a:pt x="2" y="58"/>
                    </a:lnTo>
                    <a:lnTo>
                      <a:pt x="2" y="58"/>
                    </a:lnTo>
                    <a:lnTo>
                      <a:pt x="4" y="60"/>
                    </a:lnTo>
                    <a:lnTo>
                      <a:pt x="6" y="62"/>
                    </a:lnTo>
                    <a:lnTo>
                      <a:pt x="10" y="62"/>
                    </a:lnTo>
                    <a:lnTo>
                      <a:pt x="14" y="60"/>
                    </a:lnTo>
                    <a:lnTo>
                      <a:pt x="16" y="58"/>
                    </a:lnTo>
                    <a:lnTo>
                      <a:pt x="18" y="56"/>
                    </a:lnTo>
                    <a:lnTo>
                      <a:pt x="18" y="52"/>
                    </a:lnTo>
                    <a:lnTo>
                      <a:pt x="16" y="48"/>
                    </a:lnTo>
                    <a:lnTo>
                      <a:pt x="16" y="48"/>
                    </a:lnTo>
                    <a:lnTo>
                      <a:pt x="16" y="42"/>
                    </a:lnTo>
                    <a:lnTo>
                      <a:pt x="14" y="34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8" y="14"/>
                    </a:lnTo>
                    <a:lnTo>
                      <a:pt x="22" y="10"/>
                    </a:lnTo>
                    <a:lnTo>
                      <a:pt x="26" y="6"/>
                    </a:lnTo>
                    <a:lnTo>
                      <a:pt x="32" y="6"/>
                    </a:lnTo>
                    <a:lnTo>
                      <a:pt x="32" y="6"/>
                    </a:lnTo>
                    <a:lnTo>
                      <a:pt x="38" y="6"/>
                    </a:lnTo>
                    <a:lnTo>
                      <a:pt x="44" y="8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6" y="12"/>
                    </a:lnTo>
                    <a:lnTo>
                      <a:pt x="56" y="1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39" name="Freeform 495"/>
              <p:cNvSpPr>
                <a:spLocks/>
              </p:cNvSpPr>
              <p:nvPr/>
            </p:nvSpPr>
            <p:spPr bwMode="auto">
              <a:xfrm>
                <a:off x="2635" y="2121"/>
                <a:ext cx="12" cy="26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14" y="8"/>
                  </a:cxn>
                  <a:cxn ang="0">
                    <a:pos x="8" y="16"/>
                  </a:cxn>
                  <a:cxn ang="0">
                    <a:pos x="2" y="28"/>
                  </a:cxn>
                  <a:cxn ang="0">
                    <a:pos x="0" y="40"/>
                  </a:cxn>
                  <a:cxn ang="0">
                    <a:pos x="0" y="50"/>
                  </a:cxn>
                  <a:cxn ang="0">
                    <a:pos x="4" y="58"/>
                  </a:cxn>
                  <a:cxn ang="0">
                    <a:pos x="6" y="60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6" y="60"/>
                  </a:cxn>
                  <a:cxn ang="0">
                    <a:pos x="18" y="58"/>
                  </a:cxn>
                  <a:cxn ang="0">
                    <a:pos x="18" y="54"/>
                  </a:cxn>
                  <a:cxn ang="0">
                    <a:pos x="18" y="54"/>
                  </a:cxn>
                  <a:cxn ang="0">
                    <a:pos x="14" y="46"/>
                  </a:cxn>
                  <a:cxn ang="0">
                    <a:pos x="14" y="38"/>
                  </a:cxn>
                  <a:cxn ang="0">
                    <a:pos x="14" y="30"/>
                  </a:cxn>
                  <a:cxn ang="0">
                    <a:pos x="16" y="22"/>
                  </a:cxn>
                  <a:cxn ang="0">
                    <a:pos x="16" y="22"/>
                  </a:cxn>
                  <a:cxn ang="0">
                    <a:pos x="22" y="10"/>
                  </a:cxn>
                  <a:cxn ang="0">
                    <a:pos x="28" y="6"/>
                  </a:cxn>
                  <a:cxn ang="0">
                    <a:pos x="34" y="2"/>
                  </a:cxn>
                  <a:cxn ang="0">
                    <a:pos x="34" y="2"/>
                  </a:cxn>
                  <a:cxn ang="0">
                    <a:pos x="34" y="0"/>
                  </a:cxn>
                  <a:cxn ang="0">
                    <a:pos x="34" y="0"/>
                  </a:cxn>
                </a:cxnLst>
                <a:rect l="0" t="0" r="r" b="b"/>
                <a:pathLst>
                  <a:path w="34" h="62">
                    <a:moveTo>
                      <a:pt x="34" y="0"/>
                    </a:moveTo>
                    <a:lnTo>
                      <a:pt x="34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14" y="8"/>
                    </a:lnTo>
                    <a:lnTo>
                      <a:pt x="8" y="16"/>
                    </a:lnTo>
                    <a:lnTo>
                      <a:pt x="2" y="28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58"/>
                    </a:lnTo>
                    <a:lnTo>
                      <a:pt x="6" y="60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6" y="60"/>
                    </a:lnTo>
                    <a:lnTo>
                      <a:pt x="18" y="58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4" y="46"/>
                    </a:lnTo>
                    <a:lnTo>
                      <a:pt x="14" y="38"/>
                    </a:lnTo>
                    <a:lnTo>
                      <a:pt x="14" y="30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22" y="10"/>
                    </a:lnTo>
                    <a:lnTo>
                      <a:pt x="28" y="6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0" name="Freeform 496"/>
              <p:cNvSpPr>
                <a:spLocks/>
              </p:cNvSpPr>
              <p:nvPr/>
            </p:nvSpPr>
            <p:spPr bwMode="auto">
              <a:xfrm>
                <a:off x="2635" y="2121"/>
                <a:ext cx="12" cy="26"/>
              </a:xfrm>
              <a:custGeom>
                <a:avLst/>
                <a:gdLst/>
                <a:ahLst/>
                <a:cxnLst>
                  <a:cxn ang="0">
                    <a:pos x="34" y="0"/>
                  </a:cxn>
                  <a:cxn ang="0">
                    <a:pos x="34" y="0"/>
                  </a:cxn>
                  <a:cxn ang="0">
                    <a:pos x="28" y="0"/>
                  </a:cxn>
                  <a:cxn ang="0">
                    <a:pos x="24" y="0"/>
                  </a:cxn>
                  <a:cxn ang="0">
                    <a:pos x="14" y="8"/>
                  </a:cxn>
                  <a:cxn ang="0">
                    <a:pos x="8" y="16"/>
                  </a:cxn>
                  <a:cxn ang="0">
                    <a:pos x="2" y="28"/>
                  </a:cxn>
                  <a:cxn ang="0">
                    <a:pos x="0" y="40"/>
                  </a:cxn>
                  <a:cxn ang="0">
                    <a:pos x="0" y="50"/>
                  </a:cxn>
                  <a:cxn ang="0">
                    <a:pos x="4" y="58"/>
                  </a:cxn>
                  <a:cxn ang="0">
                    <a:pos x="6" y="60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6" y="60"/>
                  </a:cxn>
                  <a:cxn ang="0">
                    <a:pos x="18" y="58"/>
                  </a:cxn>
                  <a:cxn ang="0">
                    <a:pos x="18" y="54"/>
                  </a:cxn>
                  <a:cxn ang="0">
                    <a:pos x="18" y="54"/>
                  </a:cxn>
                  <a:cxn ang="0">
                    <a:pos x="14" y="46"/>
                  </a:cxn>
                  <a:cxn ang="0">
                    <a:pos x="14" y="38"/>
                  </a:cxn>
                  <a:cxn ang="0">
                    <a:pos x="14" y="30"/>
                  </a:cxn>
                  <a:cxn ang="0">
                    <a:pos x="16" y="22"/>
                  </a:cxn>
                  <a:cxn ang="0">
                    <a:pos x="16" y="22"/>
                  </a:cxn>
                  <a:cxn ang="0">
                    <a:pos x="22" y="10"/>
                  </a:cxn>
                  <a:cxn ang="0">
                    <a:pos x="28" y="6"/>
                  </a:cxn>
                  <a:cxn ang="0">
                    <a:pos x="34" y="2"/>
                  </a:cxn>
                  <a:cxn ang="0">
                    <a:pos x="34" y="2"/>
                  </a:cxn>
                  <a:cxn ang="0">
                    <a:pos x="34" y="0"/>
                  </a:cxn>
                  <a:cxn ang="0">
                    <a:pos x="34" y="0"/>
                  </a:cxn>
                </a:cxnLst>
                <a:rect l="0" t="0" r="r" b="b"/>
                <a:pathLst>
                  <a:path w="34" h="62">
                    <a:moveTo>
                      <a:pt x="34" y="0"/>
                    </a:moveTo>
                    <a:lnTo>
                      <a:pt x="34" y="0"/>
                    </a:lnTo>
                    <a:lnTo>
                      <a:pt x="28" y="0"/>
                    </a:lnTo>
                    <a:lnTo>
                      <a:pt x="24" y="0"/>
                    </a:lnTo>
                    <a:lnTo>
                      <a:pt x="14" y="8"/>
                    </a:lnTo>
                    <a:lnTo>
                      <a:pt x="8" y="16"/>
                    </a:lnTo>
                    <a:lnTo>
                      <a:pt x="2" y="28"/>
                    </a:lnTo>
                    <a:lnTo>
                      <a:pt x="0" y="40"/>
                    </a:lnTo>
                    <a:lnTo>
                      <a:pt x="0" y="50"/>
                    </a:lnTo>
                    <a:lnTo>
                      <a:pt x="4" y="58"/>
                    </a:lnTo>
                    <a:lnTo>
                      <a:pt x="6" y="60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6" y="60"/>
                    </a:lnTo>
                    <a:lnTo>
                      <a:pt x="18" y="58"/>
                    </a:lnTo>
                    <a:lnTo>
                      <a:pt x="18" y="54"/>
                    </a:lnTo>
                    <a:lnTo>
                      <a:pt x="18" y="54"/>
                    </a:lnTo>
                    <a:lnTo>
                      <a:pt x="14" y="46"/>
                    </a:lnTo>
                    <a:lnTo>
                      <a:pt x="14" y="38"/>
                    </a:lnTo>
                    <a:lnTo>
                      <a:pt x="14" y="30"/>
                    </a:lnTo>
                    <a:lnTo>
                      <a:pt x="16" y="22"/>
                    </a:lnTo>
                    <a:lnTo>
                      <a:pt x="16" y="22"/>
                    </a:lnTo>
                    <a:lnTo>
                      <a:pt x="22" y="10"/>
                    </a:lnTo>
                    <a:lnTo>
                      <a:pt x="28" y="6"/>
                    </a:lnTo>
                    <a:lnTo>
                      <a:pt x="34" y="2"/>
                    </a:lnTo>
                    <a:lnTo>
                      <a:pt x="34" y="2"/>
                    </a:lnTo>
                    <a:lnTo>
                      <a:pt x="34" y="0"/>
                    </a:lnTo>
                    <a:lnTo>
                      <a:pt x="34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1" name="Freeform 497"/>
              <p:cNvSpPr>
                <a:spLocks/>
              </p:cNvSpPr>
              <p:nvPr/>
            </p:nvSpPr>
            <p:spPr bwMode="auto">
              <a:xfrm>
                <a:off x="2616" y="2117"/>
                <a:ext cx="18" cy="24"/>
              </a:xfrm>
              <a:custGeom>
                <a:avLst/>
                <a:gdLst/>
                <a:ahLst/>
                <a:cxnLst>
                  <a:cxn ang="0">
                    <a:pos x="50" y="2"/>
                  </a:cxn>
                  <a:cxn ang="0">
                    <a:pos x="5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8" y="2"/>
                  </a:cxn>
                  <a:cxn ang="0">
                    <a:pos x="8" y="10"/>
                  </a:cxn>
                  <a:cxn ang="0">
                    <a:pos x="8" y="10"/>
                  </a:cxn>
                  <a:cxn ang="0">
                    <a:pos x="4" y="14"/>
                  </a:cxn>
                  <a:cxn ang="0">
                    <a:pos x="2" y="20"/>
                  </a:cxn>
                  <a:cxn ang="0">
                    <a:pos x="0" y="32"/>
                  </a:cxn>
                  <a:cxn ang="0">
                    <a:pos x="0" y="40"/>
                  </a:cxn>
                  <a:cxn ang="0">
                    <a:pos x="0" y="46"/>
                  </a:cxn>
                  <a:cxn ang="0">
                    <a:pos x="4" y="52"/>
                  </a:cxn>
                  <a:cxn ang="0">
                    <a:pos x="8" y="56"/>
                  </a:cxn>
                  <a:cxn ang="0">
                    <a:pos x="8" y="56"/>
                  </a:cxn>
                  <a:cxn ang="0">
                    <a:pos x="10" y="58"/>
                  </a:cxn>
                  <a:cxn ang="0">
                    <a:pos x="14" y="56"/>
                  </a:cxn>
                  <a:cxn ang="0">
                    <a:pos x="16" y="54"/>
                  </a:cxn>
                  <a:cxn ang="0">
                    <a:pos x="16" y="52"/>
                  </a:cxn>
                  <a:cxn ang="0">
                    <a:pos x="16" y="52"/>
                  </a:cxn>
                  <a:cxn ang="0">
                    <a:pos x="14" y="44"/>
                  </a:cxn>
                  <a:cxn ang="0">
                    <a:pos x="12" y="34"/>
                  </a:cxn>
                  <a:cxn ang="0">
                    <a:pos x="12" y="34"/>
                  </a:cxn>
                  <a:cxn ang="0">
                    <a:pos x="14" y="24"/>
                  </a:cxn>
                  <a:cxn ang="0">
                    <a:pos x="18" y="14"/>
                  </a:cxn>
                  <a:cxn ang="0">
                    <a:pos x="18" y="14"/>
                  </a:cxn>
                  <a:cxn ang="0">
                    <a:pos x="22" y="10"/>
                  </a:cxn>
                  <a:cxn ang="0">
                    <a:pos x="26" y="8"/>
                  </a:cxn>
                  <a:cxn ang="0">
                    <a:pos x="34" y="8"/>
                  </a:cxn>
                  <a:cxn ang="0">
                    <a:pos x="42" y="8"/>
                  </a:cxn>
                  <a:cxn ang="0">
                    <a:pos x="50" y="6"/>
                  </a:cxn>
                  <a:cxn ang="0">
                    <a:pos x="50" y="6"/>
                  </a:cxn>
                  <a:cxn ang="0">
                    <a:pos x="50" y="4"/>
                  </a:cxn>
                  <a:cxn ang="0">
                    <a:pos x="50" y="2"/>
                  </a:cxn>
                </a:cxnLst>
                <a:rect l="0" t="0" r="r" b="b"/>
                <a:pathLst>
                  <a:path w="50" h="58">
                    <a:moveTo>
                      <a:pt x="50" y="2"/>
                    </a:moveTo>
                    <a:lnTo>
                      <a:pt x="5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2" y="20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2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10" y="58"/>
                    </a:lnTo>
                    <a:lnTo>
                      <a:pt x="14" y="56"/>
                    </a:lnTo>
                    <a:lnTo>
                      <a:pt x="16" y="54"/>
                    </a:lnTo>
                    <a:lnTo>
                      <a:pt x="16" y="52"/>
                    </a:lnTo>
                    <a:lnTo>
                      <a:pt x="16" y="52"/>
                    </a:lnTo>
                    <a:lnTo>
                      <a:pt x="14" y="4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4" y="2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22" y="10"/>
                    </a:lnTo>
                    <a:lnTo>
                      <a:pt x="26" y="8"/>
                    </a:lnTo>
                    <a:lnTo>
                      <a:pt x="34" y="8"/>
                    </a:lnTo>
                    <a:lnTo>
                      <a:pt x="42" y="8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0" y="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2" name="Freeform 498"/>
              <p:cNvSpPr>
                <a:spLocks/>
              </p:cNvSpPr>
              <p:nvPr/>
            </p:nvSpPr>
            <p:spPr bwMode="auto">
              <a:xfrm>
                <a:off x="2616" y="2117"/>
                <a:ext cx="18" cy="24"/>
              </a:xfrm>
              <a:custGeom>
                <a:avLst/>
                <a:gdLst/>
                <a:ahLst/>
                <a:cxnLst>
                  <a:cxn ang="0">
                    <a:pos x="50" y="2"/>
                  </a:cxn>
                  <a:cxn ang="0">
                    <a:pos x="50" y="2"/>
                  </a:cxn>
                  <a:cxn ang="0">
                    <a:pos x="28" y="0"/>
                  </a:cxn>
                  <a:cxn ang="0">
                    <a:pos x="28" y="0"/>
                  </a:cxn>
                  <a:cxn ang="0">
                    <a:pos x="22" y="0"/>
                  </a:cxn>
                  <a:cxn ang="0">
                    <a:pos x="18" y="2"/>
                  </a:cxn>
                  <a:cxn ang="0">
                    <a:pos x="8" y="10"/>
                  </a:cxn>
                  <a:cxn ang="0">
                    <a:pos x="8" y="10"/>
                  </a:cxn>
                  <a:cxn ang="0">
                    <a:pos x="4" y="14"/>
                  </a:cxn>
                  <a:cxn ang="0">
                    <a:pos x="2" y="20"/>
                  </a:cxn>
                  <a:cxn ang="0">
                    <a:pos x="0" y="32"/>
                  </a:cxn>
                  <a:cxn ang="0">
                    <a:pos x="0" y="40"/>
                  </a:cxn>
                  <a:cxn ang="0">
                    <a:pos x="0" y="46"/>
                  </a:cxn>
                  <a:cxn ang="0">
                    <a:pos x="4" y="52"/>
                  </a:cxn>
                  <a:cxn ang="0">
                    <a:pos x="8" y="56"/>
                  </a:cxn>
                  <a:cxn ang="0">
                    <a:pos x="8" y="56"/>
                  </a:cxn>
                  <a:cxn ang="0">
                    <a:pos x="10" y="58"/>
                  </a:cxn>
                  <a:cxn ang="0">
                    <a:pos x="14" y="56"/>
                  </a:cxn>
                  <a:cxn ang="0">
                    <a:pos x="16" y="54"/>
                  </a:cxn>
                  <a:cxn ang="0">
                    <a:pos x="16" y="52"/>
                  </a:cxn>
                  <a:cxn ang="0">
                    <a:pos x="16" y="52"/>
                  </a:cxn>
                  <a:cxn ang="0">
                    <a:pos x="14" y="44"/>
                  </a:cxn>
                  <a:cxn ang="0">
                    <a:pos x="12" y="34"/>
                  </a:cxn>
                  <a:cxn ang="0">
                    <a:pos x="12" y="34"/>
                  </a:cxn>
                  <a:cxn ang="0">
                    <a:pos x="14" y="24"/>
                  </a:cxn>
                  <a:cxn ang="0">
                    <a:pos x="18" y="14"/>
                  </a:cxn>
                  <a:cxn ang="0">
                    <a:pos x="18" y="14"/>
                  </a:cxn>
                  <a:cxn ang="0">
                    <a:pos x="22" y="10"/>
                  </a:cxn>
                  <a:cxn ang="0">
                    <a:pos x="26" y="8"/>
                  </a:cxn>
                  <a:cxn ang="0">
                    <a:pos x="34" y="8"/>
                  </a:cxn>
                  <a:cxn ang="0">
                    <a:pos x="42" y="8"/>
                  </a:cxn>
                  <a:cxn ang="0">
                    <a:pos x="50" y="6"/>
                  </a:cxn>
                  <a:cxn ang="0">
                    <a:pos x="50" y="6"/>
                  </a:cxn>
                  <a:cxn ang="0">
                    <a:pos x="50" y="4"/>
                  </a:cxn>
                  <a:cxn ang="0">
                    <a:pos x="50" y="2"/>
                  </a:cxn>
                </a:cxnLst>
                <a:rect l="0" t="0" r="r" b="b"/>
                <a:pathLst>
                  <a:path w="50" h="58">
                    <a:moveTo>
                      <a:pt x="50" y="2"/>
                    </a:moveTo>
                    <a:lnTo>
                      <a:pt x="50" y="2"/>
                    </a:lnTo>
                    <a:lnTo>
                      <a:pt x="28" y="0"/>
                    </a:lnTo>
                    <a:lnTo>
                      <a:pt x="28" y="0"/>
                    </a:lnTo>
                    <a:lnTo>
                      <a:pt x="22" y="0"/>
                    </a:lnTo>
                    <a:lnTo>
                      <a:pt x="18" y="2"/>
                    </a:lnTo>
                    <a:lnTo>
                      <a:pt x="8" y="10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2" y="20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4" y="52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10" y="58"/>
                    </a:lnTo>
                    <a:lnTo>
                      <a:pt x="14" y="56"/>
                    </a:lnTo>
                    <a:lnTo>
                      <a:pt x="16" y="54"/>
                    </a:lnTo>
                    <a:lnTo>
                      <a:pt x="16" y="52"/>
                    </a:lnTo>
                    <a:lnTo>
                      <a:pt x="16" y="52"/>
                    </a:lnTo>
                    <a:lnTo>
                      <a:pt x="14" y="44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4" y="24"/>
                    </a:lnTo>
                    <a:lnTo>
                      <a:pt x="18" y="14"/>
                    </a:lnTo>
                    <a:lnTo>
                      <a:pt x="18" y="14"/>
                    </a:lnTo>
                    <a:lnTo>
                      <a:pt x="22" y="10"/>
                    </a:lnTo>
                    <a:lnTo>
                      <a:pt x="26" y="8"/>
                    </a:lnTo>
                    <a:lnTo>
                      <a:pt x="34" y="8"/>
                    </a:lnTo>
                    <a:lnTo>
                      <a:pt x="42" y="8"/>
                    </a:lnTo>
                    <a:lnTo>
                      <a:pt x="50" y="6"/>
                    </a:lnTo>
                    <a:lnTo>
                      <a:pt x="50" y="6"/>
                    </a:lnTo>
                    <a:lnTo>
                      <a:pt x="50" y="4"/>
                    </a:lnTo>
                    <a:lnTo>
                      <a:pt x="50" y="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3" name="Freeform 499"/>
              <p:cNvSpPr>
                <a:spLocks/>
              </p:cNvSpPr>
              <p:nvPr/>
            </p:nvSpPr>
            <p:spPr bwMode="auto">
              <a:xfrm>
                <a:off x="2703" y="2125"/>
                <a:ext cx="20" cy="26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2" y="12"/>
                  </a:cxn>
                  <a:cxn ang="0">
                    <a:pos x="14" y="8"/>
                  </a:cxn>
                  <a:cxn ang="0">
                    <a:pos x="26" y="4"/>
                  </a:cxn>
                  <a:cxn ang="0">
                    <a:pos x="26" y="4"/>
                  </a:cxn>
                  <a:cxn ang="0">
                    <a:pos x="30" y="6"/>
                  </a:cxn>
                  <a:cxn ang="0">
                    <a:pos x="36" y="8"/>
                  </a:cxn>
                  <a:cxn ang="0">
                    <a:pos x="38" y="14"/>
                  </a:cxn>
                  <a:cxn ang="0">
                    <a:pos x="40" y="18"/>
                  </a:cxn>
                  <a:cxn ang="0">
                    <a:pos x="40" y="18"/>
                  </a:cxn>
                  <a:cxn ang="0">
                    <a:pos x="42" y="34"/>
                  </a:cxn>
                  <a:cxn ang="0">
                    <a:pos x="42" y="42"/>
                  </a:cxn>
                  <a:cxn ang="0">
                    <a:pos x="40" y="48"/>
                  </a:cxn>
                  <a:cxn ang="0">
                    <a:pos x="40" y="48"/>
                  </a:cxn>
                  <a:cxn ang="0">
                    <a:pos x="38" y="52"/>
                  </a:cxn>
                  <a:cxn ang="0">
                    <a:pos x="40" y="54"/>
                  </a:cxn>
                  <a:cxn ang="0">
                    <a:pos x="40" y="58"/>
                  </a:cxn>
                  <a:cxn ang="0">
                    <a:pos x="44" y="60"/>
                  </a:cxn>
                  <a:cxn ang="0">
                    <a:pos x="48" y="60"/>
                  </a:cxn>
                  <a:cxn ang="0">
                    <a:pos x="50" y="62"/>
                  </a:cxn>
                  <a:cxn ang="0">
                    <a:pos x="54" y="60"/>
                  </a:cxn>
                  <a:cxn ang="0">
                    <a:pos x="56" y="56"/>
                  </a:cxn>
                  <a:cxn ang="0">
                    <a:pos x="56" y="56"/>
                  </a:cxn>
                  <a:cxn ang="0">
                    <a:pos x="58" y="46"/>
                  </a:cxn>
                  <a:cxn ang="0">
                    <a:pos x="56" y="34"/>
                  </a:cxn>
                  <a:cxn ang="0">
                    <a:pos x="54" y="22"/>
                  </a:cxn>
                  <a:cxn ang="0">
                    <a:pos x="50" y="12"/>
                  </a:cxn>
                  <a:cxn ang="0">
                    <a:pos x="50" y="12"/>
                  </a:cxn>
                  <a:cxn ang="0">
                    <a:pos x="46" y="8"/>
                  </a:cxn>
                  <a:cxn ang="0">
                    <a:pos x="42" y="4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2" y="0"/>
                  </a:cxn>
                  <a:cxn ang="0">
                    <a:pos x="14" y="2"/>
                  </a:cxn>
                  <a:cxn ang="0">
                    <a:pos x="2" y="10"/>
                  </a:cxn>
                  <a:cxn ang="0">
                    <a:pos x="2" y="10"/>
                  </a:cxn>
                  <a:cxn ang="0">
                    <a:pos x="0" y="12"/>
                  </a:cxn>
                  <a:cxn ang="0">
                    <a:pos x="2" y="12"/>
                  </a:cxn>
                </a:cxnLst>
                <a:rect l="0" t="0" r="r" b="b"/>
                <a:pathLst>
                  <a:path w="58" h="62">
                    <a:moveTo>
                      <a:pt x="2" y="12"/>
                    </a:moveTo>
                    <a:lnTo>
                      <a:pt x="2" y="12"/>
                    </a:lnTo>
                    <a:lnTo>
                      <a:pt x="14" y="8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30" y="6"/>
                    </a:lnTo>
                    <a:lnTo>
                      <a:pt x="36" y="8"/>
                    </a:lnTo>
                    <a:lnTo>
                      <a:pt x="38" y="14"/>
                    </a:lnTo>
                    <a:lnTo>
                      <a:pt x="40" y="18"/>
                    </a:lnTo>
                    <a:lnTo>
                      <a:pt x="40" y="18"/>
                    </a:lnTo>
                    <a:lnTo>
                      <a:pt x="42" y="34"/>
                    </a:lnTo>
                    <a:lnTo>
                      <a:pt x="42" y="42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38" y="52"/>
                    </a:lnTo>
                    <a:lnTo>
                      <a:pt x="40" y="54"/>
                    </a:lnTo>
                    <a:lnTo>
                      <a:pt x="40" y="58"/>
                    </a:lnTo>
                    <a:lnTo>
                      <a:pt x="44" y="60"/>
                    </a:lnTo>
                    <a:lnTo>
                      <a:pt x="48" y="60"/>
                    </a:lnTo>
                    <a:lnTo>
                      <a:pt x="50" y="62"/>
                    </a:lnTo>
                    <a:lnTo>
                      <a:pt x="54" y="60"/>
                    </a:lnTo>
                    <a:lnTo>
                      <a:pt x="56" y="56"/>
                    </a:lnTo>
                    <a:lnTo>
                      <a:pt x="56" y="56"/>
                    </a:lnTo>
                    <a:lnTo>
                      <a:pt x="58" y="46"/>
                    </a:lnTo>
                    <a:lnTo>
                      <a:pt x="56" y="34"/>
                    </a:lnTo>
                    <a:lnTo>
                      <a:pt x="54" y="22"/>
                    </a:lnTo>
                    <a:lnTo>
                      <a:pt x="50" y="12"/>
                    </a:lnTo>
                    <a:lnTo>
                      <a:pt x="50" y="12"/>
                    </a:lnTo>
                    <a:lnTo>
                      <a:pt x="46" y="8"/>
                    </a:lnTo>
                    <a:lnTo>
                      <a:pt x="42" y="4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22" y="0"/>
                    </a:lnTo>
                    <a:lnTo>
                      <a:pt x="14" y="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2" y="1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4" name="Freeform 500"/>
              <p:cNvSpPr>
                <a:spLocks/>
              </p:cNvSpPr>
              <p:nvPr/>
            </p:nvSpPr>
            <p:spPr bwMode="auto">
              <a:xfrm>
                <a:off x="2703" y="2125"/>
                <a:ext cx="20" cy="26"/>
              </a:xfrm>
              <a:custGeom>
                <a:avLst/>
                <a:gdLst/>
                <a:ahLst/>
                <a:cxnLst>
                  <a:cxn ang="0">
                    <a:pos x="2" y="12"/>
                  </a:cxn>
                  <a:cxn ang="0">
                    <a:pos x="2" y="12"/>
                  </a:cxn>
                  <a:cxn ang="0">
                    <a:pos x="14" y="8"/>
                  </a:cxn>
                  <a:cxn ang="0">
                    <a:pos x="26" y="4"/>
                  </a:cxn>
                  <a:cxn ang="0">
                    <a:pos x="26" y="4"/>
                  </a:cxn>
                  <a:cxn ang="0">
                    <a:pos x="30" y="6"/>
                  </a:cxn>
                  <a:cxn ang="0">
                    <a:pos x="36" y="8"/>
                  </a:cxn>
                  <a:cxn ang="0">
                    <a:pos x="38" y="14"/>
                  </a:cxn>
                  <a:cxn ang="0">
                    <a:pos x="40" y="18"/>
                  </a:cxn>
                  <a:cxn ang="0">
                    <a:pos x="40" y="18"/>
                  </a:cxn>
                  <a:cxn ang="0">
                    <a:pos x="42" y="34"/>
                  </a:cxn>
                  <a:cxn ang="0">
                    <a:pos x="42" y="42"/>
                  </a:cxn>
                  <a:cxn ang="0">
                    <a:pos x="40" y="48"/>
                  </a:cxn>
                  <a:cxn ang="0">
                    <a:pos x="40" y="48"/>
                  </a:cxn>
                  <a:cxn ang="0">
                    <a:pos x="38" y="52"/>
                  </a:cxn>
                  <a:cxn ang="0">
                    <a:pos x="40" y="54"/>
                  </a:cxn>
                  <a:cxn ang="0">
                    <a:pos x="40" y="58"/>
                  </a:cxn>
                  <a:cxn ang="0">
                    <a:pos x="44" y="60"/>
                  </a:cxn>
                  <a:cxn ang="0">
                    <a:pos x="48" y="60"/>
                  </a:cxn>
                  <a:cxn ang="0">
                    <a:pos x="50" y="62"/>
                  </a:cxn>
                  <a:cxn ang="0">
                    <a:pos x="54" y="60"/>
                  </a:cxn>
                  <a:cxn ang="0">
                    <a:pos x="56" y="56"/>
                  </a:cxn>
                  <a:cxn ang="0">
                    <a:pos x="56" y="56"/>
                  </a:cxn>
                  <a:cxn ang="0">
                    <a:pos x="58" y="46"/>
                  </a:cxn>
                  <a:cxn ang="0">
                    <a:pos x="56" y="34"/>
                  </a:cxn>
                  <a:cxn ang="0">
                    <a:pos x="54" y="22"/>
                  </a:cxn>
                  <a:cxn ang="0">
                    <a:pos x="50" y="12"/>
                  </a:cxn>
                  <a:cxn ang="0">
                    <a:pos x="50" y="12"/>
                  </a:cxn>
                  <a:cxn ang="0">
                    <a:pos x="46" y="8"/>
                  </a:cxn>
                  <a:cxn ang="0">
                    <a:pos x="42" y="4"/>
                  </a:cxn>
                  <a:cxn ang="0">
                    <a:pos x="30" y="0"/>
                  </a:cxn>
                  <a:cxn ang="0">
                    <a:pos x="30" y="0"/>
                  </a:cxn>
                  <a:cxn ang="0">
                    <a:pos x="22" y="0"/>
                  </a:cxn>
                  <a:cxn ang="0">
                    <a:pos x="14" y="2"/>
                  </a:cxn>
                  <a:cxn ang="0">
                    <a:pos x="2" y="10"/>
                  </a:cxn>
                  <a:cxn ang="0">
                    <a:pos x="2" y="10"/>
                  </a:cxn>
                  <a:cxn ang="0">
                    <a:pos x="0" y="12"/>
                  </a:cxn>
                  <a:cxn ang="0">
                    <a:pos x="2" y="12"/>
                  </a:cxn>
                </a:cxnLst>
                <a:rect l="0" t="0" r="r" b="b"/>
                <a:pathLst>
                  <a:path w="58" h="62">
                    <a:moveTo>
                      <a:pt x="2" y="12"/>
                    </a:moveTo>
                    <a:lnTo>
                      <a:pt x="2" y="12"/>
                    </a:lnTo>
                    <a:lnTo>
                      <a:pt x="14" y="8"/>
                    </a:lnTo>
                    <a:lnTo>
                      <a:pt x="26" y="4"/>
                    </a:lnTo>
                    <a:lnTo>
                      <a:pt x="26" y="4"/>
                    </a:lnTo>
                    <a:lnTo>
                      <a:pt x="30" y="6"/>
                    </a:lnTo>
                    <a:lnTo>
                      <a:pt x="36" y="8"/>
                    </a:lnTo>
                    <a:lnTo>
                      <a:pt x="38" y="14"/>
                    </a:lnTo>
                    <a:lnTo>
                      <a:pt x="40" y="18"/>
                    </a:lnTo>
                    <a:lnTo>
                      <a:pt x="40" y="18"/>
                    </a:lnTo>
                    <a:lnTo>
                      <a:pt x="42" y="34"/>
                    </a:lnTo>
                    <a:lnTo>
                      <a:pt x="42" y="42"/>
                    </a:lnTo>
                    <a:lnTo>
                      <a:pt x="40" y="48"/>
                    </a:lnTo>
                    <a:lnTo>
                      <a:pt x="40" y="48"/>
                    </a:lnTo>
                    <a:lnTo>
                      <a:pt x="38" y="52"/>
                    </a:lnTo>
                    <a:lnTo>
                      <a:pt x="40" y="54"/>
                    </a:lnTo>
                    <a:lnTo>
                      <a:pt x="40" y="58"/>
                    </a:lnTo>
                    <a:lnTo>
                      <a:pt x="44" y="60"/>
                    </a:lnTo>
                    <a:lnTo>
                      <a:pt x="48" y="60"/>
                    </a:lnTo>
                    <a:lnTo>
                      <a:pt x="50" y="62"/>
                    </a:lnTo>
                    <a:lnTo>
                      <a:pt x="54" y="60"/>
                    </a:lnTo>
                    <a:lnTo>
                      <a:pt x="56" y="56"/>
                    </a:lnTo>
                    <a:lnTo>
                      <a:pt x="56" y="56"/>
                    </a:lnTo>
                    <a:lnTo>
                      <a:pt x="58" y="46"/>
                    </a:lnTo>
                    <a:lnTo>
                      <a:pt x="56" y="34"/>
                    </a:lnTo>
                    <a:lnTo>
                      <a:pt x="54" y="22"/>
                    </a:lnTo>
                    <a:lnTo>
                      <a:pt x="50" y="12"/>
                    </a:lnTo>
                    <a:lnTo>
                      <a:pt x="50" y="12"/>
                    </a:lnTo>
                    <a:lnTo>
                      <a:pt x="46" y="8"/>
                    </a:lnTo>
                    <a:lnTo>
                      <a:pt x="42" y="4"/>
                    </a:lnTo>
                    <a:lnTo>
                      <a:pt x="30" y="0"/>
                    </a:lnTo>
                    <a:lnTo>
                      <a:pt x="30" y="0"/>
                    </a:lnTo>
                    <a:lnTo>
                      <a:pt x="22" y="0"/>
                    </a:lnTo>
                    <a:lnTo>
                      <a:pt x="14" y="2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0" y="12"/>
                    </a:lnTo>
                    <a:lnTo>
                      <a:pt x="2" y="1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5" name="Freeform 501"/>
              <p:cNvSpPr>
                <a:spLocks/>
              </p:cNvSpPr>
              <p:nvPr/>
            </p:nvSpPr>
            <p:spPr bwMode="auto">
              <a:xfrm>
                <a:off x="2702" y="2128"/>
                <a:ext cx="12" cy="26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2" y="4"/>
                  </a:cxn>
                  <a:cxn ang="0">
                    <a:pos x="8" y="8"/>
                  </a:cxn>
                  <a:cxn ang="0">
                    <a:pos x="14" y="14"/>
                  </a:cxn>
                  <a:cxn ang="0">
                    <a:pos x="18" y="20"/>
                  </a:cxn>
                  <a:cxn ang="0">
                    <a:pos x="20" y="28"/>
                  </a:cxn>
                  <a:cxn ang="0">
                    <a:pos x="20" y="28"/>
                  </a:cxn>
                  <a:cxn ang="0">
                    <a:pos x="22" y="36"/>
                  </a:cxn>
                  <a:cxn ang="0">
                    <a:pos x="22" y="44"/>
                  </a:cxn>
                  <a:cxn ang="0">
                    <a:pos x="22" y="44"/>
                  </a:cxn>
                  <a:cxn ang="0">
                    <a:pos x="20" y="50"/>
                  </a:cxn>
                  <a:cxn ang="0">
                    <a:pos x="18" y="58"/>
                  </a:cxn>
                  <a:cxn ang="0">
                    <a:pos x="18" y="58"/>
                  </a:cxn>
                  <a:cxn ang="0">
                    <a:pos x="20" y="62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8" y="62"/>
                  </a:cxn>
                  <a:cxn ang="0">
                    <a:pos x="32" y="60"/>
                  </a:cxn>
                  <a:cxn ang="0">
                    <a:pos x="36" y="52"/>
                  </a:cxn>
                  <a:cxn ang="0">
                    <a:pos x="36" y="42"/>
                  </a:cxn>
                  <a:cxn ang="0">
                    <a:pos x="32" y="30"/>
                  </a:cxn>
                  <a:cxn ang="0">
                    <a:pos x="28" y="18"/>
                  </a:cxn>
                  <a:cxn ang="0">
                    <a:pos x="20" y="8"/>
                  </a:cxn>
                  <a:cxn ang="0">
                    <a:pos x="12" y="2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</a:cxnLst>
                <a:rect l="0" t="0" r="r" b="b"/>
                <a:pathLst>
                  <a:path w="36" h="62">
                    <a:moveTo>
                      <a:pt x="2" y="4"/>
                    </a:moveTo>
                    <a:lnTo>
                      <a:pt x="2" y="4"/>
                    </a:lnTo>
                    <a:lnTo>
                      <a:pt x="8" y="8"/>
                    </a:lnTo>
                    <a:lnTo>
                      <a:pt x="14" y="14"/>
                    </a:lnTo>
                    <a:lnTo>
                      <a:pt x="18" y="20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2" y="36"/>
                    </a:lnTo>
                    <a:lnTo>
                      <a:pt x="22" y="44"/>
                    </a:lnTo>
                    <a:lnTo>
                      <a:pt x="22" y="44"/>
                    </a:lnTo>
                    <a:lnTo>
                      <a:pt x="20" y="50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20" y="62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8" y="62"/>
                    </a:lnTo>
                    <a:lnTo>
                      <a:pt x="32" y="60"/>
                    </a:lnTo>
                    <a:lnTo>
                      <a:pt x="36" y="52"/>
                    </a:lnTo>
                    <a:lnTo>
                      <a:pt x="36" y="42"/>
                    </a:lnTo>
                    <a:lnTo>
                      <a:pt x="32" y="30"/>
                    </a:lnTo>
                    <a:lnTo>
                      <a:pt x="28" y="18"/>
                    </a:lnTo>
                    <a:lnTo>
                      <a:pt x="20" y="8"/>
                    </a:lnTo>
                    <a:lnTo>
                      <a:pt x="12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6" name="Freeform 502"/>
              <p:cNvSpPr>
                <a:spLocks/>
              </p:cNvSpPr>
              <p:nvPr/>
            </p:nvSpPr>
            <p:spPr bwMode="auto">
              <a:xfrm>
                <a:off x="2702" y="2128"/>
                <a:ext cx="12" cy="26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2" y="4"/>
                  </a:cxn>
                  <a:cxn ang="0">
                    <a:pos x="8" y="8"/>
                  </a:cxn>
                  <a:cxn ang="0">
                    <a:pos x="14" y="14"/>
                  </a:cxn>
                  <a:cxn ang="0">
                    <a:pos x="18" y="20"/>
                  </a:cxn>
                  <a:cxn ang="0">
                    <a:pos x="20" y="28"/>
                  </a:cxn>
                  <a:cxn ang="0">
                    <a:pos x="20" y="28"/>
                  </a:cxn>
                  <a:cxn ang="0">
                    <a:pos x="22" y="36"/>
                  </a:cxn>
                  <a:cxn ang="0">
                    <a:pos x="22" y="44"/>
                  </a:cxn>
                  <a:cxn ang="0">
                    <a:pos x="22" y="44"/>
                  </a:cxn>
                  <a:cxn ang="0">
                    <a:pos x="20" y="50"/>
                  </a:cxn>
                  <a:cxn ang="0">
                    <a:pos x="18" y="58"/>
                  </a:cxn>
                  <a:cxn ang="0">
                    <a:pos x="18" y="58"/>
                  </a:cxn>
                  <a:cxn ang="0">
                    <a:pos x="20" y="62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8" y="62"/>
                  </a:cxn>
                  <a:cxn ang="0">
                    <a:pos x="32" y="60"/>
                  </a:cxn>
                  <a:cxn ang="0">
                    <a:pos x="36" y="52"/>
                  </a:cxn>
                  <a:cxn ang="0">
                    <a:pos x="36" y="42"/>
                  </a:cxn>
                  <a:cxn ang="0">
                    <a:pos x="32" y="30"/>
                  </a:cxn>
                  <a:cxn ang="0">
                    <a:pos x="28" y="18"/>
                  </a:cxn>
                  <a:cxn ang="0">
                    <a:pos x="20" y="8"/>
                  </a:cxn>
                  <a:cxn ang="0">
                    <a:pos x="12" y="2"/>
                  </a:cxn>
                  <a:cxn ang="0">
                    <a:pos x="6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</a:cxnLst>
                <a:rect l="0" t="0" r="r" b="b"/>
                <a:pathLst>
                  <a:path w="36" h="62">
                    <a:moveTo>
                      <a:pt x="2" y="4"/>
                    </a:moveTo>
                    <a:lnTo>
                      <a:pt x="2" y="4"/>
                    </a:lnTo>
                    <a:lnTo>
                      <a:pt x="8" y="8"/>
                    </a:lnTo>
                    <a:lnTo>
                      <a:pt x="14" y="14"/>
                    </a:lnTo>
                    <a:lnTo>
                      <a:pt x="18" y="20"/>
                    </a:lnTo>
                    <a:lnTo>
                      <a:pt x="20" y="28"/>
                    </a:lnTo>
                    <a:lnTo>
                      <a:pt x="20" y="28"/>
                    </a:lnTo>
                    <a:lnTo>
                      <a:pt x="22" y="36"/>
                    </a:lnTo>
                    <a:lnTo>
                      <a:pt x="22" y="44"/>
                    </a:lnTo>
                    <a:lnTo>
                      <a:pt x="22" y="44"/>
                    </a:lnTo>
                    <a:lnTo>
                      <a:pt x="20" y="50"/>
                    </a:lnTo>
                    <a:lnTo>
                      <a:pt x="18" y="58"/>
                    </a:lnTo>
                    <a:lnTo>
                      <a:pt x="18" y="58"/>
                    </a:lnTo>
                    <a:lnTo>
                      <a:pt x="20" y="62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8" y="62"/>
                    </a:lnTo>
                    <a:lnTo>
                      <a:pt x="32" y="60"/>
                    </a:lnTo>
                    <a:lnTo>
                      <a:pt x="36" y="52"/>
                    </a:lnTo>
                    <a:lnTo>
                      <a:pt x="36" y="42"/>
                    </a:lnTo>
                    <a:lnTo>
                      <a:pt x="32" y="30"/>
                    </a:lnTo>
                    <a:lnTo>
                      <a:pt x="28" y="18"/>
                    </a:lnTo>
                    <a:lnTo>
                      <a:pt x="20" y="8"/>
                    </a:lnTo>
                    <a:lnTo>
                      <a:pt x="12" y="2"/>
                    </a:lnTo>
                    <a:lnTo>
                      <a:pt x="6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4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7" name="Freeform 503"/>
              <p:cNvSpPr>
                <a:spLocks/>
              </p:cNvSpPr>
              <p:nvPr/>
            </p:nvSpPr>
            <p:spPr bwMode="auto">
              <a:xfrm>
                <a:off x="2715" y="2124"/>
                <a:ext cx="18" cy="24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2" y="4"/>
                  </a:cxn>
                  <a:cxn ang="0">
                    <a:pos x="10" y="6"/>
                  </a:cxn>
                  <a:cxn ang="0">
                    <a:pos x="16" y="6"/>
                  </a:cxn>
                  <a:cxn ang="0">
                    <a:pos x="24" y="8"/>
                  </a:cxn>
                  <a:cxn ang="0">
                    <a:pos x="30" y="12"/>
                  </a:cxn>
                  <a:cxn ang="0">
                    <a:pos x="30" y="12"/>
                  </a:cxn>
                  <a:cxn ang="0">
                    <a:pos x="36" y="16"/>
                  </a:cxn>
                  <a:cxn ang="0">
                    <a:pos x="38" y="22"/>
                  </a:cxn>
                  <a:cxn ang="0">
                    <a:pos x="38" y="34"/>
                  </a:cxn>
                  <a:cxn ang="0">
                    <a:pos x="38" y="34"/>
                  </a:cxn>
                  <a:cxn ang="0">
                    <a:pos x="36" y="42"/>
                  </a:cxn>
                  <a:cxn ang="0">
                    <a:pos x="36" y="52"/>
                  </a:cxn>
                  <a:cxn ang="0">
                    <a:pos x="36" y="52"/>
                  </a:cxn>
                  <a:cxn ang="0">
                    <a:pos x="36" y="54"/>
                  </a:cxn>
                  <a:cxn ang="0">
                    <a:pos x="38" y="56"/>
                  </a:cxn>
                  <a:cxn ang="0">
                    <a:pos x="40" y="56"/>
                  </a:cxn>
                  <a:cxn ang="0">
                    <a:pos x="44" y="56"/>
                  </a:cxn>
                  <a:cxn ang="0">
                    <a:pos x="44" y="56"/>
                  </a:cxn>
                  <a:cxn ang="0">
                    <a:pos x="48" y="52"/>
                  </a:cxn>
                  <a:cxn ang="0">
                    <a:pos x="50" y="46"/>
                  </a:cxn>
                  <a:cxn ang="0">
                    <a:pos x="52" y="38"/>
                  </a:cxn>
                  <a:cxn ang="0">
                    <a:pos x="52" y="32"/>
                  </a:cxn>
                  <a:cxn ang="0">
                    <a:pos x="48" y="18"/>
                  </a:cxn>
                  <a:cxn ang="0">
                    <a:pos x="46" y="12"/>
                  </a:cxn>
                  <a:cxn ang="0">
                    <a:pos x="42" y="8"/>
                  </a:cxn>
                  <a:cxn ang="0">
                    <a:pos x="42" y="8"/>
                  </a:cxn>
                  <a:cxn ang="0">
                    <a:pos x="32" y="2"/>
                  </a:cxn>
                  <a:cxn ang="0">
                    <a:pos x="24" y="0"/>
                  </a:cxn>
                  <a:cxn ang="0">
                    <a:pos x="14" y="0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0" y="2"/>
                  </a:cxn>
                  <a:cxn ang="0">
                    <a:pos x="2" y="4"/>
                  </a:cxn>
                </a:cxnLst>
                <a:rect l="0" t="0" r="r" b="b"/>
                <a:pathLst>
                  <a:path w="52" h="56">
                    <a:moveTo>
                      <a:pt x="2" y="4"/>
                    </a:moveTo>
                    <a:lnTo>
                      <a:pt x="2" y="4"/>
                    </a:lnTo>
                    <a:lnTo>
                      <a:pt x="10" y="6"/>
                    </a:lnTo>
                    <a:lnTo>
                      <a:pt x="16" y="6"/>
                    </a:lnTo>
                    <a:lnTo>
                      <a:pt x="24" y="8"/>
                    </a:lnTo>
                    <a:lnTo>
                      <a:pt x="30" y="12"/>
                    </a:lnTo>
                    <a:lnTo>
                      <a:pt x="30" y="12"/>
                    </a:lnTo>
                    <a:lnTo>
                      <a:pt x="36" y="16"/>
                    </a:lnTo>
                    <a:lnTo>
                      <a:pt x="38" y="22"/>
                    </a:lnTo>
                    <a:lnTo>
                      <a:pt x="38" y="34"/>
                    </a:lnTo>
                    <a:lnTo>
                      <a:pt x="38" y="34"/>
                    </a:lnTo>
                    <a:lnTo>
                      <a:pt x="36" y="42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6" y="54"/>
                    </a:lnTo>
                    <a:lnTo>
                      <a:pt x="38" y="56"/>
                    </a:lnTo>
                    <a:lnTo>
                      <a:pt x="40" y="56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8" y="52"/>
                    </a:lnTo>
                    <a:lnTo>
                      <a:pt x="50" y="46"/>
                    </a:lnTo>
                    <a:lnTo>
                      <a:pt x="52" y="38"/>
                    </a:lnTo>
                    <a:lnTo>
                      <a:pt x="52" y="32"/>
                    </a:lnTo>
                    <a:lnTo>
                      <a:pt x="48" y="18"/>
                    </a:lnTo>
                    <a:lnTo>
                      <a:pt x="46" y="12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8" name="Freeform 504"/>
              <p:cNvSpPr>
                <a:spLocks/>
              </p:cNvSpPr>
              <p:nvPr/>
            </p:nvSpPr>
            <p:spPr bwMode="auto">
              <a:xfrm>
                <a:off x="2715" y="2124"/>
                <a:ext cx="18" cy="24"/>
              </a:xfrm>
              <a:custGeom>
                <a:avLst/>
                <a:gdLst/>
                <a:ahLst/>
                <a:cxnLst>
                  <a:cxn ang="0">
                    <a:pos x="2" y="4"/>
                  </a:cxn>
                  <a:cxn ang="0">
                    <a:pos x="2" y="4"/>
                  </a:cxn>
                  <a:cxn ang="0">
                    <a:pos x="10" y="6"/>
                  </a:cxn>
                  <a:cxn ang="0">
                    <a:pos x="16" y="6"/>
                  </a:cxn>
                  <a:cxn ang="0">
                    <a:pos x="24" y="8"/>
                  </a:cxn>
                  <a:cxn ang="0">
                    <a:pos x="30" y="12"/>
                  </a:cxn>
                  <a:cxn ang="0">
                    <a:pos x="30" y="12"/>
                  </a:cxn>
                  <a:cxn ang="0">
                    <a:pos x="36" y="16"/>
                  </a:cxn>
                  <a:cxn ang="0">
                    <a:pos x="38" y="22"/>
                  </a:cxn>
                  <a:cxn ang="0">
                    <a:pos x="38" y="34"/>
                  </a:cxn>
                  <a:cxn ang="0">
                    <a:pos x="38" y="34"/>
                  </a:cxn>
                  <a:cxn ang="0">
                    <a:pos x="36" y="42"/>
                  </a:cxn>
                  <a:cxn ang="0">
                    <a:pos x="36" y="52"/>
                  </a:cxn>
                  <a:cxn ang="0">
                    <a:pos x="36" y="52"/>
                  </a:cxn>
                  <a:cxn ang="0">
                    <a:pos x="36" y="54"/>
                  </a:cxn>
                  <a:cxn ang="0">
                    <a:pos x="38" y="56"/>
                  </a:cxn>
                  <a:cxn ang="0">
                    <a:pos x="40" y="56"/>
                  </a:cxn>
                  <a:cxn ang="0">
                    <a:pos x="44" y="56"/>
                  </a:cxn>
                  <a:cxn ang="0">
                    <a:pos x="44" y="56"/>
                  </a:cxn>
                  <a:cxn ang="0">
                    <a:pos x="48" y="52"/>
                  </a:cxn>
                  <a:cxn ang="0">
                    <a:pos x="50" y="46"/>
                  </a:cxn>
                  <a:cxn ang="0">
                    <a:pos x="52" y="38"/>
                  </a:cxn>
                  <a:cxn ang="0">
                    <a:pos x="52" y="32"/>
                  </a:cxn>
                  <a:cxn ang="0">
                    <a:pos x="48" y="18"/>
                  </a:cxn>
                  <a:cxn ang="0">
                    <a:pos x="46" y="12"/>
                  </a:cxn>
                  <a:cxn ang="0">
                    <a:pos x="42" y="8"/>
                  </a:cxn>
                  <a:cxn ang="0">
                    <a:pos x="42" y="8"/>
                  </a:cxn>
                  <a:cxn ang="0">
                    <a:pos x="32" y="2"/>
                  </a:cxn>
                  <a:cxn ang="0">
                    <a:pos x="24" y="0"/>
                  </a:cxn>
                  <a:cxn ang="0">
                    <a:pos x="14" y="0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0" y="2"/>
                  </a:cxn>
                  <a:cxn ang="0">
                    <a:pos x="2" y="4"/>
                  </a:cxn>
                </a:cxnLst>
                <a:rect l="0" t="0" r="r" b="b"/>
                <a:pathLst>
                  <a:path w="52" h="56">
                    <a:moveTo>
                      <a:pt x="2" y="4"/>
                    </a:moveTo>
                    <a:lnTo>
                      <a:pt x="2" y="4"/>
                    </a:lnTo>
                    <a:lnTo>
                      <a:pt x="10" y="6"/>
                    </a:lnTo>
                    <a:lnTo>
                      <a:pt x="16" y="6"/>
                    </a:lnTo>
                    <a:lnTo>
                      <a:pt x="24" y="8"/>
                    </a:lnTo>
                    <a:lnTo>
                      <a:pt x="30" y="12"/>
                    </a:lnTo>
                    <a:lnTo>
                      <a:pt x="30" y="12"/>
                    </a:lnTo>
                    <a:lnTo>
                      <a:pt x="36" y="16"/>
                    </a:lnTo>
                    <a:lnTo>
                      <a:pt x="38" y="22"/>
                    </a:lnTo>
                    <a:lnTo>
                      <a:pt x="38" y="34"/>
                    </a:lnTo>
                    <a:lnTo>
                      <a:pt x="38" y="34"/>
                    </a:lnTo>
                    <a:lnTo>
                      <a:pt x="36" y="42"/>
                    </a:lnTo>
                    <a:lnTo>
                      <a:pt x="36" y="52"/>
                    </a:lnTo>
                    <a:lnTo>
                      <a:pt x="36" y="52"/>
                    </a:lnTo>
                    <a:lnTo>
                      <a:pt x="36" y="54"/>
                    </a:lnTo>
                    <a:lnTo>
                      <a:pt x="38" y="56"/>
                    </a:lnTo>
                    <a:lnTo>
                      <a:pt x="40" y="56"/>
                    </a:lnTo>
                    <a:lnTo>
                      <a:pt x="44" y="56"/>
                    </a:lnTo>
                    <a:lnTo>
                      <a:pt x="44" y="56"/>
                    </a:lnTo>
                    <a:lnTo>
                      <a:pt x="48" y="52"/>
                    </a:lnTo>
                    <a:lnTo>
                      <a:pt x="50" y="46"/>
                    </a:lnTo>
                    <a:lnTo>
                      <a:pt x="52" y="38"/>
                    </a:lnTo>
                    <a:lnTo>
                      <a:pt x="52" y="32"/>
                    </a:lnTo>
                    <a:lnTo>
                      <a:pt x="48" y="18"/>
                    </a:lnTo>
                    <a:lnTo>
                      <a:pt x="46" y="12"/>
                    </a:lnTo>
                    <a:lnTo>
                      <a:pt x="42" y="8"/>
                    </a:lnTo>
                    <a:lnTo>
                      <a:pt x="42" y="8"/>
                    </a:lnTo>
                    <a:lnTo>
                      <a:pt x="32" y="2"/>
                    </a:lnTo>
                    <a:lnTo>
                      <a:pt x="24" y="0"/>
                    </a:lnTo>
                    <a:lnTo>
                      <a:pt x="14" y="0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0" y="2"/>
                    </a:lnTo>
                    <a:lnTo>
                      <a:pt x="2" y="4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49" name="Freeform 505"/>
              <p:cNvSpPr>
                <a:spLocks/>
              </p:cNvSpPr>
              <p:nvPr/>
            </p:nvSpPr>
            <p:spPr bwMode="auto">
              <a:xfrm>
                <a:off x="2621" y="2071"/>
                <a:ext cx="114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2" y="32"/>
                  </a:cxn>
                  <a:cxn ang="0">
                    <a:pos x="28" y="66"/>
                  </a:cxn>
                  <a:cxn ang="0">
                    <a:pos x="48" y="100"/>
                  </a:cxn>
                  <a:cxn ang="0">
                    <a:pos x="60" y="116"/>
                  </a:cxn>
                  <a:cxn ang="0">
                    <a:pos x="72" y="130"/>
                  </a:cxn>
                  <a:cxn ang="0">
                    <a:pos x="84" y="144"/>
                  </a:cxn>
                  <a:cxn ang="0">
                    <a:pos x="98" y="156"/>
                  </a:cxn>
                  <a:cxn ang="0">
                    <a:pos x="114" y="166"/>
                  </a:cxn>
                  <a:cxn ang="0">
                    <a:pos x="130" y="172"/>
                  </a:cxn>
                  <a:cxn ang="0">
                    <a:pos x="146" y="176"/>
                  </a:cxn>
                  <a:cxn ang="0">
                    <a:pos x="164" y="178"/>
                  </a:cxn>
                  <a:cxn ang="0">
                    <a:pos x="182" y="176"/>
                  </a:cxn>
                  <a:cxn ang="0">
                    <a:pos x="202" y="170"/>
                  </a:cxn>
                  <a:cxn ang="0">
                    <a:pos x="202" y="170"/>
                  </a:cxn>
                  <a:cxn ang="0">
                    <a:pos x="224" y="160"/>
                  </a:cxn>
                  <a:cxn ang="0">
                    <a:pos x="244" y="146"/>
                  </a:cxn>
                  <a:cxn ang="0">
                    <a:pos x="264" y="130"/>
                  </a:cxn>
                  <a:cxn ang="0">
                    <a:pos x="280" y="110"/>
                  </a:cxn>
                  <a:cxn ang="0">
                    <a:pos x="296" y="90"/>
                  </a:cxn>
                  <a:cxn ang="0">
                    <a:pos x="308" y="66"/>
                  </a:cxn>
                  <a:cxn ang="0">
                    <a:pos x="320" y="44"/>
                  </a:cxn>
                  <a:cxn ang="0">
                    <a:pos x="328" y="22"/>
                  </a:cxn>
                  <a:cxn ang="0">
                    <a:pos x="328" y="22"/>
                  </a:cxn>
                  <a:cxn ang="0">
                    <a:pos x="326" y="18"/>
                  </a:cxn>
                  <a:cxn ang="0">
                    <a:pos x="324" y="18"/>
                  </a:cxn>
                  <a:cxn ang="0">
                    <a:pos x="322" y="18"/>
                  </a:cxn>
                  <a:cxn ang="0">
                    <a:pos x="320" y="20"/>
                  </a:cxn>
                  <a:cxn ang="0">
                    <a:pos x="320" y="20"/>
                  </a:cxn>
                  <a:cxn ang="0">
                    <a:pos x="312" y="40"/>
                  </a:cxn>
                  <a:cxn ang="0">
                    <a:pos x="302" y="60"/>
                  </a:cxn>
                  <a:cxn ang="0">
                    <a:pos x="290" y="80"/>
                  </a:cxn>
                  <a:cxn ang="0">
                    <a:pos x="274" y="100"/>
                  </a:cxn>
                  <a:cxn ang="0">
                    <a:pos x="260" y="118"/>
                  </a:cxn>
                  <a:cxn ang="0">
                    <a:pos x="242" y="134"/>
                  </a:cxn>
                  <a:cxn ang="0">
                    <a:pos x="224" y="146"/>
                  </a:cxn>
                  <a:cxn ang="0">
                    <a:pos x="204" y="158"/>
                  </a:cxn>
                  <a:cxn ang="0">
                    <a:pos x="204" y="158"/>
                  </a:cxn>
                  <a:cxn ang="0">
                    <a:pos x="186" y="166"/>
                  </a:cxn>
                  <a:cxn ang="0">
                    <a:pos x="168" y="170"/>
                  </a:cxn>
                  <a:cxn ang="0">
                    <a:pos x="150" y="170"/>
                  </a:cxn>
                  <a:cxn ang="0">
                    <a:pos x="134" y="166"/>
                  </a:cxn>
                  <a:cxn ang="0">
                    <a:pos x="118" y="160"/>
                  </a:cxn>
                  <a:cxn ang="0">
                    <a:pos x="104" y="150"/>
                  </a:cxn>
                  <a:cxn ang="0">
                    <a:pos x="90" y="140"/>
                  </a:cxn>
                  <a:cxn ang="0">
                    <a:pos x="76" y="126"/>
                  </a:cxn>
                  <a:cxn ang="0">
                    <a:pos x="64" y="112"/>
                  </a:cxn>
                  <a:cxn ang="0">
                    <a:pos x="52" y="96"/>
                  </a:cxn>
                  <a:cxn ang="0">
                    <a:pos x="32" y="64"/>
                  </a:cxn>
                  <a:cxn ang="0">
                    <a:pos x="14" y="3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8" h="178">
                    <a:moveTo>
                      <a:pt x="0" y="0"/>
                    </a:moveTo>
                    <a:lnTo>
                      <a:pt x="0" y="0"/>
                    </a:lnTo>
                    <a:lnTo>
                      <a:pt x="12" y="32"/>
                    </a:lnTo>
                    <a:lnTo>
                      <a:pt x="28" y="66"/>
                    </a:lnTo>
                    <a:lnTo>
                      <a:pt x="48" y="100"/>
                    </a:lnTo>
                    <a:lnTo>
                      <a:pt x="60" y="116"/>
                    </a:lnTo>
                    <a:lnTo>
                      <a:pt x="72" y="130"/>
                    </a:lnTo>
                    <a:lnTo>
                      <a:pt x="84" y="144"/>
                    </a:lnTo>
                    <a:lnTo>
                      <a:pt x="98" y="156"/>
                    </a:lnTo>
                    <a:lnTo>
                      <a:pt x="114" y="166"/>
                    </a:lnTo>
                    <a:lnTo>
                      <a:pt x="130" y="172"/>
                    </a:lnTo>
                    <a:lnTo>
                      <a:pt x="146" y="176"/>
                    </a:lnTo>
                    <a:lnTo>
                      <a:pt x="164" y="178"/>
                    </a:lnTo>
                    <a:lnTo>
                      <a:pt x="182" y="176"/>
                    </a:lnTo>
                    <a:lnTo>
                      <a:pt x="202" y="170"/>
                    </a:lnTo>
                    <a:lnTo>
                      <a:pt x="202" y="170"/>
                    </a:lnTo>
                    <a:lnTo>
                      <a:pt x="224" y="160"/>
                    </a:lnTo>
                    <a:lnTo>
                      <a:pt x="244" y="146"/>
                    </a:lnTo>
                    <a:lnTo>
                      <a:pt x="264" y="130"/>
                    </a:lnTo>
                    <a:lnTo>
                      <a:pt x="280" y="110"/>
                    </a:lnTo>
                    <a:lnTo>
                      <a:pt x="296" y="90"/>
                    </a:lnTo>
                    <a:lnTo>
                      <a:pt x="308" y="66"/>
                    </a:lnTo>
                    <a:lnTo>
                      <a:pt x="320" y="44"/>
                    </a:lnTo>
                    <a:lnTo>
                      <a:pt x="328" y="22"/>
                    </a:lnTo>
                    <a:lnTo>
                      <a:pt x="328" y="22"/>
                    </a:lnTo>
                    <a:lnTo>
                      <a:pt x="326" y="18"/>
                    </a:lnTo>
                    <a:lnTo>
                      <a:pt x="324" y="18"/>
                    </a:lnTo>
                    <a:lnTo>
                      <a:pt x="322" y="18"/>
                    </a:lnTo>
                    <a:lnTo>
                      <a:pt x="320" y="20"/>
                    </a:lnTo>
                    <a:lnTo>
                      <a:pt x="320" y="20"/>
                    </a:lnTo>
                    <a:lnTo>
                      <a:pt x="312" y="40"/>
                    </a:lnTo>
                    <a:lnTo>
                      <a:pt x="302" y="60"/>
                    </a:lnTo>
                    <a:lnTo>
                      <a:pt x="290" y="80"/>
                    </a:lnTo>
                    <a:lnTo>
                      <a:pt x="274" y="100"/>
                    </a:lnTo>
                    <a:lnTo>
                      <a:pt x="260" y="118"/>
                    </a:lnTo>
                    <a:lnTo>
                      <a:pt x="242" y="134"/>
                    </a:lnTo>
                    <a:lnTo>
                      <a:pt x="224" y="146"/>
                    </a:lnTo>
                    <a:lnTo>
                      <a:pt x="204" y="158"/>
                    </a:lnTo>
                    <a:lnTo>
                      <a:pt x="204" y="158"/>
                    </a:lnTo>
                    <a:lnTo>
                      <a:pt x="186" y="166"/>
                    </a:lnTo>
                    <a:lnTo>
                      <a:pt x="168" y="170"/>
                    </a:lnTo>
                    <a:lnTo>
                      <a:pt x="150" y="170"/>
                    </a:lnTo>
                    <a:lnTo>
                      <a:pt x="134" y="166"/>
                    </a:lnTo>
                    <a:lnTo>
                      <a:pt x="118" y="160"/>
                    </a:lnTo>
                    <a:lnTo>
                      <a:pt x="104" y="150"/>
                    </a:lnTo>
                    <a:lnTo>
                      <a:pt x="90" y="140"/>
                    </a:lnTo>
                    <a:lnTo>
                      <a:pt x="76" y="126"/>
                    </a:lnTo>
                    <a:lnTo>
                      <a:pt x="64" y="112"/>
                    </a:lnTo>
                    <a:lnTo>
                      <a:pt x="52" y="96"/>
                    </a:lnTo>
                    <a:lnTo>
                      <a:pt x="32" y="64"/>
                    </a:lnTo>
                    <a:lnTo>
                      <a:pt x="14" y="3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50" name="Freeform 506"/>
              <p:cNvSpPr>
                <a:spLocks/>
              </p:cNvSpPr>
              <p:nvPr/>
            </p:nvSpPr>
            <p:spPr bwMode="auto">
              <a:xfrm>
                <a:off x="2621" y="2071"/>
                <a:ext cx="114" cy="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2" y="32"/>
                  </a:cxn>
                  <a:cxn ang="0">
                    <a:pos x="28" y="66"/>
                  </a:cxn>
                  <a:cxn ang="0">
                    <a:pos x="48" y="100"/>
                  </a:cxn>
                  <a:cxn ang="0">
                    <a:pos x="60" y="116"/>
                  </a:cxn>
                  <a:cxn ang="0">
                    <a:pos x="72" y="130"/>
                  </a:cxn>
                  <a:cxn ang="0">
                    <a:pos x="84" y="144"/>
                  </a:cxn>
                  <a:cxn ang="0">
                    <a:pos x="98" y="156"/>
                  </a:cxn>
                  <a:cxn ang="0">
                    <a:pos x="114" y="166"/>
                  </a:cxn>
                  <a:cxn ang="0">
                    <a:pos x="130" y="172"/>
                  </a:cxn>
                  <a:cxn ang="0">
                    <a:pos x="146" y="176"/>
                  </a:cxn>
                  <a:cxn ang="0">
                    <a:pos x="164" y="178"/>
                  </a:cxn>
                  <a:cxn ang="0">
                    <a:pos x="182" y="176"/>
                  </a:cxn>
                  <a:cxn ang="0">
                    <a:pos x="202" y="170"/>
                  </a:cxn>
                  <a:cxn ang="0">
                    <a:pos x="202" y="170"/>
                  </a:cxn>
                  <a:cxn ang="0">
                    <a:pos x="224" y="160"/>
                  </a:cxn>
                  <a:cxn ang="0">
                    <a:pos x="244" y="146"/>
                  </a:cxn>
                  <a:cxn ang="0">
                    <a:pos x="264" y="130"/>
                  </a:cxn>
                  <a:cxn ang="0">
                    <a:pos x="280" y="110"/>
                  </a:cxn>
                  <a:cxn ang="0">
                    <a:pos x="296" y="90"/>
                  </a:cxn>
                  <a:cxn ang="0">
                    <a:pos x="308" y="66"/>
                  </a:cxn>
                  <a:cxn ang="0">
                    <a:pos x="320" y="44"/>
                  </a:cxn>
                  <a:cxn ang="0">
                    <a:pos x="328" y="22"/>
                  </a:cxn>
                  <a:cxn ang="0">
                    <a:pos x="328" y="22"/>
                  </a:cxn>
                  <a:cxn ang="0">
                    <a:pos x="326" y="18"/>
                  </a:cxn>
                  <a:cxn ang="0">
                    <a:pos x="324" y="18"/>
                  </a:cxn>
                  <a:cxn ang="0">
                    <a:pos x="322" y="18"/>
                  </a:cxn>
                  <a:cxn ang="0">
                    <a:pos x="320" y="20"/>
                  </a:cxn>
                  <a:cxn ang="0">
                    <a:pos x="320" y="20"/>
                  </a:cxn>
                  <a:cxn ang="0">
                    <a:pos x="312" y="40"/>
                  </a:cxn>
                  <a:cxn ang="0">
                    <a:pos x="302" y="60"/>
                  </a:cxn>
                  <a:cxn ang="0">
                    <a:pos x="290" y="80"/>
                  </a:cxn>
                  <a:cxn ang="0">
                    <a:pos x="274" y="100"/>
                  </a:cxn>
                  <a:cxn ang="0">
                    <a:pos x="260" y="118"/>
                  </a:cxn>
                  <a:cxn ang="0">
                    <a:pos x="242" y="134"/>
                  </a:cxn>
                  <a:cxn ang="0">
                    <a:pos x="224" y="146"/>
                  </a:cxn>
                  <a:cxn ang="0">
                    <a:pos x="204" y="158"/>
                  </a:cxn>
                  <a:cxn ang="0">
                    <a:pos x="204" y="158"/>
                  </a:cxn>
                  <a:cxn ang="0">
                    <a:pos x="186" y="166"/>
                  </a:cxn>
                  <a:cxn ang="0">
                    <a:pos x="168" y="170"/>
                  </a:cxn>
                  <a:cxn ang="0">
                    <a:pos x="150" y="170"/>
                  </a:cxn>
                  <a:cxn ang="0">
                    <a:pos x="134" y="166"/>
                  </a:cxn>
                  <a:cxn ang="0">
                    <a:pos x="118" y="160"/>
                  </a:cxn>
                  <a:cxn ang="0">
                    <a:pos x="104" y="150"/>
                  </a:cxn>
                  <a:cxn ang="0">
                    <a:pos x="90" y="140"/>
                  </a:cxn>
                  <a:cxn ang="0">
                    <a:pos x="76" y="126"/>
                  </a:cxn>
                  <a:cxn ang="0">
                    <a:pos x="64" y="112"/>
                  </a:cxn>
                  <a:cxn ang="0">
                    <a:pos x="52" y="96"/>
                  </a:cxn>
                  <a:cxn ang="0">
                    <a:pos x="32" y="64"/>
                  </a:cxn>
                  <a:cxn ang="0">
                    <a:pos x="14" y="3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28" h="178">
                    <a:moveTo>
                      <a:pt x="0" y="0"/>
                    </a:moveTo>
                    <a:lnTo>
                      <a:pt x="0" y="0"/>
                    </a:lnTo>
                    <a:lnTo>
                      <a:pt x="12" y="32"/>
                    </a:lnTo>
                    <a:lnTo>
                      <a:pt x="28" y="66"/>
                    </a:lnTo>
                    <a:lnTo>
                      <a:pt x="48" y="100"/>
                    </a:lnTo>
                    <a:lnTo>
                      <a:pt x="60" y="116"/>
                    </a:lnTo>
                    <a:lnTo>
                      <a:pt x="72" y="130"/>
                    </a:lnTo>
                    <a:lnTo>
                      <a:pt x="84" y="144"/>
                    </a:lnTo>
                    <a:lnTo>
                      <a:pt x="98" y="156"/>
                    </a:lnTo>
                    <a:lnTo>
                      <a:pt x="114" y="166"/>
                    </a:lnTo>
                    <a:lnTo>
                      <a:pt x="130" y="172"/>
                    </a:lnTo>
                    <a:lnTo>
                      <a:pt x="146" y="176"/>
                    </a:lnTo>
                    <a:lnTo>
                      <a:pt x="164" y="178"/>
                    </a:lnTo>
                    <a:lnTo>
                      <a:pt x="182" y="176"/>
                    </a:lnTo>
                    <a:lnTo>
                      <a:pt x="202" y="170"/>
                    </a:lnTo>
                    <a:lnTo>
                      <a:pt x="202" y="170"/>
                    </a:lnTo>
                    <a:lnTo>
                      <a:pt x="224" y="160"/>
                    </a:lnTo>
                    <a:lnTo>
                      <a:pt x="244" y="146"/>
                    </a:lnTo>
                    <a:lnTo>
                      <a:pt x="264" y="130"/>
                    </a:lnTo>
                    <a:lnTo>
                      <a:pt x="280" y="110"/>
                    </a:lnTo>
                    <a:lnTo>
                      <a:pt x="296" y="90"/>
                    </a:lnTo>
                    <a:lnTo>
                      <a:pt x="308" y="66"/>
                    </a:lnTo>
                    <a:lnTo>
                      <a:pt x="320" y="44"/>
                    </a:lnTo>
                    <a:lnTo>
                      <a:pt x="328" y="22"/>
                    </a:lnTo>
                    <a:lnTo>
                      <a:pt x="328" y="22"/>
                    </a:lnTo>
                    <a:lnTo>
                      <a:pt x="326" y="18"/>
                    </a:lnTo>
                    <a:lnTo>
                      <a:pt x="324" y="18"/>
                    </a:lnTo>
                    <a:lnTo>
                      <a:pt x="322" y="18"/>
                    </a:lnTo>
                    <a:lnTo>
                      <a:pt x="320" y="20"/>
                    </a:lnTo>
                    <a:lnTo>
                      <a:pt x="320" y="20"/>
                    </a:lnTo>
                    <a:lnTo>
                      <a:pt x="312" y="40"/>
                    </a:lnTo>
                    <a:lnTo>
                      <a:pt x="302" y="60"/>
                    </a:lnTo>
                    <a:lnTo>
                      <a:pt x="290" y="80"/>
                    </a:lnTo>
                    <a:lnTo>
                      <a:pt x="274" y="100"/>
                    </a:lnTo>
                    <a:lnTo>
                      <a:pt x="260" y="118"/>
                    </a:lnTo>
                    <a:lnTo>
                      <a:pt x="242" y="134"/>
                    </a:lnTo>
                    <a:lnTo>
                      <a:pt x="224" y="146"/>
                    </a:lnTo>
                    <a:lnTo>
                      <a:pt x="204" y="158"/>
                    </a:lnTo>
                    <a:lnTo>
                      <a:pt x="204" y="158"/>
                    </a:lnTo>
                    <a:lnTo>
                      <a:pt x="186" y="166"/>
                    </a:lnTo>
                    <a:lnTo>
                      <a:pt x="168" y="170"/>
                    </a:lnTo>
                    <a:lnTo>
                      <a:pt x="150" y="170"/>
                    </a:lnTo>
                    <a:lnTo>
                      <a:pt x="134" y="166"/>
                    </a:lnTo>
                    <a:lnTo>
                      <a:pt x="118" y="160"/>
                    </a:lnTo>
                    <a:lnTo>
                      <a:pt x="104" y="150"/>
                    </a:lnTo>
                    <a:lnTo>
                      <a:pt x="90" y="140"/>
                    </a:lnTo>
                    <a:lnTo>
                      <a:pt x="76" y="126"/>
                    </a:lnTo>
                    <a:lnTo>
                      <a:pt x="64" y="112"/>
                    </a:lnTo>
                    <a:lnTo>
                      <a:pt x="52" y="96"/>
                    </a:lnTo>
                    <a:lnTo>
                      <a:pt x="32" y="64"/>
                    </a:lnTo>
                    <a:lnTo>
                      <a:pt x="14" y="3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51" name="Freeform 507"/>
              <p:cNvSpPr>
                <a:spLocks/>
              </p:cNvSpPr>
              <p:nvPr/>
            </p:nvSpPr>
            <p:spPr bwMode="auto">
              <a:xfrm>
                <a:off x="2671" y="1962"/>
                <a:ext cx="26" cy="127"/>
              </a:xfrm>
              <a:custGeom>
                <a:avLst/>
                <a:gdLst/>
                <a:ahLst/>
                <a:cxnLst>
                  <a:cxn ang="0">
                    <a:pos x="16" y="2"/>
                  </a:cxn>
                  <a:cxn ang="0">
                    <a:pos x="16" y="2"/>
                  </a:cxn>
                  <a:cxn ang="0">
                    <a:pos x="6" y="62"/>
                  </a:cxn>
                  <a:cxn ang="0">
                    <a:pos x="2" y="92"/>
                  </a:cxn>
                  <a:cxn ang="0">
                    <a:pos x="0" y="122"/>
                  </a:cxn>
                  <a:cxn ang="0">
                    <a:pos x="0" y="154"/>
                  </a:cxn>
                  <a:cxn ang="0">
                    <a:pos x="2" y="184"/>
                  </a:cxn>
                  <a:cxn ang="0">
                    <a:pos x="8" y="214"/>
                  </a:cxn>
                  <a:cxn ang="0">
                    <a:pos x="14" y="244"/>
                  </a:cxn>
                  <a:cxn ang="0">
                    <a:pos x="14" y="244"/>
                  </a:cxn>
                  <a:cxn ang="0">
                    <a:pos x="20" y="260"/>
                  </a:cxn>
                  <a:cxn ang="0">
                    <a:pos x="28" y="276"/>
                  </a:cxn>
                  <a:cxn ang="0">
                    <a:pos x="34" y="284"/>
                  </a:cxn>
                  <a:cxn ang="0">
                    <a:pos x="40" y="290"/>
                  </a:cxn>
                  <a:cxn ang="0">
                    <a:pos x="46" y="296"/>
                  </a:cxn>
                  <a:cxn ang="0">
                    <a:pos x="54" y="298"/>
                  </a:cxn>
                  <a:cxn ang="0">
                    <a:pos x="54" y="298"/>
                  </a:cxn>
                  <a:cxn ang="0">
                    <a:pos x="62" y="300"/>
                  </a:cxn>
                  <a:cxn ang="0">
                    <a:pos x="66" y="298"/>
                  </a:cxn>
                  <a:cxn ang="0">
                    <a:pos x="72" y="296"/>
                  </a:cxn>
                  <a:cxn ang="0">
                    <a:pos x="74" y="290"/>
                  </a:cxn>
                  <a:cxn ang="0">
                    <a:pos x="76" y="278"/>
                  </a:cxn>
                  <a:cxn ang="0">
                    <a:pos x="76" y="266"/>
                  </a:cxn>
                  <a:cxn ang="0">
                    <a:pos x="76" y="266"/>
                  </a:cxn>
                  <a:cxn ang="0">
                    <a:pos x="74" y="264"/>
                  </a:cxn>
                  <a:cxn ang="0">
                    <a:pos x="72" y="264"/>
                  </a:cxn>
                  <a:cxn ang="0">
                    <a:pos x="70" y="266"/>
                  </a:cxn>
                  <a:cxn ang="0">
                    <a:pos x="70" y="268"/>
                  </a:cxn>
                  <a:cxn ang="0">
                    <a:pos x="70" y="268"/>
                  </a:cxn>
                  <a:cxn ang="0">
                    <a:pos x="68" y="278"/>
                  </a:cxn>
                  <a:cxn ang="0">
                    <a:pos x="66" y="286"/>
                  </a:cxn>
                  <a:cxn ang="0">
                    <a:pos x="64" y="288"/>
                  </a:cxn>
                  <a:cxn ang="0">
                    <a:pos x="60" y="290"/>
                  </a:cxn>
                  <a:cxn ang="0">
                    <a:pos x="56" y="290"/>
                  </a:cxn>
                  <a:cxn ang="0">
                    <a:pos x="50" y="288"/>
                  </a:cxn>
                  <a:cxn ang="0">
                    <a:pos x="50" y="288"/>
                  </a:cxn>
                  <a:cxn ang="0">
                    <a:pos x="42" y="282"/>
                  </a:cxn>
                  <a:cxn ang="0">
                    <a:pos x="36" y="272"/>
                  </a:cxn>
                  <a:cxn ang="0">
                    <a:pos x="26" y="252"/>
                  </a:cxn>
                  <a:cxn ang="0">
                    <a:pos x="26" y="252"/>
                  </a:cxn>
                  <a:cxn ang="0">
                    <a:pos x="20" y="238"/>
                  </a:cxn>
                  <a:cxn ang="0">
                    <a:pos x="16" y="224"/>
                  </a:cxn>
                  <a:cxn ang="0">
                    <a:pos x="10" y="196"/>
                  </a:cxn>
                  <a:cxn ang="0">
                    <a:pos x="10" y="196"/>
                  </a:cxn>
                  <a:cxn ang="0">
                    <a:pos x="8" y="172"/>
                  </a:cxn>
                  <a:cxn ang="0">
                    <a:pos x="6" y="148"/>
                  </a:cxn>
                  <a:cxn ang="0">
                    <a:pos x="6" y="122"/>
                  </a:cxn>
                  <a:cxn ang="0">
                    <a:pos x="6" y="98"/>
                  </a:cxn>
                  <a:cxn ang="0">
                    <a:pos x="10" y="5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0"/>
                  </a:cxn>
                  <a:cxn ang="0">
                    <a:pos x="16" y="2"/>
                  </a:cxn>
                </a:cxnLst>
                <a:rect l="0" t="0" r="r" b="b"/>
                <a:pathLst>
                  <a:path w="76" h="300">
                    <a:moveTo>
                      <a:pt x="16" y="2"/>
                    </a:moveTo>
                    <a:lnTo>
                      <a:pt x="16" y="2"/>
                    </a:lnTo>
                    <a:lnTo>
                      <a:pt x="6" y="62"/>
                    </a:lnTo>
                    <a:lnTo>
                      <a:pt x="2" y="92"/>
                    </a:lnTo>
                    <a:lnTo>
                      <a:pt x="0" y="122"/>
                    </a:lnTo>
                    <a:lnTo>
                      <a:pt x="0" y="154"/>
                    </a:lnTo>
                    <a:lnTo>
                      <a:pt x="2" y="184"/>
                    </a:lnTo>
                    <a:lnTo>
                      <a:pt x="8" y="214"/>
                    </a:lnTo>
                    <a:lnTo>
                      <a:pt x="14" y="244"/>
                    </a:lnTo>
                    <a:lnTo>
                      <a:pt x="14" y="244"/>
                    </a:lnTo>
                    <a:lnTo>
                      <a:pt x="20" y="260"/>
                    </a:lnTo>
                    <a:lnTo>
                      <a:pt x="28" y="276"/>
                    </a:lnTo>
                    <a:lnTo>
                      <a:pt x="34" y="284"/>
                    </a:lnTo>
                    <a:lnTo>
                      <a:pt x="40" y="290"/>
                    </a:lnTo>
                    <a:lnTo>
                      <a:pt x="46" y="296"/>
                    </a:lnTo>
                    <a:lnTo>
                      <a:pt x="54" y="298"/>
                    </a:lnTo>
                    <a:lnTo>
                      <a:pt x="54" y="298"/>
                    </a:lnTo>
                    <a:lnTo>
                      <a:pt x="62" y="300"/>
                    </a:lnTo>
                    <a:lnTo>
                      <a:pt x="66" y="298"/>
                    </a:lnTo>
                    <a:lnTo>
                      <a:pt x="72" y="296"/>
                    </a:lnTo>
                    <a:lnTo>
                      <a:pt x="74" y="290"/>
                    </a:lnTo>
                    <a:lnTo>
                      <a:pt x="76" y="278"/>
                    </a:lnTo>
                    <a:lnTo>
                      <a:pt x="76" y="266"/>
                    </a:lnTo>
                    <a:lnTo>
                      <a:pt x="76" y="266"/>
                    </a:lnTo>
                    <a:lnTo>
                      <a:pt x="74" y="264"/>
                    </a:lnTo>
                    <a:lnTo>
                      <a:pt x="72" y="264"/>
                    </a:lnTo>
                    <a:lnTo>
                      <a:pt x="70" y="266"/>
                    </a:lnTo>
                    <a:lnTo>
                      <a:pt x="70" y="268"/>
                    </a:lnTo>
                    <a:lnTo>
                      <a:pt x="70" y="268"/>
                    </a:lnTo>
                    <a:lnTo>
                      <a:pt x="68" y="278"/>
                    </a:lnTo>
                    <a:lnTo>
                      <a:pt x="66" y="286"/>
                    </a:lnTo>
                    <a:lnTo>
                      <a:pt x="64" y="288"/>
                    </a:lnTo>
                    <a:lnTo>
                      <a:pt x="60" y="290"/>
                    </a:lnTo>
                    <a:lnTo>
                      <a:pt x="56" y="290"/>
                    </a:lnTo>
                    <a:lnTo>
                      <a:pt x="50" y="288"/>
                    </a:lnTo>
                    <a:lnTo>
                      <a:pt x="50" y="288"/>
                    </a:lnTo>
                    <a:lnTo>
                      <a:pt x="42" y="282"/>
                    </a:lnTo>
                    <a:lnTo>
                      <a:pt x="36" y="272"/>
                    </a:lnTo>
                    <a:lnTo>
                      <a:pt x="26" y="252"/>
                    </a:lnTo>
                    <a:lnTo>
                      <a:pt x="26" y="252"/>
                    </a:lnTo>
                    <a:lnTo>
                      <a:pt x="20" y="238"/>
                    </a:lnTo>
                    <a:lnTo>
                      <a:pt x="16" y="224"/>
                    </a:lnTo>
                    <a:lnTo>
                      <a:pt x="10" y="196"/>
                    </a:lnTo>
                    <a:lnTo>
                      <a:pt x="10" y="196"/>
                    </a:lnTo>
                    <a:lnTo>
                      <a:pt x="8" y="172"/>
                    </a:lnTo>
                    <a:lnTo>
                      <a:pt x="6" y="148"/>
                    </a:lnTo>
                    <a:lnTo>
                      <a:pt x="6" y="122"/>
                    </a:lnTo>
                    <a:lnTo>
                      <a:pt x="6" y="98"/>
                    </a:lnTo>
                    <a:lnTo>
                      <a:pt x="10" y="5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52" name="Freeform 508"/>
              <p:cNvSpPr>
                <a:spLocks/>
              </p:cNvSpPr>
              <p:nvPr/>
            </p:nvSpPr>
            <p:spPr bwMode="auto">
              <a:xfrm>
                <a:off x="2671" y="1962"/>
                <a:ext cx="26" cy="127"/>
              </a:xfrm>
              <a:custGeom>
                <a:avLst/>
                <a:gdLst/>
                <a:ahLst/>
                <a:cxnLst>
                  <a:cxn ang="0">
                    <a:pos x="16" y="2"/>
                  </a:cxn>
                  <a:cxn ang="0">
                    <a:pos x="16" y="2"/>
                  </a:cxn>
                  <a:cxn ang="0">
                    <a:pos x="6" y="62"/>
                  </a:cxn>
                  <a:cxn ang="0">
                    <a:pos x="2" y="92"/>
                  </a:cxn>
                  <a:cxn ang="0">
                    <a:pos x="0" y="122"/>
                  </a:cxn>
                  <a:cxn ang="0">
                    <a:pos x="0" y="154"/>
                  </a:cxn>
                  <a:cxn ang="0">
                    <a:pos x="2" y="184"/>
                  </a:cxn>
                  <a:cxn ang="0">
                    <a:pos x="8" y="214"/>
                  </a:cxn>
                  <a:cxn ang="0">
                    <a:pos x="14" y="244"/>
                  </a:cxn>
                  <a:cxn ang="0">
                    <a:pos x="14" y="244"/>
                  </a:cxn>
                  <a:cxn ang="0">
                    <a:pos x="20" y="260"/>
                  </a:cxn>
                  <a:cxn ang="0">
                    <a:pos x="28" y="276"/>
                  </a:cxn>
                  <a:cxn ang="0">
                    <a:pos x="34" y="284"/>
                  </a:cxn>
                  <a:cxn ang="0">
                    <a:pos x="40" y="290"/>
                  </a:cxn>
                  <a:cxn ang="0">
                    <a:pos x="46" y="296"/>
                  </a:cxn>
                  <a:cxn ang="0">
                    <a:pos x="54" y="298"/>
                  </a:cxn>
                  <a:cxn ang="0">
                    <a:pos x="54" y="298"/>
                  </a:cxn>
                  <a:cxn ang="0">
                    <a:pos x="62" y="300"/>
                  </a:cxn>
                  <a:cxn ang="0">
                    <a:pos x="66" y="298"/>
                  </a:cxn>
                  <a:cxn ang="0">
                    <a:pos x="72" y="296"/>
                  </a:cxn>
                  <a:cxn ang="0">
                    <a:pos x="74" y="290"/>
                  </a:cxn>
                  <a:cxn ang="0">
                    <a:pos x="76" y="278"/>
                  </a:cxn>
                  <a:cxn ang="0">
                    <a:pos x="76" y="266"/>
                  </a:cxn>
                  <a:cxn ang="0">
                    <a:pos x="76" y="266"/>
                  </a:cxn>
                  <a:cxn ang="0">
                    <a:pos x="74" y="264"/>
                  </a:cxn>
                  <a:cxn ang="0">
                    <a:pos x="72" y="264"/>
                  </a:cxn>
                  <a:cxn ang="0">
                    <a:pos x="70" y="266"/>
                  </a:cxn>
                  <a:cxn ang="0">
                    <a:pos x="70" y="268"/>
                  </a:cxn>
                  <a:cxn ang="0">
                    <a:pos x="70" y="268"/>
                  </a:cxn>
                  <a:cxn ang="0">
                    <a:pos x="68" y="278"/>
                  </a:cxn>
                  <a:cxn ang="0">
                    <a:pos x="66" y="286"/>
                  </a:cxn>
                  <a:cxn ang="0">
                    <a:pos x="64" y="288"/>
                  </a:cxn>
                  <a:cxn ang="0">
                    <a:pos x="60" y="290"/>
                  </a:cxn>
                  <a:cxn ang="0">
                    <a:pos x="56" y="290"/>
                  </a:cxn>
                  <a:cxn ang="0">
                    <a:pos x="50" y="288"/>
                  </a:cxn>
                  <a:cxn ang="0">
                    <a:pos x="50" y="288"/>
                  </a:cxn>
                  <a:cxn ang="0">
                    <a:pos x="42" y="282"/>
                  </a:cxn>
                  <a:cxn ang="0">
                    <a:pos x="36" y="272"/>
                  </a:cxn>
                  <a:cxn ang="0">
                    <a:pos x="26" y="252"/>
                  </a:cxn>
                  <a:cxn ang="0">
                    <a:pos x="26" y="252"/>
                  </a:cxn>
                  <a:cxn ang="0">
                    <a:pos x="20" y="238"/>
                  </a:cxn>
                  <a:cxn ang="0">
                    <a:pos x="16" y="224"/>
                  </a:cxn>
                  <a:cxn ang="0">
                    <a:pos x="10" y="196"/>
                  </a:cxn>
                  <a:cxn ang="0">
                    <a:pos x="10" y="196"/>
                  </a:cxn>
                  <a:cxn ang="0">
                    <a:pos x="8" y="172"/>
                  </a:cxn>
                  <a:cxn ang="0">
                    <a:pos x="6" y="148"/>
                  </a:cxn>
                  <a:cxn ang="0">
                    <a:pos x="6" y="122"/>
                  </a:cxn>
                  <a:cxn ang="0">
                    <a:pos x="6" y="98"/>
                  </a:cxn>
                  <a:cxn ang="0">
                    <a:pos x="10" y="50"/>
                  </a:cxn>
                  <a:cxn ang="0">
                    <a:pos x="18" y="2"/>
                  </a:cxn>
                  <a:cxn ang="0">
                    <a:pos x="18" y="2"/>
                  </a:cxn>
                  <a:cxn ang="0">
                    <a:pos x="18" y="0"/>
                  </a:cxn>
                  <a:cxn ang="0">
                    <a:pos x="16" y="2"/>
                  </a:cxn>
                </a:cxnLst>
                <a:rect l="0" t="0" r="r" b="b"/>
                <a:pathLst>
                  <a:path w="76" h="300">
                    <a:moveTo>
                      <a:pt x="16" y="2"/>
                    </a:moveTo>
                    <a:lnTo>
                      <a:pt x="16" y="2"/>
                    </a:lnTo>
                    <a:lnTo>
                      <a:pt x="6" y="62"/>
                    </a:lnTo>
                    <a:lnTo>
                      <a:pt x="2" y="92"/>
                    </a:lnTo>
                    <a:lnTo>
                      <a:pt x="0" y="122"/>
                    </a:lnTo>
                    <a:lnTo>
                      <a:pt x="0" y="154"/>
                    </a:lnTo>
                    <a:lnTo>
                      <a:pt x="2" y="184"/>
                    </a:lnTo>
                    <a:lnTo>
                      <a:pt x="8" y="214"/>
                    </a:lnTo>
                    <a:lnTo>
                      <a:pt x="14" y="244"/>
                    </a:lnTo>
                    <a:lnTo>
                      <a:pt x="14" y="244"/>
                    </a:lnTo>
                    <a:lnTo>
                      <a:pt x="20" y="260"/>
                    </a:lnTo>
                    <a:lnTo>
                      <a:pt x="28" y="276"/>
                    </a:lnTo>
                    <a:lnTo>
                      <a:pt x="34" y="284"/>
                    </a:lnTo>
                    <a:lnTo>
                      <a:pt x="40" y="290"/>
                    </a:lnTo>
                    <a:lnTo>
                      <a:pt x="46" y="296"/>
                    </a:lnTo>
                    <a:lnTo>
                      <a:pt x="54" y="298"/>
                    </a:lnTo>
                    <a:lnTo>
                      <a:pt x="54" y="298"/>
                    </a:lnTo>
                    <a:lnTo>
                      <a:pt x="62" y="300"/>
                    </a:lnTo>
                    <a:lnTo>
                      <a:pt x="66" y="298"/>
                    </a:lnTo>
                    <a:lnTo>
                      <a:pt x="72" y="296"/>
                    </a:lnTo>
                    <a:lnTo>
                      <a:pt x="74" y="290"/>
                    </a:lnTo>
                    <a:lnTo>
                      <a:pt x="76" y="278"/>
                    </a:lnTo>
                    <a:lnTo>
                      <a:pt x="76" y="266"/>
                    </a:lnTo>
                    <a:lnTo>
                      <a:pt x="76" y="266"/>
                    </a:lnTo>
                    <a:lnTo>
                      <a:pt x="74" y="264"/>
                    </a:lnTo>
                    <a:lnTo>
                      <a:pt x="72" y="264"/>
                    </a:lnTo>
                    <a:lnTo>
                      <a:pt x="70" y="266"/>
                    </a:lnTo>
                    <a:lnTo>
                      <a:pt x="70" y="268"/>
                    </a:lnTo>
                    <a:lnTo>
                      <a:pt x="70" y="268"/>
                    </a:lnTo>
                    <a:lnTo>
                      <a:pt x="68" y="278"/>
                    </a:lnTo>
                    <a:lnTo>
                      <a:pt x="66" y="286"/>
                    </a:lnTo>
                    <a:lnTo>
                      <a:pt x="64" y="288"/>
                    </a:lnTo>
                    <a:lnTo>
                      <a:pt x="60" y="290"/>
                    </a:lnTo>
                    <a:lnTo>
                      <a:pt x="56" y="290"/>
                    </a:lnTo>
                    <a:lnTo>
                      <a:pt x="50" y="288"/>
                    </a:lnTo>
                    <a:lnTo>
                      <a:pt x="50" y="288"/>
                    </a:lnTo>
                    <a:lnTo>
                      <a:pt x="42" y="282"/>
                    </a:lnTo>
                    <a:lnTo>
                      <a:pt x="36" y="272"/>
                    </a:lnTo>
                    <a:lnTo>
                      <a:pt x="26" y="252"/>
                    </a:lnTo>
                    <a:lnTo>
                      <a:pt x="26" y="252"/>
                    </a:lnTo>
                    <a:lnTo>
                      <a:pt x="20" y="238"/>
                    </a:lnTo>
                    <a:lnTo>
                      <a:pt x="16" y="224"/>
                    </a:lnTo>
                    <a:lnTo>
                      <a:pt x="10" y="196"/>
                    </a:lnTo>
                    <a:lnTo>
                      <a:pt x="10" y="196"/>
                    </a:lnTo>
                    <a:lnTo>
                      <a:pt x="8" y="172"/>
                    </a:lnTo>
                    <a:lnTo>
                      <a:pt x="6" y="148"/>
                    </a:lnTo>
                    <a:lnTo>
                      <a:pt x="6" y="122"/>
                    </a:lnTo>
                    <a:lnTo>
                      <a:pt x="6" y="98"/>
                    </a:lnTo>
                    <a:lnTo>
                      <a:pt x="10" y="50"/>
                    </a:lnTo>
                    <a:lnTo>
                      <a:pt x="18" y="2"/>
                    </a:lnTo>
                    <a:lnTo>
                      <a:pt x="18" y="2"/>
                    </a:lnTo>
                    <a:lnTo>
                      <a:pt x="18" y="0"/>
                    </a:lnTo>
                    <a:lnTo>
                      <a:pt x="16" y="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53" name="Freeform 509"/>
              <p:cNvSpPr>
                <a:spLocks/>
              </p:cNvSpPr>
              <p:nvPr/>
            </p:nvSpPr>
            <p:spPr bwMode="auto">
              <a:xfrm flipH="1">
                <a:off x="2536" y="1905"/>
                <a:ext cx="78" cy="214"/>
              </a:xfrm>
              <a:custGeom>
                <a:avLst/>
                <a:gdLst/>
                <a:ahLst/>
                <a:cxnLst>
                  <a:cxn ang="0">
                    <a:pos x="100" y="22"/>
                  </a:cxn>
                  <a:cxn ang="0">
                    <a:pos x="148" y="4"/>
                  </a:cxn>
                  <a:cxn ang="0">
                    <a:pos x="174" y="4"/>
                  </a:cxn>
                  <a:cxn ang="0">
                    <a:pos x="194" y="14"/>
                  </a:cxn>
                  <a:cxn ang="0">
                    <a:pos x="200" y="20"/>
                  </a:cxn>
                  <a:cxn ang="0">
                    <a:pos x="210" y="44"/>
                  </a:cxn>
                  <a:cxn ang="0">
                    <a:pos x="216" y="78"/>
                  </a:cxn>
                  <a:cxn ang="0">
                    <a:pos x="218" y="98"/>
                  </a:cxn>
                  <a:cxn ang="0">
                    <a:pos x="218" y="140"/>
                  </a:cxn>
                  <a:cxn ang="0">
                    <a:pos x="212" y="182"/>
                  </a:cxn>
                  <a:cxn ang="0">
                    <a:pos x="194" y="242"/>
                  </a:cxn>
                  <a:cxn ang="0">
                    <a:pos x="178" y="278"/>
                  </a:cxn>
                  <a:cxn ang="0">
                    <a:pos x="136" y="346"/>
                  </a:cxn>
                  <a:cxn ang="0">
                    <a:pos x="86" y="410"/>
                  </a:cxn>
                  <a:cxn ang="0">
                    <a:pos x="30" y="466"/>
                  </a:cxn>
                  <a:cxn ang="0">
                    <a:pos x="2" y="494"/>
                  </a:cxn>
                  <a:cxn ang="0">
                    <a:pos x="2" y="500"/>
                  </a:cxn>
                  <a:cxn ang="0">
                    <a:pos x="8" y="500"/>
                  </a:cxn>
                  <a:cxn ang="0">
                    <a:pos x="44" y="472"/>
                  </a:cxn>
                  <a:cxn ang="0">
                    <a:pos x="110" y="404"/>
                  </a:cxn>
                  <a:cxn ang="0">
                    <a:pos x="164" y="330"/>
                  </a:cxn>
                  <a:cxn ang="0">
                    <a:pos x="196" y="268"/>
                  </a:cxn>
                  <a:cxn ang="0">
                    <a:pos x="212" y="224"/>
                  </a:cxn>
                  <a:cxn ang="0">
                    <a:pos x="218" y="200"/>
                  </a:cxn>
                  <a:cxn ang="0">
                    <a:pos x="224" y="160"/>
                  </a:cxn>
                  <a:cxn ang="0">
                    <a:pos x="226" y="116"/>
                  </a:cxn>
                  <a:cxn ang="0">
                    <a:pos x="220" y="74"/>
                  </a:cxn>
                  <a:cxn ang="0">
                    <a:pos x="210" y="32"/>
                  </a:cxn>
                  <a:cxn ang="0">
                    <a:pos x="206" y="24"/>
                  </a:cxn>
                  <a:cxn ang="0">
                    <a:pos x="196" y="10"/>
                  </a:cxn>
                  <a:cxn ang="0">
                    <a:pos x="182" y="4"/>
                  </a:cxn>
                  <a:cxn ang="0">
                    <a:pos x="162" y="0"/>
                  </a:cxn>
                  <a:cxn ang="0">
                    <a:pos x="130" y="8"/>
                  </a:cxn>
                  <a:cxn ang="0">
                    <a:pos x="98" y="20"/>
                  </a:cxn>
                  <a:cxn ang="0">
                    <a:pos x="100" y="22"/>
                  </a:cxn>
                </a:cxnLst>
                <a:rect l="0" t="0" r="r" b="b"/>
                <a:pathLst>
                  <a:path w="226" h="502">
                    <a:moveTo>
                      <a:pt x="100" y="22"/>
                    </a:moveTo>
                    <a:lnTo>
                      <a:pt x="100" y="22"/>
                    </a:lnTo>
                    <a:lnTo>
                      <a:pt x="122" y="14"/>
                    </a:lnTo>
                    <a:lnTo>
                      <a:pt x="148" y="4"/>
                    </a:lnTo>
                    <a:lnTo>
                      <a:pt x="160" y="4"/>
                    </a:lnTo>
                    <a:lnTo>
                      <a:pt x="174" y="4"/>
                    </a:lnTo>
                    <a:lnTo>
                      <a:pt x="184" y="6"/>
                    </a:lnTo>
                    <a:lnTo>
                      <a:pt x="194" y="14"/>
                    </a:lnTo>
                    <a:lnTo>
                      <a:pt x="194" y="14"/>
                    </a:lnTo>
                    <a:lnTo>
                      <a:pt x="200" y="20"/>
                    </a:lnTo>
                    <a:lnTo>
                      <a:pt x="204" y="26"/>
                    </a:lnTo>
                    <a:lnTo>
                      <a:pt x="210" y="44"/>
                    </a:lnTo>
                    <a:lnTo>
                      <a:pt x="214" y="62"/>
                    </a:lnTo>
                    <a:lnTo>
                      <a:pt x="216" y="78"/>
                    </a:lnTo>
                    <a:lnTo>
                      <a:pt x="216" y="78"/>
                    </a:lnTo>
                    <a:lnTo>
                      <a:pt x="218" y="98"/>
                    </a:lnTo>
                    <a:lnTo>
                      <a:pt x="220" y="120"/>
                    </a:lnTo>
                    <a:lnTo>
                      <a:pt x="218" y="140"/>
                    </a:lnTo>
                    <a:lnTo>
                      <a:pt x="216" y="160"/>
                    </a:lnTo>
                    <a:lnTo>
                      <a:pt x="212" y="182"/>
                    </a:lnTo>
                    <a:lnTo>
                      <a:pt x="208" y="202"/>
                    </a:lnTo>
                    <a:lnTo>
                      <a:pt x="194" y="242"/>
                    </a:lnTo>
                    <a:lnTo>
                      <a:pt x="194" y="242"/>
                    </a:lnTo>
                    <a:lnTo>
                      <a:pt x="178" y="278"/>
                    </a:lnTo>
                    <a:lnTo>
                      <a:pt x="158" y="312"/>
                    </a:lnTo>
                    <a:lnTo>
                      <a:pt x="136" y="346"/>
                    </a:lnTo>
                    <a:lnTo>
                      <a:pt x="112" y="378"/>
                    </a:lnTo>
                    <a:lnTo>
                      <a:pt x="86" y="410"/>
                    </a:lnTo>
                    <a:lnTo>
                      <a:pt x="58" y="438"/>
                    </a:lnTo>
                    <a:lnTo>
                      <a:pt x="30" y="466"/>
                    </a:lnTo>
                    <a:lnTo>
                      <a:pt x="2" y="494"/>
                    </a:lnTo>
                    <a:lnTo>
                      <a:pt x="2" y="494"/>
                    </a:lnTo>
                    <a:lnTo>
                      <a:pt x="0" y="498"/>
                    </a:lnTo>
                    <a:lnTo>
                      <a:pt x="2" y="500"/>
                    </a:lnTo>
                    <a:lnTo>
                      <a:pt x="4" y="502"/>
                    </a:lnTo>
                    <a:lnTo>
                      <a:pt x="8" y="500"/>
                    </a:lnTo>
                    <a:lnTo>
                      <a:pt x="8" y="500"/>
                    </a:lnTo>
                    <a:lnTo>
                      <a:pt x="44" y="472"/>
                    </a:lnTo>
                    <a:lnTo>
                      <a:pt x="78" y="438"/>
                    </a:lnTo>
                    <a:lnTo>
                      <a:pt x="110" y="404"/>
                    </a:lnTo>
                    <a:lnTo>
                      <a:pt x="138" y="368"/>
                    </a:lnTo>
                    <a:lnTo>
                      <a:pt x="164" y="330"/>
                    </a:lnTo>
                    <a:lnTo>
                      <a:pt x="186" y="288"/>
                    </a:lnTo>
                    <a:lnTo>
                      <a:pt x="196" y="268"/>
                    </a:lnTo>
                    <a:lnTo>
                      <a:pt x="204" y="246"/>
                    </a:lnTo>
                    <a:lnTo>
                      <a:pt x="212" y="224"/>
                    </a:lnTo>
                    <a:lnTo>
                      <a:pt x="218" y="200"/>
                    </a:lnTo>
                    <a:lnTo>
                      <a:pt x="218" y="200"/>
                    </a:lnTo>
                    <a:lnTo>
                      <a:pt x="222" y="180"/>
                    </a:lnTo>
                    <a:lnTo>
                      <a:pt x="224" y="160"/>
                    </a:lnTo>
                    <a:lnTo>
                      <a:pt x="226" y="138"/>
                    </a:lnTo>
                    <a:lnTo>
                      <a:pt x="226" y="116"/>
                    </a:lnTo>
                    <a:lnTo>
                      <a:pt x="224" y="94"/>
                    </a:lnTo>
                    <a:lnTo>
                      <a:pt x="220" y="74"/>
                    </a:lnTo>
                    <a:lnTo>
                      <a:pt x="216" y="52"/>
                    </a:lnTo>
                    <a:lnTo>
                      <a:pt x="210" y="32"/>
                    </a:lnTo>
                    <a:lnTo>
                      <a:pt x="210" y="32"/>
                    </a:lnTo>
                    <a:lnTo>
                      <a:pt x="206" y="24"/>
                    </a:lnTo>
                    <a:lnTo>
                      <a:pt x="200" y="16"/>
                    </a:lnTo>
                    <a:lnTo>
                      <a:pt x="196" y="10"/>
                    </a:lnTo>
                    <a:lnTo>
                      <a:pt x="190" y="6"/>
                    </a:lnTo>
                    <a:lnTo>
                      <a:pt x="182" y="4"/>
                    </a:lnTo>
                    <a:lnTo>
                      <a:pt x="176" y="2"/>
                    </a:lnTo>
                    <a:lnTo>
                      <a:pt x="162" y="0"/>
                    </a:lnTo>
                    <a:lnTo>
                      <a:pt x="146" y="2"/>
                    </a:lnTo>
                    <a:lnTo>
                      <a:pt x="130" y="8"/>
                    </a:lnTo>
                    <a:lnTo>
                      <a:pt x="98" y="20"/>
                    </a:lnTo>
                    <a:lnTo>
                      <a:pt x="98" y="20"/>
                    </a:lnTo>
                    <a:lnTo>
                      <a:pt x="98" y="22"/>
                    </a:lnTo>
                    <a:lnTo>
                      <a:pt x="100" y="2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54" name="Freeform 510"/>
              <p:cNvSpPr>
                <a:spLocks/>
              </p:cNvSpPr>
              <p:nvPr/>
            </p:nvSpPr>
            <p:spPr bwMode="auto">
              <a:xfrm flipH="1">
                <a:off x="2561" y="2019"/>
                <a:ext cx="45" cy="88"/>
              </a:xfrm>
              <a:custGeom>
                <a:avLst/>
                <a:gdLst/>
                <a:ahLst/>
                <a:cxnLst>
                  <a:cxn ang="0">
                    <a:pos x="128" y="22"/>
                  </a:cxn>
                  <a:cxn ang="0">
                    <a:pos x="128" y="22"/>
                  </a:cxn>
                  <a:cxn ang="0">
                    <a:pos x="102" y="74"/>
                  </a:cxn>
                  <a:cxn ang="0">
                    <a:pos x="88" y="100"/>
                  </a:cxn>
                  <a:cxn ang="0">
                    <a:pos x="72" y="126"/>
                  </a:cxn>
                  <a:cxn ang="0">
                    <a:pos x="72" y="126"/>
                  </a:cxn>
                  <a:cxn ang="0">
                    <a:pos x="60" y="146"/>
                  </a:cxn>
                  <a:cxn ang="0">
                    <a:pos x="46" y="166"/>
                  </a:cxn>
                  <a:cxn ang="0">
                    <a:pos x="28" y="184"/>
                  </a:cxn>
                  <a:cxn ang="0">
                    <a:pos x="20" y="192"/>
                  </a:cxn>
                  <a:cxn ang="0">
                    <a:pos x="10" y="198"/>
                  </a:cxn>
                  <a:cxn ang="0">
                    <a:pos x="10" y="198"/>
                  </a:cxn>
                  <a:cxn ang="0">
                    <a:pos x="8" y="200"/>
                  </a:cxn>
                  <a:cxn ang="0">
                    <a:pos x="6" y="198"/>
                  </a:cxn>
                  <a:cxn ang="0">
                    <a:pos x="6" y="194"/>
                  </a:cxn>
                  <a:cxn ang="0">
                    <a:pos x="10" y="184"/>
                  </a:cxn>
                  <a:cxn ang="0">
                    <a:pos x="10" y="184"/>
                  </a:cxn>
                  <a:cxn ang="0">
                    <a:pos x="22" y="154"/>
                  </a:cxn>
                  <a:cxn ang="0">
                    <a:pos x="22" y="154"/>
                  </a:cxn>
                  <a:cxn ang="0">
                    <a:pos x="50" y="102"/>
                  </a:cxn>
                  <a:cxn ang="0">
                    <a:pos x="50" y="102"/>
                  </a:cxn>
                  <a:cxn ang="0">
                    <a:pos x="96" y="2"/>
                  </a:cxn>
                  <a:cxn ang="0">
                    <a:pos x="96" y="2"/>
                  </a:cxn>
                  <a:cxn ang="0">
                    <a:pos x="96" y="2"/>
                  </a:cxn>
                  <a:cxn ang="0">
                    <a:pos x="96" y="0"/>
                  </a:cxn>
                  <a:cxn ang="0">
                    <a:pos x="94" y="0"/>
                  </a:cxn>
                  <a:cxn ang="0">
                    <a:pos x="92" y="2"/>
                  </a:cxn>
                  <a:cxn ang="0">
                    <a:pos x="92" y="2"/>
                  </a:cxn>
                  <a:cxn ang="0">
                    <a:pos x="42" y="108"/>
                  </a:cxn>
                  <a:cxn ang="0">
                    <a:pos x="42" y="108"/>
                  </a:cxn>
                  <a:cxn ang="0">
                    <a:pos x="16" y="154"/>
                  </a:cxn>
                  <a:cxn ang="0">
                    <a:pos x="6" y="178"/>
                  </a:cxn>
                  <a:cxn ang="0">
                    <a:pos x="0" y="204"/>
                  </a:cxn>
                  <a:cxn ang="0">
                    <a:pos x="0" y="204"/>
                  </a:cxn>
                  <a:cxn ang="0">
                    <a:pos x="0" y="204"/>
                  </a:cxn>
                  <a:cxn ang="0">
                    <a:pos x="2" y="206"/>
                  </a:cxn>
                  <a:cxn ang="0">
                    <a:pos x="2" y="206"/>
                  </a:cxn>
                  <a:cxn ang="0">
                    <a:pos x="12" y="200"/>
                  </a:cxn>
                  <a:cxn ang="0">
                    <a:pos x="22" y="194"/>
                  </a:cxn>
                  <a:cxn ang="0">
                    <a:pos x="30" y="186"/>
                  </a:cxn>
                  <a:cxn ang="0">
                    <a:pos x="38" y="178"/>
                  </a:cxn>
                  <a:cxn ang="0">
                    <a:pos x="54" y="160"/>
                  </a:cxn>
                  <a:cxn ang="0">
                    <a:pos x="66" y="140"/>
                  </a:cxn>
                  <a:cxn ang="0">
                    <a:pos x="66" y="140"/>
                  </a:cxn>
                  <a:cxn ang="0">
                    <a:pos x="84" y="112"/>
                  </a:cxn>
                  <a:cxn ang="0">
                    <a:pos x="100" y="82"/>
                  </a:cxn>
                  <a:cxn ang="0">
                    <a:pos x="130" y="22"/>
                  </a:cxn>
                  <a:cxn ang="0">
                    <a:pos x="130" y="22"/>
                  </a:cxn>
                  <a:cxn ang="0">
                    <a:pos x="130" y="20"/>
                  </a:cxn>
                  <a:cxn ang="0">
                    <a:pos x="128" y="22"/>
                  </a:cxn>
                </a:cxnLst>
                <a:rect l="0" t="0" r="r" b="b"/>
                <a:pathLst>
                  <a:path w="130" h="206">
                    <a:moveTo>
                      <a:pt x="128" y="22"/>
                    </a:moveTo>
                    <a:lnTo>
                      <a:pt x="128" y="22"/>
                    </a:lnTo>
                    <a:lnTo>
                      <a:pt x="102" y="74"/>
                    </a:lnTo>
                    <a:lnTo>
                      <a:pt x="88" y="100"/>
                    </a:lnTo>
                    <a:lnTo>
                      <a:pt x="72" y="126"/>
                    </a:lnTo>
                    <a:lnTo>
                      <a:pt x="72" y="126"/>
                    </a:lnTo>
                    <a:lnTo>
                      <a:pt x="60" y="146"/>
                    </a:lnTo>
                    <a:lnTo>
                      <a:pt x="46" y="166"/>
                    </a:lnTo>
                    <a:lnTo>
                      <a:pt x="28" y="184"/>
                    </a:lnTo>
                    <a:lnTo>
                      <a:pt x="20" y="192"/>
                    </a:lnTo>
                    <a:lnTo>
                      <a:pt x="10" y="198"/>
                    </a:lnTo>
                    <a:lnTo>
                      <a:pt x="10" y="198"/>
                    </a:lnTo>
                    <a:lnTo>
                      <a:pt x="8" y="200"/>
                    </a:lnTo>
                    <a:lnTo>
                      <a:pt x="6" y="198"/>
                    </a:lnTo>
                    <a:lnTo>
                      <a:pt x="6" y="194"/>
                    </a:lnTo>
                    <a:lnTo>
                      <a:pt x="10" y="184"/>
                    </a:lnTo>
                    <a:lnTo>
                      <a:pt x="10" y="184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50" y="102"/>
                    </a:lnTo>
                    <a:lnTo>
                      <a:pt x="50" y="102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6" y="2"/>
                    </a:lnTo>
                    <a:lnTo>
                      <a:pt x="96" y="0"/>
                    </a:lnTo>
                    <a:lnTo>
                      <a:pt x="94" y="0"/>
                    </a:lnTo>
                    <a:lnTo>
                      <a:pt x="92" y="2"/>
                    </a:lnTo>
                    <a:lnTo>
                      <a:pt x="92" y="2"/>
                    </a:lnTo>
                    <a:lnTo>
                      <a:pt x="42" y="108"/>
                    </a:lnTo>
                    <a:lnTo>
                      <a:pt x="42" y="108"/>
                    </a:lnTo>
                    <a:lnTo>
                      <a:pt x="16" y="154"/>
                    </a:lnTo>
                    <a:lnTo>
                      <a:pt x="6" y="178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2" y="206"/>
                    </a:lnTo>
                    <a:lnTo>
                      <a:pt x="2" y="206"/>
                    </a:lnTo>
                    <a:lnTo>
                      <a:pt x="12" y="200"/>
                    </a:lnTo>
                    <a:lnTo>
                      <a:pt x="22" y="194"/>
                    </a:lnTo>
                    <a:lnTo>
                      <a:pt x="30" y="186"/>
                    </a:lnTo>
                    <a:lnTo>
                      <a:pt x="38" y="178"/>
                    </a:lnTo>
                    <a:lnTo>
                      <a:pt x="54" y="160"/>
                    </a:lnTo>
                    <a:lnTo>
                      <a:pt x="66" y="140"/>
                    </a:lnTo>
                    <a:lnTo>
                      <a:pt x="66" y="140"/>
                    </a:lnTo>
                    <a:lnTo>
                      <a:pt x="84" y="112"/>
                    </a:lnTo>
                    <a:lnTo>
                      <a:pt x="100" y="82"/>
                    </a:lnTo>
                    <a:lnTo>
                      <a:pt x="130" y="22"/>
                    </a:lnTo>
                    <a:lnTo>
                      <a:pt x="130" y="22"/>
                    </a:lnTo>
                    <a:lnTo>
                      <a:pt x="130" y="20"/>
                    </a:lnTo>
                    <a:lnTo>
                      <a:pt x="128" y="2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55" name="Freeform 511"/>
              <p:cNvSpPr>
                <a:spLocks/>
              </p:cNvSpPr>
              <p:nvPr/>
            </p:nvSpPr>
            <p:spPr bwMode="auto">
              <a:xfrm flipH="1">
                <a:off x="2561" y="1997"/>
                <a:ext cx="25" cy="69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70" y="0"/>
                  </a:cxn>
                  <a:cxn ang="0">
                    <a:pos x="70" y="20"/>
                  </a:cxn>
                  <a:cxn ang="0">
                    <a:pos x="66" y="38"/>
                  </a:cxn>
                  <a:cxn ang="0">
                    <a:pos x="62" y="56"/>
                  </a:cxn>
                  <a:cxn ang="0">
                    <a:pos x="56" y="76"/>
                  </a:cxn>
                  <a:cxn ang="0">
                    <a:pos x="56" y="76"/>
                  </a:cxn>
                  <a:cxn ang="0">
                    <a:pos x="44" y="112"/>
                  </a:cxn>
                  <a:cxn ang="0">
                    <a:pos x="38" y="130"/>
                  </a:cxn>
                  <a:cxn ang="0">
                    <a:pos x="32" y="138"/>
                  </a:cxn>
                  <a:cxn ang="0">
                    <a:pos x="26" y="146"/>
                  </a:cxn>
                  <a:cxn ang="0">
                    <a:pos x="26" y="146"/>
                  </a:cxn>
                  <a:cxn ang="0">
                    <a:pos x="18" y="154"/>
                  </a:cxn>
                  <a:cxn ang="0">
                    <a:pos x="12" y="156"/>
                  </a:cxn>
                  <a:cxn ang="0">
                    <a:pos x="8" y="154"/>
                  </a:cxn>
                  <a:cxn ang="0">
                    <a:pos x="6" y="148"/>
                  </a:cxn>
                  <a:cxn ang="0">
                    <a:pos x="4" y="134"/>
                  </a:cxn>
                  <a:cxn ang="0">
                    <a:pos x="4" y="118"/>
                  </a:cxn>
                  <a:cxn ang="0">
                    <a:pos x="4" y="118"/>
                  </a:cxn>
                  <a:cxn ang="0">
                    <a:pos x="8" y="96"/>
                  </a:cxn>
                  <a:cxn ang="0">
                    <a:pos x="14" y="74"/>
                  </a:cxn>
                  <a:cxn ang="0">
                    <a:pos x="28" y="30"/>
                  </a:cxn>
                  <a:cxn ang="0">
                    <a:pos x="28" y="30"/>
                  </a:cxn>
                  <a:cxn ang="0">
                    <a:pos x="28" y="28"/>
                  </a:cxn>
                  <a:cxn ang="0">
                    <a:pos x="26" y="30"/>
                  </a:cxn>
                  <a:cxn ang="0">
                    <a:pos x="26" y="30"/>
                  </a:cxn>
                  <a:cxn ang="0">
                    <a:pos x="18" y="54"/>
                  </a:cxn>
                  <a:cxn ang="0">
                    <a:pos x="12" y="78"/>
                  </a:cxn>
                  <a:cxn ang="0">
                    <a:pos x="4" y="102"/>
                  </a:cxn>
                  <a:cxn ang="0">
                    <a:pos x="0" y="128"/>
                  </a:cxn>
                  <a:cxn ang="0">
                    <a:pos x="0" y="148"/>
                  </a:cxn>
                  <a:cxn ang="0">
                    <a:pos x="0" y="156"/>
                  </a:cxn>
                  <a:cxn ang="0">
                    <a:pos x="4" y="162"/>
                  </a:cxn>
                  <a:cxn ang="0">
                    <a:pos x="8" y="164"/>
                  </a:cxn>
                  <a:cxn ang="0">
                    <a:pos x="14" y="164"/>
                  </a:cxn>
                  <a:cxn ang="0">
                    <a:pos x="14" y="164"/>
                  </a:cxn>
                  <a:cxn ang="0">
                    <a:pos x="18" y="162"/>
                  </a:cxn>
                  <a:cxn ang="0">
                    <a:pos x="24" y="158"/>
                  </a:cxn>
                  <a:cxn ang="0">
                    <a:pos x="30" y="150"/>
                  </a:cxn>
                  <a:cxn ang="0">
                    <a:pos x="30" y="150"/>
                  </a:cxn>
                  <a:cxn ang="0">
                    <a:pos x="42" y="130"/>
                  </a:cxn>
                  <a:cxn ang="0">
                    <a:pos x="50" y="108"/>
                  </a:cxn>
                  <a:cxn ang="0">
                    <a:pos x="50" y="108"/>
                  </a:cxn>
                  <a:cxn ang="0">
                    <a:pos x="58" y="82"/>
                  </a:cxn>
                  <a:cxn ang="0">
                    <a:pos x="66" y="56"/>
                  </a:cxn>
                  <a:cxn ang="0">
                    <a:pos x="70" y="28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70" y="0"/>
                  </a:cxn>
                </a:cxnLst>
                <a:rect l="0" t="0" r="r" b="b"/>
                <a:pathLst>
                  <a:path w="72" h="164">
                    <a:moveTo>
                      <a:pt x="70" y="0"/>
                    </a:moveTo>
                    <a:lnTo>
                      <a:pt x="70" y="0"/>
                    </a:lnTo>
                    <a:lnTo>
                      <a:pt x="70" y="20"/>
                    </a:lnTo>
                    <a:lnTo>
                      <a:pt x="66" y="38"/>
                    </a:lnTo>
                    <a:lnTo>
                      <a:pt x="62" y="56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44" y="112"/>
                    </a:lnTo>
                    <a:lnTo>
                      <a:pt x="38" y="130"/>
                    </a:lnTo>
                    <a:lnTo>
                      <a:pt x="32" y="138"/>
                    </a:lnTo>
                    <a:lnTo>
                      <a:pt x="26" y="146"/>
                    </a:lnTo>
                    <a:lnTo>
                      <a:pt x="26" y="146"/>
                    </a:lnTo>
                    <a:lnTo>
                      <a:pt x="18" y="154"/>
                    </a:lnTo>
                    <a:lnTo>
                      <a:pt x="12" y="156"/>
                    </a:lnTo>
                    <a:lnTo>
                      <a:pt x="8" y="154"/>
                    </a:lnTo>
                    <a:lnTo>
                      <a:pt x="6" y="148"/>
                    </a:lnTo>
                    <a:lnTo>
                      <a:pt x="4" y="134"/>
                    </a:lnTo>
                    <a:lnTo>
                      <a:pt x="4" y="118"/>
                    </a:lnTo>
                    <a:lnTo>
                      <a:pt x="4" y="118"/>
                    </a:lnTo>
                    <a:lnTo>
                      <a:pt x="8" y="96"/>
                    </a:lnTo>
                    <a:lnTo>
                      <a:pt x="14" y="74"/>
                    </a:lnTo>
                    <a:lnTo>
                      <a:pt x="28" y="30"/>
                    </a:lnTo>
                    <a:lnTo>
                      <a:pt x="28" y="30"/>
                    </a:lnTo>
                    <a:lnTo>
                      <a:pt x="28" y="28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18" y="54"/>
                    </a:lnTo>
                    <a:lnTo>
                      <a:pt x="12" y="78"/>
                    </a:lnTo>
                    <a:lnTo>
                      <a:pt x="4" y="102"/>
                    </a:lnTo>
                    <a:lnTo>
                      <a:pt x="0" y="128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4" y="162"/>
                    </a:lnTo>
                    <a:lnTo>
                      <a:pt x="8" y="164"/>
                    </a:lnTo>
                    <a:lnTo>
                      <a:pt x="14" y="164"/>
                    </a:lnTo>
                    <a:lnTo>
                      <a:pt x="14" y="164"/>
                    </a:lnTo>
                    <a:lnTo>
                      <a:pt x="18" y="162"/>
                    </a:lnTo>
                    <a:lnTo>
                      <a:pt x="24" y="158"/>
                    </a:lnTo>
                    <a:lnTo>
                      <a:pt x="30" y="150"/>
                    </a:lnTo>
                    <a:lnTo>
                      <a:pt x="30" y="150"/>
                    </a:lnTo>
                    <a:lnTo>
                      <a:pt x="42" y="130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58" y="82"/>
                    </a:lnTo>
                    <a:lnTo>
                      <a:pt x="66" y="56"/>
                    </a:lnTo>
                    <a:lnTo>
                      <a:pt x="70" y="28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0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56" name="Freeform 512"/>
              <p:cNvSpPr>
                <a:spLocks/>
              </p:cNvSpPr>
              <p:nvPr/>
            </p:nvSpPr>
            <p:spPr bwMode="auto">
              <a:xfrm flipH="1">
                <a:off x="2566" y="1961"/>
                <a:ext cx="25" cy="70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70" y="0"/>
                  </a:cxn>
                  <a:cxn ang="0">
                    <a:pos x="70" y="20"/>
                  </a:cxn>
                  <a:cxn ang="0">
                    <a:pos x="66" y="38"/>
                  </a:cxn>
                  <a:cxn ang="0">
                    <a:pos x="62" y="56"/>
                  </a:cxn>
                  <a:cxn ang="0">
                    <a:pos x="56" y="76"/>
                  </a:cxn>
                  <a:cxn ang="0">
                    <a:pos x="56" y="76"/>
                  </a:cxn>
                  <a:cxn ang="0">
                    <a:pos x="44" y="112"/>
                  </a:cxn>
                  <a:cxn ang="0">
                    <a:pos x="38" y="130"/>
                  </a:cxn>
                  <a:cxn ang="0">
                    <a:pos x="32" y="138"/>
                  </a:cxn>
                  <a:cxn ang="0">
                    <a:pos x="26" y="146"/>
                  </a:cxn>
                  <a:cxn ang="0">
                    <a:pos x="26" y="146"/>
                  </a:cxn>
                  <a:cxn ang="0">
                    <a:pos x="18" y="154"/>
                  </a:cxn>
                  <a:cxn ang="0">
                    <a:pos x="12" y="156"/>
                  </a:cxn>
                  <a:cxn ang="0">
                    <a:pos x="8" y="154"/>
                  </a:cxn>
                  <a:cxn ang="0">
                    <a:pos x="6" y="148"/>
                  </a:cxn>
                  <a:cxn ang="0">
                    <a:pos x="4" y="134"/>
                  </a:cxn>
                  <a:cxn ang="0">
                    <a:pos x="4" y="118"/>
                  </a:cxn>
                  <a:cxn ang="0">
                    <a:pos x="4" y="118"/>
                  </a:cxn>
                  <a:cxn ang="0">
                    <a:pos x="8" y="96"/>
                  </a:cxn>
                  <a:cxn ang="0">
                    <a:pos x="14" y="74"/>
                  </a:cxn>
                  <a:cxn ang="0">
                    <a:pos x="28" y="30"/>
                  </a:cxn>
                  <a:cxn ang="0">
                    <a:pos x="28" y="30"/>
                  </a:cxn>
                  <a:cxn ang="0">
                    <a:pos x="28" y="28"/>
                  </a:cxn>
                  <a:cxn ang="0">
                    <a:pos x="26" y="30"/>
                  </a:cxn>
                  <a:cxn ang="0">
                    <a:pos x="26" y="30"/>
                  </a:cxn>
                  <a:cxn ang="0">
                    <a:pos x="18" y="54"/>
                  </a:cxn>
                  <a:cxn ang="0">
                    <a:pos x="12" y="78"/>
                  </a:cxn>
                  <a:cxn ang="0">
                    <a:pos x="4" y="102"/>
                  </a:cxn>
                  <a:cxn ang="0">
                    <a:pos x="0" y="128"/>
                  </a:cxn>
                  <a:cxn ang="0">
                    <a:pos x="0" y="148"/>
                  </a:cxn>
                  <a:cxn ang="0">
                    <a:pos x="0" y="156"/>
                  </a:cxn>
                  <a:cxn ang="0">
                    <a:pos x="4" y="162"/>
                  </a:cxn>
                  <a:cxn ang="0">
                    <a:pos x="8" y="164"/>
                  </a:cxn>
                  <a:cxn ang="0">
                    <a:pos x="14" y="164"/>
                  </a:cxn>
                  <a:cxn ang="0">
                    <a:pos x="14" y="164"/>
                  </a:cxn>
                  <a:cxn ang="0">
                    <a:pos x="18" y="162"/>
                  </a:cxn>
                  <a:cxn ang="0">
                    <a:pos x="24" y="158"/>
                  </a:cxn>
                  <a:cxn ang="0">
                    <a:pos x="30" y="150"/>
                  </a:cxn>
                  <a:cxn ang="0">
                    <a:pos x="30" y="150"/>
                  </a:cxn>
                  <a:cxn ang="0">
                    <a:pos x="42" y="130"/>
                  </a:cxn>
                  <a:cxn ang="0">
                    <a:pos x="50" y="108"/>
                  </a:cxn>
                  <a:cxn ang="0">
                    <a:pos x="50" y="108"/>
                  </a:cxn>
                  <a:cxn ang="0">
                    <a:pos x="58" y="82"/>
                  </a:cxn>
                  <a:cxn ang="0">
                    <a:pos x="66" y="56"/>
                  </a:cxn>
                  <a:cxn ang="0">
                    <a:pos x="70" y="28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72" y="0"/>
                  </a:cxn>
                  <a:cxn ang="0">
                    <a:pos x="70" y="0"/>
                  </a:cxn>
                </a:cxnLst>
                <a:rect l="0" t="0" r="r" b="b"/>
                <a:pathLst>
                  <a:path w="72" h="164">
                    <a:moveTo>
                      <a:pt x="70" y="0"/>
                    </a:moveTo>
                    <a:lnTo>
                      <a:pt x="70" y="0"/>
                    </a:lnTo>
                    <a:lnTo>
                      <a:pt x="70" y="20"/>
                    </a:lnTo>
                    <a:lnTo>
                      <a:pt x="66" y="38"/>
                    </a:lnTo>
                    <a:lnTo>
                      <a:pt x="62" y="56"/>
                    </a:lnTo>
                    <a:lnTo>
                      <a:pt x="56" y="76"/>
                    </a:lnTo>
                    <a:lnTo>
                      <a:pt x="56" y="76"/>
                    </a:lnTo>
                    <a:lnTo>
                      <a:pt x="44" y="112"/>
                    </a:lnTo>
                    <a:lnTo>
                      <a:pt x="38" y="130"/>
                    </a:lnTo>
                    <a:lnTo>
                      <a:pt x="32" y="138"/>
                    </a:lnTo>
                    <a:lnTo>
                      <a:pt x="26" y="146"/>
                    </a:lnTo>
                    <a:lnTo>
                      <a:pt x="26" y="146"/>
                    </a:lnTo>
                    <a:lnTo>
                      <a:pt x="18" y="154"/>
                    </a:lnTo>
                    <a:lnTo>
                      <a:pt x="12" y="156"/>
                    </a:lnTo>
                    <a:lnTo>
                      <a:pt x="8" y="154"/>
                    </a:lnTo>
                    <a:lnTo>
                      <a:pt x="6" y="148"/>
                    </a:lnTo>
                    <a:lnTo>
                      <a:pt x="4" y="134"/>
                    </a:lnTo>
                    <a:lnTo>
                      <a:pt x="4" y="118"/>
                    </a:lnTo>
                    <a:lnTo>
                      <a:pt x="4" y="118"/>
                    </a:lnTo>
                    <a:lnTo>
                      <a:pt x="8" y="96"/>
                    </a:lnTo>
                    <a:lnTo>
                      <a:pt x="14" y="74"/>
                    </a:lnTo>
                    <a:lnTo>
                      <a:pt x="28" y="30"/>
                    </a:lnTo>
                    <a:lnTo>
                      <a:pt x="28" y="30"/>
                    </a:lnTo>
                    <a:lnTo>
                      <a:pt x="28" y="28"/>
                    </a:lnTo>
                    <a:lnTo>
                      <a:pt x="26" y="30"/>
                    </a:lnTo>
                    <a:lnTo>
                      <a:pt x="26" y="30"/>
                    </a:lnTo>
                    <a:lnTo>
                      <a:pt x="18" y="54"/>
                    </a:lnTo>
                    <a:lnTo>
                      <a:pt x="12" y="78"/>
                    </a:lnTo>
                    <a:lnTo>
                      <a:pt x="4" y="102"/>
                    </a:lnTo>
                    <a:lnTo>
                      <a:pt x="0" y="128"/>
                    </a:lnTo>
                    <a:lnTo>
                      <a:pt x="0" y="148"/>
                    </a:lnTo>
                    <a:lnTo>
                      <a:pt x="0" y="156"/>
                    </a:lnTo>
                    <a:lnTo>
                      <a:pt x="4" y="162"/>
                    </a:lnTo>
                    <a:lnTo>
                      <a:pt x="8" y="164"/>
                    </a:lnTo>
                    <a:lnTo>
                      <a:pt x="14" y="164"/>
                    </a:lnTo>
                    <a:lnTo>
                      <a:pt x="14" y="164"/>
                    </a:lnTo>
                    <a:lnTo>
                      <a:pt x="18" y="162"/>
                    </a:lnTo>
                    <a:lnTo>
                      <a:pt x="24" y="158"/>
                    </a:lnTo>
                    <a:lnTo>
                      <a:pt x="30" y="150"/>
                    </a:lnTo>
                    <a:lnTo>
                      <a:pt x="30" y="150"/>
                    </a:lnTo>
                    <a:lnTo>
                      <a:pt x="42" y="130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58" y="82"/>
                    </a:lnTo>
                    <a:lnTo>
                      <a:pt x="66" y="56"/>
                    </a:lnTo>
                    <a:lnTo>
                      <a:pt x="70" y="28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2" y="0"/>
                    </a:lnTo>
                    <a:lnTo>
                      <a:pt x="70" y="0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6657" name="Freeform 513"/>
              <p:cNvSpPr>
                <a:spLocks/>
              </p:cNvSpPr>
              <p:nvPr/>
            </p:nvSpPr>
            <p:spPr bwMode="auto">
              <a:xfrm flipH="1">
                <a:off x="2544" y="1990"/>
                <a:ext cx="25" cy="37"/>
              </a:xfrm>
              <a:custGeom>
                <a:avLst/>
                <a:gdLst/>
                <a:ahLst/>
                <a:cxnLst>
                  <a:cxn ang="0">
                    <a:pos x="72" y="2"/>
                  </a:cxn>
                  <a:cxn ang="0">
                    <a:pos x="72" y="2"/>
                  </a:cxn>
                  <a:cxn ang="0">
                    <a:pos x="66" y="24"/>
                  </a:cxn>
                  <a:cxn ang="0">
                    <a:pos x="56" y="50"/>
                  </a:cxn>
                  <a:cxn ang="0">
                    <a:pos x="50" y="62"/>
                  </a:cxn>
                  <a:cxn ang="0">
                    <a:pos x="42" y="72"/>
                  </a:cxn>
                  <a:cxn ang="0">
                    <a:pos x="32" y="80"/>
                  </a:cxn>
                  <a:cxn ang="0">
                    <a:pos x="22" y="84"/>
                  </a:cxn>
                  <a:cxn ang="0">
                    <a:pos x="22" y="84"/>
                  </a:cxn>
                  <a:cxn ang="0">
                    <a:pos x="18" y="84"/>
                  </a:cxn>
                  <a:cxn ang="0">
                    <a:pos x="14" y="84"/>
                  </a:cxn>
                  <a:cxn ang="0">
                    <a:pos x="10" y="80"/>
                  </a:cxn>
                  <a:cxn ang="0">
                    <a:pos x="6" y="72"/>
                  </a:cxn>
                  <a:cxn ang="0">
                    <a:pos x="6" y="62"/>
                  </a:cxn>
                  <a:cxn ang="0">
                    <a:pos x="6" y="42"/>
                  </a:cxn>
                  <a:cxn ang="0">
                    <a:pos x="6" y="26"/>
                  </a:cxn>
                  <a:cxn ang="0">
                    <a:pos x="6" y="26"/>
                  </a:cxn>
                  <a:cxn ang="0">
                    <a:pos x="4" y="24"/>
                  </a:cxn>
                  <a:cxn ang="0">
                    <a:pos x="4" y="24"/>
                  </a:cxn>
                  <a:cxn ang="0">
                    <a:pos x="2" y="26"/>
                  </a:cxn>
                  <a:cxn ang="0">
                    <a:pos x="2" y="26"/>
                  </a:cxn>
                  <a:cxn ang="0">
                    <a:pos x="0" y="42"/>
                  </a:cxn>
                  <a:cxn ang="0">
                    <a:pos x="0" y="62"/>
                  </a:cxn>
                  <a:cxn ang="0">
                    <a:pos x="2" y="72"/>
                  </a:cxn>
                  <a:cxn ang="0">
                    <a:pos x="4" y="80"/>
                  </a:cxn>
                  <a:cxn ang="0">
                    <a:pos x="10" y="86"/>
                  </a:cxn>
                  <a:cxn ang="0">
                    <a:pos x="18" y="88"/>
                  </a:cxn>
                  <a:cxn ang="0">
                    <a:pos x="18" y="88"/>
                  </a:cxn>
                  <a:cxn ang="0">
                    <a:pos x="22" y="88"/>
                  </a:cxn>
                  <a:cxn ang="0">
                    <a:pos x="28" y="88"/>
                  </a:cxn>
                  <a:cxn ang="0">
                    <a:pos x="38" y="80"/>
                  </a:cxn>
                  <a:cxn ang="0">
                    <a:pos x="46" y="72"/>
                  </a:cxn>
                  <a:cxn ang="0">
                    <a:pos x="52" y="64"/>
                  </a:cxn>
                  <a:cxn ang="0">
                    <a:pos x="52" y="64"/>
                  </a:cxn>
                  <a:cxn ang="0">
                    <a:pos x="60" y="50"/>
                  </a:cxn>
                  <a:cxn ang="0">
                    <a:pos x="66" y="34"/>
                  </a:cxn>
                  <a:cxn ang="0">
                    <a:pos x="70" y="18"/>
                  </a:cxn>
                  <a:cxn ang="0">
                    <a:pos x="74" y="2"/>
                  </a:cxn>
                  <a:cxn ang="0">
                    <a:pos x="74" y="2"/>
                  </a:cxn>
                  <a:cxn ang="0">
                    <a:pos x="74" y="0"/>
                  </a:cxn>
                  <a:cxn ang="0">
                    <a:pos x="72" y="2"/>
                  </a:cxn>
                </a:cxnLst>
                <a:rect l="0" t="0" r="r" b="b"/>
                <a:pathLst>
                  <a:path w="74" h="88">
                    <a:moveTo>
                      <a:pt x="72" y="2"/>
                    </a:moveTo>
                    <a:lnTo>
                      <a:pt x="72" y="2"/>
                    </a:lnTo>
                    <a:lnTo>
                      <a:pt x="66" y="24"/>
                    </a:lnTo>
                    <a:lnTo>
                      <a:pt x="56" y="50"/>
                    </a:lnTo>
                    <a:lnTo>
                      <a:pt x="50" y="62"/>
                    </a:lnTo>
                    <a:lnTo>
                      <a:pt x="42" y="72"/>
                    </a:lnTo>
                    <a:lnTo>
                      <a:pt x="32" y="80"/>
                    </a:lnTo>
                    <a:lnTo>
                      <a:pt x="22" y="84"/>
                    </a:lnTo>
                    <a:lnTo>
                      <a:pt x="22" y="84"/>
                    </a:lnTo>
                    <a:lnTo>
                      <a:pt x="18" y="84"/>
                    </a:lnTo>
                    <a:lnTo>
                      <a:pt x="14" y="84"/>
                    </a:lnTo>
                    <a:lnTo>
                      <a:pt x="10" y="80"/>
                    </a:lnTo>
                    <a:lnTo>
                      <a:pt x="6" y="72"/>
                    </a:lnTo>
                    <a:lnTo>
                      <a:pt x="6" y="62"/>
                    </a:lnTo>
                    <a:lnTo>
                      <a:pt x="6" y="42"/>
                    </a:lnTo>
                    <a:lnTo>
                      <a:pt x="6" y="26"/>
                    </a:lnTo>
                    <a:lnTo>
                      <a:pt x="6" y="26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2" y="26"/>
                    </a:lnTo>
                    <a:lnTo>
                      <a:pt x="2" y="26"/>
                    </a:lnTo>
                    <a:lnTo>
                      <a:pt x="0" y="42"/>
                    </a:lnTo>
                    <a:lnTo>
                      <a:pt x="0" y="62"/>
                    </a:lnTo>
                    <a:lnTo>
                      <a:pt x="2" y="72"/>
                    </a:lnTo>
                    <a:lnTo>
                      <a:pt x="4" y="80"/>
                    </a:lnTo>
                    <a:lnTo>
                      <a:pt x="10" y="86"/>
                    </a:lnTo>
                    <a:lnTo>
                      <a:pt x="18" y="88"/>
                    </a:lnTo>
                    <a:lnTo>
                      <a:pt x="18" y="88"/>
                    </a:lnTo>
                    <a:lnTo>
                      <a:pt x="22" y="88"/>
                    </a:lnTo>
                    <a:lnTo>
                      <a:pt x="28" y="88"/>
                    </a:lnTo>
                    <a:lnTo>
                      <a:pt x="38" y="80"/>
                    </a:lnTo>
                    <a:lnTo>
                      <a:pt x="46" y="72"/>
                    </a:lnTo>
                    <a:lnTo>
                      <a:pt x="52" y="64"/>
                    </a:lnTo>
                    <a:lnTo>
                      <a:pt x="52" y="64"/>
                    </a:lnTo>
                    <a:lnTo>
                      <a:pt x="60" y="50"/>
                    </a:lnTo>
                    <a:lnTo>
                      <a:pt x="66" y="34"/>
                    </a:lnTo>
                    <a:lnTo>
                      <a:pt x="70" y="18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0"/>
                    </a:lnTo>
                    <a:lnTo>
                      <a:pt x="72" y="2"/>
                    </a:lnTo>
                  </a:path>
                </a:pathLst>
              </a:custGeom>
              <a:solidFill>
                <a:srgbClr val="800080"/>
              </a:solidFill>
              <a:ln w="3175" cap="flat" cmpd="sng">
                <a:solidFill>
                  <a:srgbClr val="80008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nl-NL"/>
              </a:p>
            </p:txBody>
          </p:sp>
          <p:grpSp>
            <p:nvGrpSpPr>
              <p:cNvPr id="6658" name="Group 514"/>
              <p:cNvGrpSpPr>
                <a:grpSpLocks/>
              </p:cNvGrpSpPr>
              <p:nvPr/>
            </p:nvGrpSpPr>
            <p:grpSpPr bwMode="auto">
              <a:xfrm flipH="1">
                <a:off x="2323" y="1745"/>
                <a:ext cx="269" cy="415"/>
                <a:chOff x="2280" y="1745"/>
                <a:chExt cx="269" cy="415"/>
              </a:xfrm>
            </p:grpSpPr>
            <p:sp>
              <p:nvSpPr>
                <p:cNvPr id="6659" name="Freeform 515"/>
                <p:cNvSpPr>
                  <a:spLocks/>
                </p:cNvSpPr>
                <p:nvPr/>
              </p:nvSpPr>
              <p:spPr bwMode="auto">
                <a:xfrm>
                  <a:off x="2436" y="1816"/>
                  <a:ext cx="87" cy="150"/>
                </a:xfrm>
                <a:custGeom>
                  <a:avLst/>
                  <a:gdLst/>
                  <a:ahLst/>
                  <a:cxnLst>
                    <a:cxn ang="0">
                      <a:pos x="180" y="2"/>
                    </a:cxn>
                    <a:cxn ang="0">
                      <a:pos x="212" y="58"/>
                    </a:cxn>
                    <a:cxn ang="0">
                      <a:pos x="236" y="118"/>
                    </a:cxn>
                    <a:cxn ang="0">
                      <a:pos x="244" y="164"/>
                    </a:cxn>
                    <a:cxn ang="0">
                      <a:pos x="242" y="196"/>
                    </a:cxn>
                    <a:cxn ang="0">
                      <a:pos x="236" y="228"/>
                    </a:cxn>
                    <a:cxn ang="0">
                      <a:pos x="228" y="244"/>
                    </a:cxn>
                    <a:cxn ang="0">
                      <a:pos x="212" y="274"/>
                    </a:cxn>
                    <a:cxn ang="0">
                      <a:pos x="190" y="300"/>
                    </a:cxn>
                    <a:cxn ang="0">
                      <a:pos x="164" y="318"/>
                    </a:cxn>
                    <a:cxn ang="0">
                      <a:pos x="136" y="332"/>
                    </a:cxn>
                    <a:cxn ang="0">
                      <a:pos x="106" y="340"/>
                    </a:cxn>
                    <a:cxn ang="0">
                      <a:pos x="74" y="342"/>
                    </a:cxn>
                    <a:cxn ang="0">
                      <a:pos x="42" y="336"/>
                    </a:cxn>
                    <a:cxn ang="0">
                      <a:pos x="8" y="326"/>
                    </a:cxn>
                    <a:cxn ang="0">
                      <a:pos x="4" y="326"/>
                    </a:cxn>
                    <a:cxn ang="0">
                      <a:pos x="0" y="332"/>
                    </a:cxn>
                    <a:cxn ang="0">
                      <a:pos x="4" y="336"/>
                    </a:cxn>
                    <a:cxn ang="0">
                      <a:pos x="36" y="348"/>
                    </a:cxn>
                    <a:cxn ang="0">
                      <a:pos x="68" y="352"/>
                    </a:cxn>
                    <a:cxn ang="0">
                      <a:pos x="100" y="352"/>
                    </a:cxn>
                    <a:cxn ang="0">
                      <a:pos x="130" y="346"/>
                    </a:cxn>
                    <a:cxn ang="0">
                      <a:pos x="158" y="334"/>
                    </a:cxn>
                    <a:cxn ang="0">
                      <a:pos x="184" y="316"/>
                    </a:cxn>
                    <a:cxn ang="0">
                      <a:pos x="208" y="294"/>
                    </a:cxn>
                    <a:cxn ang="0">
                      <a:pos x="228" y="266"/>
                    </a:cxn>
                    <a:cxn ang="0">
                      <a:pos x="236" y="250"/>
                    </a:cxn>
                    <a:cxn ang="0">
                      <a:pos x="248" y="214"/>
                    </a:cxn>
                    <a:cxn ang="0">
                      <a:pos x="252" y="180"/>
                    </a:cxn>
                    <a:cxn ang="0">
                      <a:pos x="248" y="146"/>
                    </a:cxn>
                    <a:cxn ang="0">
                      <a:pos x="232" y="96"/>
                    </a:cxn>
                    <a:cxn ang="0">
                      <a:pos x="200" y="32"/>
                    </a:cxn>
                    <a:cxn ang="0">
                      <a:pos x="182" y="0"/>
                    </a:cxn>
                    <a:cxn ang="0">
                      <a:pos x="180" y="2"/>
                    </a:cxn>
                  </a:cxnLst>
                  <a:rect l="0" t="0" r="r" b="b"/>
                  <a:pathLst>
                    <a:path w="252" h="354">
                      <a:moveTo>
                        <a:pt x="180" y="2"/>
                      </a:moveTo>
                      <a:lnTo>
                        <a:pt x="180" y="2"/>
                      </a:lnTo>
                      <a:lnTo>
                        <a:pt x="196" y="30"/>
                      </a:lnTo>
                      <a:lnTo>
                        <a:pt x="212" y="58"/>
                      </a:lnTo>
                      <a:lnTo>
                        <a:pt x="226" y="88"/>
                      </a:lnTo>
                      <a:lnTo>
                        <a:pt x="236" y="118"/>
                      </a:lnTo>
                      <a:lnTo>
                        <a:pt x="242" y="150"/>
                      </a:lnTo>
                      <a:lnTo>
                        <a:pt x="244" y="164"/>
                      </a:lnTo>
                      <a:lnTo>
                        <a:pt x="244" y="180"/>
                      </a:lnTo>
                      <a:lnTo>
                        <a:pt x="242" y="196"/>
                      </a:lnTo>
                      <a:lnTo>
                        <a:pt x="240" y="212"/>
                      </a:lnTo>
                      <a:lnTo>
                        <a:pt x="236" y="228"/>
                      </a:lnTo>
                      <a:lnTo>
                        <a:pt x="228" y="244"/>
                      </a:lnTo>
                      <a:lnTo>
                        <a:pt x="228" y="244"/>
                      </a:lnTo>
                      <a:lnTo>
                        <a:pt x="220" y="260"/>
                      </a:lnTo>
                      <a:lnTo>
                        <a:pt x="212" y="274"/>
                      </a:lnTo>
                      <a:lnTo>
                        <a:pt x="200" y="288"/>
                      </a:lnTo>
                      <a:lnTo>
                        <a:pt x="190" y="300"/>
                      </a:lnTo>
                      <a:lnTo>
                        <a:pt x="178" y="310"/>
                      </a:lnTo>
                      <a:lnTo>
                        <a:pt x="164" y="318"/>
                      </a:lnTo>
                      <a:lnTo>
                        <a:pt x="150" y="326"/>
                      </a:lnTo>
                      <a:lnTo>
                        <a:pt x="136" y="332"/>
                      </a:lnTo>
                      <a:lnTo>
                        <a:pt x="122" y="336"/>
                      </a:lnTo>
                      <a:lnTo>
                        <a:pt x="106" y="340"/>
                      </a:lnTo>
                      <a:lnTo>
                        <a:pt x="90" y="342"/>
                      </a:lnTo>
                      <a:lnTo>
                        <a:pt x="74" y="342"/>
                      </a:lnTo>
                      <a:lnTo>
                        <a:pt x="58" y="340"/>
                      </a:lnTo>
                      <a:lnTo>
                        <a:pt x="42" y="336"/>
                      </a:lnTo>
                      <a:lnTo>
                        <a:pt x="24" y="332"/>
                      </a:lnTo>
                      <a:lnTo>
                        <a:pt x="8" y="326"/>
                      </a:lnTo>
                      <a:lnTo>
                        <a:pt x="8" y="326"/>
                      </a:lnTo>
                      <a:lnTo>
                        <a:pt x="4" y="326"/>
                      </a:lnTo>
                      <a:lnTo>
                        <a:pt x="2" y="330"/>
                      </a:lnTo>
                      <a:lnTo>
                        <a:pt x="0" y="332"/>
                      </a:lnTo>
                      <a:lnTo>
                        <a:pt x="4" y="336"/>
                      </a:lnTo>
                      <a:lnTo>
                        <a:pt x="4" y="336"/>
                      </a:lnTo>
                      <a:lnTo>
                        <a:pt x="20" y="342"/>
                      </a:lnTo>
                      <a:lnTo>
                        <a:pt x="36" y="348"/>
                      </a:lnTo>
                      <a:lnTo>
                        <a:pt x="52" y="350"/>
                      </a:lnTo>
                      <a:lnTo>
                        <a:pt x="68" y="352"/>
                      </a:lnTo>
                      <a:lnTo>
                        <a:pt x="84" y="354"/>
                      </a:lnTo>
                      <a:lnTo>
                        <a:pt x="100" y="352"/>
                      </a:lnTo>
                      <a:lnTo>
                        <a:pt x="114" y="350"/>
                      </a:lnTo>
                      <a:lnTo>
                        <a:pt x="130" y="346"/>
                      </a:lnTo>
                      <a:lnTo>
                        <a:pt x="144" y="340"/>
                      </a:lnTo>
                      <a:lnTo>
                        <a:pt x="158" y="334"/>
                      </a:lnTo>
                      <a:lnTo>
                        <a:pt x="172" y="326"/>
                      </a:lnTo>
                      <a:lnTo>
                        <a:pt x="184" y="316"/>
                      </a:lnTo>
                      <a:lnTo>
                        <a:pt x="196" y="306"/>
                      </a:lnTo>
                      <a:lnTo>
                        <a:pt x="208" y="294"/>
                      </a:lnTo>
                      <a:lnTo>
                        <a:pt x="218" y="282"/>
                      </a:lnTo>
                      <a:lnTo>
                        <a:pt x="228" y="266"/>
                      </a:lnTo>
                      <a:lnTo>
                        <a:pt x="228" y="266"/>
                      </a:lnTo>
                      <a:lnTo>
                        <a:pt x="236" y="250"/>
                      </a:lnTo>
                      <a:lnTo>
                        <a:pt x="244" y="232"/>
                      </a:lnTo>
                      <a:lnTo>
                        <a:pt x="248" y="214"/>
                      </a:lnTo>
                      <a:lnTo>
                        <a:pt x="250" y="198"/>
                      </a:lnTo>
                      <a:lnTo>
                        <a:pt x="252" y="180"/>
                      </a:lnTo>
                      <a:lnTo>
                        <a:pt x="250" y="164"/>
                      </a:lnTo>
                      <a:lnTo>
                        <a:pt x="248" y="146"/>
                      </a:lnTo>
                      <a:lnTo>
                        <a:pt x="244" y="130"/>
                      </a:lnTo>
                      <a:lnTo>
                        <a:pt x="232" y="96"/>
                      </a:lnTo>
                      <a:lnTo>
                        <a:pt x="218" y="64"/>
                      </a:lnTo>
                      <a:lnTo>
                        <a:pt x="200" y="32"/>
                      </a:lnTo>
                      <a:lnTo>
                        <a:pt x="182" y="0"/>
                      </a:lnTo>
                      <a:lnTo>
                        <a:pt x="182" y="0"/>
                      </a:lnTo>
                      <a:lnTo>
                        <a:pt x="182" y="0"/>
                      </a:lnTo>
                      <a:lnTo>
                        <a:pt x="180" y="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0" name="Freeform 516"/>
                <p:cNvSpPr>
                  <a:spLocks/>
                </p:cNvSpPr>
                <p:nvPr/>
              </p:nvSpPr>
              <p:spPr bwMode="auto">
                <a:xfrm>
                  <a:off x="2436" y="1816"/>
                  <a:ext cx="87" cy="150"/>
                </a:xfrm>
                <a:custGeom>
                  <a:avLst/>
                  <a:gdLst/>
                  <a:ahLst/>
                  <a:cxnLst>
                    <a:cxn ang="0">
                      <a:pos x="180" y="2"/>
                    </a:cxn>
                    <a:cxn ang="0">
                      <a:pos x="212" y="58"/>
                    </a:cxn>
                    <a:cxn ang="0">
                      <a:pos x="236" y="118"/>
                    </a:cxn>
                    <a:cxn ang="0">
                      <a:pos x="244" y="164"/>
                    </a:cxn>
                    <a:cxn ang="0">
                      <a:pos x="242" y="196"/>
                    </a:cxn>
                    <a:cxn ang="0">
                      <a:pos x="236" y="228"/>
                    </a:cxn>
                    <a:cxn ang="0">
                      <a:pos x="228" y="244"/>
                    </a:cxn>
                    <a:cxn ang="0">
                      <a:pos x="212" y="274"/>
                    </a:cxn>
                    <a:cxn ang="0">
                      <a:pos x="190" y="300"/>
                    </a:cxn>
                    <a:cxn ang="0">
                      <a:pos x="164" y="318"/>
                    </a:cxn>
                    <a:cxn ang="0">
                      <a:pos x="136" y="332"/>
                    </a:cxn>
                    <a:cxn ang="0">
                      <a:pos x="106" y="340"/>
                    </a:cxn>
                    <a:cxn ang="0">
                      <a:pos x="74" y="342"/>
                    </a:cxn>
                    <a:cxn ang="0">
                      <a:pos x="42" y="336"/>
                    </a:cxn>
                    <a:cxn ang="0">
                      <a:pos x="8" y="326"/>
                    </a:cxn>
                    <a:cxn ang="0">
                      <a:pos x="4" y="326"/>
                    </a:cxn>
                    <a:cxn ang="0">
                      <a:pos x="0" y="332"/>
                    </a:cxn>
                    <a:cxn ang="0">
                      <a:pos x="4" y="336"/>
                    </a:cxn>
                    <a:cxn ang="0">
                      <a:pos x="36" y="348"/>
                    </a:cxn>
                    <a:cxn ang="0">
                      <a:pos x="68" y="352"/>
                    </a:cxn>
                    <a:cxn ang="0">
                      <a:pos x="100" y="352"/>
                    </a:cxn>
                    <a:cxn ang="0">
                      <a:pos x="130" y="346"/>
                    </a:cxn>
                    <a:cxn ang="0">
                      <a:pos x="158" y="334"/>
                    </a:cxn>
                    <a:cxn ang="0">
                      <a:pos x="184" y="316"/>
                    </a:cxn>
                    <a:cxn ang="0">
                      <a:pos x="208" y="294"/>
                    </a:cxn>
                    <a:cxn ang="0">
                      <a:pos x="228" y="266"/>
                    </a:cxn>
                    <a:cxn ang="0">
                      <a:pos x="236" y="250"/>
                    </a:cxn>
                    <a:cxn ang="0">
                      <a:pos x="248" y="214"/>
                    </a:cxn>
                    <a:cxn ang="0">
                      <a:pos x="252" y="180"/>
                    </a:cxn>
                    <a:cxn ang="0">
                      <a:pos x="248" y="146"/>
                    </a:cxn>
                    <a:cxn ang="0">
                      <a:pos x="232" y="96"/>
                    </a:cxn>
                    <a:cxn ang="0">
                      <a:pos x="200" y="32"/>
                    </a:cxn>
                    <a:cxn ang="0">
                      <a:pos x="182" y="0"/>
                    </a:cxn>
                    <a:cxn ang="0">
                      <a:pos x="180" y="2"/>
                    </a:cxn>
                  </a:cxnLst>
                  <a:rect l="0" t="0" r="r" b="b"/>
                  <a:pathLst>
                    <a:path w="252" h="354">
                      <a:moveTo>
                        <a:pt x="180" y="2"/>
                      </a:moveTo>
                      <a:lnTo>
                        <a:pt x="180" y="2"/>
                      </a:lnTo>
                      <a:lnTo>
                        <a:pt x="196" y="30"/>
                      </a:lnTo>
                      <a:lnTo>
                        <a:pt x="212" y="58"/>
                      </a:lnTo>
                      <a:lnTo>
                        <a:pt x="226" y="88"/>
                      </a:lnTo>
                      <a:lnTo>
                        <a:pt x="236" y="118"/>
                      </a:lnTo>
                      <a:lnTo>
                        <a:pt x="242" y="150"/>
                      </a:lnTo>
                      <a:lnTo>
                        <a:pt x="244" y="164"/>
                      </a:lnTo>
                      <a:lnTo>
                        <a:pt x="244" y="180"/>
                      </a:lnTo>
                      <a:lnTo>
                        <a:pt x="242" y="196"/>
                      </a:lnTo>
                      <a:lnTo>
                        <a:pt x="240" y="212"/>
                      </a:lnTo>
                      <a:lnTo>
                        <a:pt x="236" y="228"/>
                      </a:lnTo>
                      <a:lnTo>
                        <a:pt x="228" y="244"/>
                      </a:lnTo>
                      <a:lnTo>
                        <a:pt x="228" y="244"/>
                      </a:lnTo>
                      <a:lnTo>
                        <a:pt x="220" y="260"/>
                      </a:lnTo>
                      <a:lnTo>
                        <a:pt x="212" y="274"/>
                      </a:lnTo>
                      <a:lnTo>
                        <a:pt x="200" y="288"/>
                      </a:lnTo>
                      <a:lnTo>
                        <a:pt x="190" y="300"/>
                      </a:lnTo>
                      <a:lnTo>
                        <a:pt x="178" y="310"/>
                      </a:lnTo>
                      <a:lnTo>
                        <a:pt x="164" y="318"/>
                      </a:lnTo>
                      <a:lnTo>
                        <a:pt x="150" y="326"/>
                      </a:lnTo>
                      <a:lnTo>
                        <a:pt x="136" y="332"/>
                      </a:lnTo>
                      <a:lnTo>
                        <a:pt x="122" y="336"/>
                      </a:lnTo>
                      <a:lnTo>
                        <a:pt x="106" y="340"/>
                      </a:lnTo>
                      <a:lnTo>
                        <a:pt x="90" y="342"/>
                      </a:lnTo>
                      <a:lnTo>
                        <a:pt x="74" y="342"/>
                      </a:lnTo>
                      <a:lnTo>
                        <a:pt x="58" y="340"/>
                      </a:lnTo>
                      <a:lnTo>
                        <a:pt x="42" y="336"/>
                      </a:lnTo>
                      <a:lnTo>
                        <a:pt x="24" y="332"/>
                      </a:lnTo>
                      <a:lnTo>
                        <a:pt x="8" y="326"/>
                      </a:lnTo>
                      <a:lnTo>
                        <a:pt x="8" y="326"/>
                      </a:lnTo>
                      <a:lnTo>
                        <a:pt x="4" y="326"/>
                      </a:lnTo>
                      <a:lnTo>
                        <a:pt x="2" y="330"/>
                      </a:lnTo>
                      <a:lnTo>
                        <a:pt x="0" y="332"/>
                      </a:lnTo>
                      <a:lnTo>
                        <a:pt x="4" y="336"/>
                      </a:lnTo>
                      <a:lnTo>
                        <a:pt x="4" y="336"/>
                      </a:lnTo>
                      <a:lnTo>
                        <a:pt x="20" y="342"/>
                      </a:lnTo>
                      <a:lnTo>
                        <a:pt x="36" y="348"/>
                      </a:lnTo>
                      <a:lnTo>
                        <a:pt x="52" y="350"/>
                      </a:lnTo>
                      <a:lnTo>
                        <a:pt x="68" y="352"/>
                      </a:lnTo>
                      <a:lnTo>
                        <a:pt x="84" y="354"/>
                      </a:lnTo>
                      <a:lnTo>
                        <a:pt x="100" y="352"/>
                      </a:lnTo>
                      <a:lnTo>
                        <a:pt x="114" y="350"/>
                      </a:lnTo>
                      <a:lnTo>
                        <a:pt x="130" y="346"/>
                      </a:lnTo>
                      <a:lnTo>
                        <a:pt x="144" y="340"/>
                      </a:lnTo>
                      <a:lnTo>
                        <a:pt x="158" y="334"/>
                      </a:lnTo>
                      <a:lnTo>
                        <a:pt x="172" y="326"/>
                      </a:lnTo>
                      <a:lnTo>
                        <a:pt x="184" y="316"/>
                      </a:lnTo>
                      <a:lnTo>
                        <a:pt x="196" y="306"/>
                      </a:lnTo>
                      <a:lnTo>
                        <a:pt x="208" y="294"/>
                      </a:lnTo>
                      <a:lnTo>
                        <a:pt x="218" y="282"/>
                      </a:lnTo>
                      <a:lnTo>
                        <a:pt x="228" y="266"/>
                      </a:lnTo>
                      <a:lnTo>
                        <a:pt x="228" y="266"/>
                      </a:lnTo>
                      <a:lnTo>
                        <a:pt x="236" y="250"/>
                      </a:lnTo>
                      <a:lnTo>
                        <a:pt x="244" y="232"/>
                      </a:lnTo>
                      <a:lnTo>
                        <a:pt x="248" y="214"/>
                      </a:lnTo>
                      <a:lnTo>
                        <a:pt x="250" y="198"/>
                      </a:lnTo>
                      <a:lnTo>
                        <a:pt x="252" y="180"/>
                      </a:lnTo>
                      <a:lnTo>
                        <a:pt x="250" y="164"/>
                      </a:lnTo>
                      <a:lnTo>
                        <a:pt x="248" y="146"/>
                      </a:lnTo>
                      <a:lnTo>
                        <a:pt x="244" y="130"/>
                      </a:lnTo>
                      <a:lnTo>
                        <a:pt x="232" y="96"/>
                      </a:lnTo>
                      <a:lnTo>
                        <a:pt x="218" y="64"/>
                      </a:lnTo>
                      <a:lnTo>
                        <a:pt x="200" y="32"/>
                      </a:lnTo>
                      <a:lnTo>
                        <a:pt x="182" y="0"/>
                      </a:lnTo>
                      <a:lnTo>
                        <a:pt x="182" y="0"/>
                      </a:lnTo>
                      <a:lnTo>
                        <a:pt x="182" y="0"/>
                      </a:lnTo>
                      <a:lnTo>
                        <a:pt x="180" y="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1" name="Freeform 517"/>
                <p:cNvSpPr>
                  <a:spLocks/>
                </p:cNvSpPr>
                <p:nvPr/>
              </p:nvSpPr>
              <p:spPr bwMode="auto">
                <a:xfrm>
                  <a:off x="2324" y="1815"/>
                  <a:ext cx="95" cy="150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32" y="68"/>
                    </a:cxn>
                    <a:cxn ang="0">
                      <a:pos x="10" y="122"/>
                    </a:cxn>
                    <a:cxn ang="0">
                      <a:pos x="4" y="142"/>
                    </a:cxn>
                    <a:cxn ang="0">
                      <a:pos x="0" y="178"/>
                    </a:cxn>
                    <a:cxn ang="0">
                      <a:pos x="4" y="212"/>
                    </a:cxn>
                    <a:cxn ang="0">
                      <a:pos x="14" y="244"/>
                    </a:cxn>
                    <a:cxn ang="0">
                      <a:pos x="30" y="276"/>
                    </a:cxn>
                    <a:cxn ang="0">
                      <a:pos x="42" y="290"/>
                    </a:cxn>
                    <a:cxn ang="0">
                      <a:pos x="66" y="316"/>
                    </a:cxn>
                    <a:cxn ang="0">
                      <a:pos x="92" y="334"/>
                    </a:cxn>
                    <a:cxn ang="0">
                      <a:pos x="122" y="348"/>
                    </a:cxn>
                    <a:cxn ang="0">
                      <a:pos x="154" y="352"/>
                    </a:cxn>
                    <a:cxn ang="0">
                      <a:pos x="188" y="352"/>
                    </a:cxn>
                    <a:cxn ang="0">
                      <a:pos x="222" y="346"/>
                    </a:cxn>
                    <a:cxn ang="0">
                      <a:pos x="254" y="334"/>
                    </a:cxn>
                    <a:cxn ang="0">
                      <a:pos x="270" y="326"/>
                    </a:cxn>
                    <a:cxn ang="0">
                      <a:pos x="272" y="322"/>
                    </a:cxn>
                    <a:cxn ang="0">
                      <a:pos x="264" y="320"/>
                    </a:cxn>
                    <a:cxn ang="0">
                      <a:pos x="232" y="334"/>
                    </a:cxn>
                    <a:cxn ang="0">
                      <a:pos x="198" y="342"/>
                    </a:cxn>
                    <a:cxn ang="0">
                      <a:pos x="164" y="344"/>
                    </a:cxn>
                    <a:cxn ang="0">
                      <a:pos x="128" y="338"/>
                    </a:cxn>
                    <a:cxn ang="0">
                      <a:pos x="114" y="334"/>
                    </a:cxn>
                    <a:cxn ang="0">
                      <a:pos x="86" y="320"/>
                    </a:cxn>
                    <a:cxn ang="0">
                      <a:pos x="64" y="300"/>
                    </a:cxn>
                    <a:cxn ang="0">
                      <a:pos x="34" y="264"/>
                    </a:cxn>
                    <a:cxn ang="0">
                      <a:pos x="26" y="248"/>
                    </a:cxn>
                    <a:cxn ang="0">
                      <a:pos x="14" y="214"/>
                    </a:cxn>
                    <a:cxn ang="0">
                      <a:pos x="10" y="180"/>
                    </a:cxn>
                    <a:cxn ang="0">
                      <a:pos x="12" y="146"/>
                    </a:cxn>
                    <a:cxn ang="0">
                      <a:pos x="26" y="96"/>
                    </a:cxn>
                    <a:cxn ang="0">
                      <a:pos x="56" y="32"/>
                    </a:cxn>
                    <a:cxn ang="0">
                      <a:pos x="74" y="2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272" h="354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2" y="34"/>
                      </a:lnTo>
                      <a:lnTo>
                        <a:pt x="32" y="68"/>
                      </a:lnTo>
                      <a:lnTo>
                        <a:pt x="16" y="104"/>
                      </a:lnTo>
                      <a:lnTo>
                        <a:pt x="10" y="122"/>
                      </a:lnTo>
                      <a:lnTo>
                        <a:pt x="4" y="142"/>
                      </a:lnTo>
                      <a:lnTo>
                        <a:pt x="4" y="142"/>
                      </a:lnTo>
                      <a:lnTo>
                        <a:pt x="2" y="160"/>
                      </a:lnTo>
                      <a:lnTo>
                        <a:pt x="0" y="178"/>
                      </a:lnTo>
                      <a:lnTo>
                        <a:pt x="2" y="194"/>
                      </a:lnTo>
                      <a:lnTo>
                        <a:pt x="4" y="212"/>
                      </a:lnTo>
                      <a:lnTo>
                        <a:pt x="8" y="228"/>
                      </a:lnTo>
                      <a:lnTo>
                        <a:pt x="14" y="244"/>
                      </a:lnTo>
                      <a:lnTo>
                        <a:pt x="22" y="260"/>
                      </a:lnTo>
                      <a:lnTo>
                        <a:pt x="30" y="276"/>
                      </a:lnTo>
                      <a:lnTo>
                        <a:pt x="30" y="276"/>
                      </a:lnTo>
                      <a:lnTo>
                        <a:pt x="42" y="290"/>
                      </a:lnTo>
                      <a:lnTo>
                        <a:pt x="52" y="304"/>
                      </a:lnTo>
                      <a:lnTo>
                        <a:pt x="66" y="316"/>
                      </a:lnTo>
                      <a:lnTo>
                        <a:pt x="78" y="326"/>
                      </a:lnTo>
                      <a:lnTo>
                        <a:pt x="92" y="334"/>
                      </a:lnTo>
                      <a:lnTo>
                        <a:pt x="108" y="342"/>
                      </a:lnTo>
                      <a:lnTo>
                        <a:pt x="122" y="348"/>
                      </a:lnTo>
                      <a:lnTo>
                        <a:pt x="138" y="350"/>
                      </a:lnTo>
                      <a:lnTo>
                        <a:pt x="154" y="352"/>
                      </a:lnTo>
                      <a:lnTo>
                        <a:pt x="172" y="354"/>
                      </a:lnTo>
                      <a:lnTo>
                        <a:pt x="188" y="352"/>
                      </a:lnTo>
                      <a:lnTo>
                        <a:pt x="204" y="350"/>
                      </a:lnTo>
                      <a:lnTo>
                        <a:pt x="222" y="346"/>
                      </a:lnTo>
                      <a:lnTo>
                        <a:pt x="238" y="342"/>
                      </a:lnTo>
                      <a:lnTo>
                        <a:pt x="254" y="334"/>
                      </a:lnTo>
                      <a:lnTo>
                        <a:pt x="270" y="326"/>
                      </a:lnTo>
                      <a:lnTo>
                        <a:pt x="270" y="326"/>
                      </a:lnTo>
                      <a:lnTo>
                        <a:pt x="272" y="324"/>
                      </a:lnTo>
                      <a:lnTo>
                        <a:pt x="272" y="322"/>
                      </a:lnTo>
                      <a:lnTo>
                        <a:pt x="268" y="320"/>
                      </a:lnTo>
                      <a:lnTo>
                        <a:pt x="264" y="320"/>
                      </a:lnTo>
                      <a:lnTo>
                        <a:pt x="264" y="320"/>
                      </a:lnTo>
                      <a:lnTo>
                        <a:pt x="232" y="334"/>
                      </a:lnTo>
                      <a:lnTo>
                        <a:pt x="214" y="338"/>
                      </a:lnTo>
                      <a:lnTo>
                        <a:pt x="198" y="342"/>
                      </a:lnTo>
                      <a:lnTo>
                        <a:pt x="180" y="344"/>
                      </a:lnTo>
                      <a:lnTo>
                        <a:pt x="164" y="344"/>
                      </a:lnTo>
                      <a:lnTo>
                        <a:pt x="146" y="342"/>
                      </a:lnTo>
                      <a:lnTo>
                        <a:pt x="128" y="338"/>
                      </a:lnTo>
                      <a:lnTo>
                        <a:pt x="128" y="338"/>
                      </a:lnTo>
                      <a:lnTo>
                        <a:pt x="114" y="334"/>
                      </a:lnTo>
                      <a:lnTo>
                        <a:pt x="100" y="328"/>
                      </a:lnTo>
                      <a:lnTo>
                        <a:pt x="86" y="320"/>
                      </a:lnTo>
                      <a:lnTo>
                        <a:pt x="74" y="310"/>
                      </a:lnTo>
                      <a:lnTo>
                        <a:pt x="64" y="300"/>
                      </a:lnTo>
                      <a:lnTo>
                        <a:pt x="52" y="288"/>
                      </a:lnTo>
                      <a:lnTo>
                        <a:pt x="34" y="264"/>
                      </a:lnTo>
                      <a:lnTo>
                        <a:pt x="34" y="264"/>
                      </a:lnTo>
                      <a:lnTo>
                        <a:pt x="26" y="248"/>
                      </a:lnTo>
                      <a:lnTo>
                        <a:pt x="18" y="230"/>
                      </a:lnTo>
                      <a:lnTo>
                        <a:pt x="14" y="214"/>
                      </a:lnTo>
                      <a:lnTo>
                        <a:pt x="10" y="196"/>
                      </a:lnTo>
                      <a:lnTo>
                        <a:pt x="10" y="180"/>
                      </a:lnTo>
                      <a:lnTo>
                        <a:pt x="10" y="164"/>
                      </a:lnTo>
                      <a:lnTo>
                        <a:pt x="12" y="146"/>
                      </a:lnTo>
                      <a:lnTo>
                        <a:pt x="16" y="130"/>
                      </a:lnTo>
                      <a:lnTo>
                        <a:pt x="26" y="96"/>
                      </a:lnTo>
                      <a:lnTo>
                        <a:pt x="40" y="64"/>
                      </a:lnTo>
                      <a:lnTo>
                        <a:pt x="56" y="3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2" y="0"/>
                      </a:lnTo>
                      <a:lnTo>
                        <a:pt x="72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2" name="Freeform 518"/>
                <p:cNvSpPr>
                  <a:spLocks/>
                </p:cNvSpPr>
                <p:nvPr/>
              </p:nvSpPr>
              <p:spPr bwMode="auto">
                <a:xfrm>
                  <a:off x="2324" y="1815"/>
                  <a:ext cx="95" cy="150"/>
                </a:xfrm>
                <a:custGeom>
                  <a:avLst/>
                  <a:gdLst/>
                  <a:ahLst/>
                  <a:cxnLst>
                    <a:cxn ang="0">
                      <a:pos x="72" y="0"/>
                    </a:cxn>
                    <a:cxn ang="0">
                      <a:pos x="32" y="68"/>
                    </a:cxn>
                    <a:cxn ang="0">
                      <a:pos x="10" y="122"/>
                    </a:cxn>
                    <a:cxn ang="0">
                      <a:pos x="4" y="142"/>
                    </a:cxn>
                    <a:cxn ang="0">
                      <a:pos x="0" y="178"/>
                    </a:cxn>
                    <a:cxn ang="0">
                      <a:pos x="4" y="212"/>
                    </a:cxn>
                    <a:cxn ang="0">
                      <a:pos x="14" y="244"/>
                    </a:cxn>
                    <a:cxn ang="0">
                      <a:pos x="30" y="276"/>
                    </a:cxn>
                    <a:cxn ang="0">
                      <a:pos x="42" y="290"/>
                    </a:cxn>
                    <a:cxn ang="0">
                      <a:pos x="66" y="316"/>
                    </a:cxn>
                    <a:cxn ang="0">
                      <a:pos x="92" y="334"/>
                    </a:cxn>
                    <a:cxn ang="0">
                      <a:pos x="122" y="348"/>
                    </a:cxn>
                    <a:cxn ang="0">
                      <a:pos x="154" y="352"/>
                    </a:cxn>
                    <a:cxn ang="0">
                      <a:pos x="188" y="352"/>
                    </a:cxn>
                    <a:cxn ang="0">
                      <a:pos x="222" y="346"/>
                    </a:cxn>
                    <a:cxn ang="0">
                      <a:pos x="254" y="334"/>
                    </a:cxn>
                    <a:cxn ang="0">
                      <a:pos x="270" y="326"/>
                    </a:cxn>
                    <a:cxn ang="0">
                      <a:pos x="272" y="322"/>
                    </a:cxn>
                    <a:cxn ang="0">
                      <a:pos x="264" y="320"/>
                    </a:cxn>
                    <a:cxn ang="0">
                      <a:pos x="232" y="334"/>
                    </a:cxn>
                    <a:cxn ang="0">
                      <a:pos x="198" y="342"/>
                    </a:cxn>
                    <a:cxn ang="0">
                      <a:pos x="164" y="344"/>
                    </a:cxn>
                    <a:cxn ang="0">
                      <a:pos x="128" y="338"/>
                    </a:cxn>
                    <a:cxn ang="0">
                      <a:pos x="114" y="334"/>
                    </a:cxn>
                    <a:cxn ang="0">
                      <a:pos x="86" y="320"/>
                    </a:cxn>
                    <a:cxn ang="0">
                      <a:pos x="64" y="300"/>
                    </a:cxn>
                    <a:cxn ang="0">
                      <a:pos x="34" y="264"/>
                    </a:cxn>
                    <a:cxn ang="0">
                      <a:pos x="26" y="248"/>
                    </a:cxn>
                    <a:cxn ang="0">
                      <a:pos x="14" y="214"/>
                    </a:cxn>
                    <a:cxn ang="0">
                      <a:pos x="10" y="180"/>
                    </a:cxn>
                    <a:cxn ang="0">
                      <a:pos x="12" y="146"/>
                    </a:cxn>
                    <a:cxn ang="0">
                      <a:pos x="26" y="96"/>
                    </a:cxn>
                    <a:cxn ang="0">
                      <a:pos x="56" y="32"/>
                    </a:cxn>
                    <a:cxn ang="0">
                      <a:pos x="74" y="2"/>
                    </a:cxn>
                    <a:cxn ang="0">
                      <a:pos x="72" y="0"/>
                    </a:cxn>
                  </a:cxnLst>
                  <a:rect l="0" t="0" r="r" b="b"/>
                  <a:pathLst>
                    <a:path w="272" h="354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2" y="34"/>
                      </a:lnTo>
                      <a:lnTo>
                        <a:pt x="32" y="68"/>
                      </a:lnTo>
                      <a:lnTo>
                        <a:pt x="16" y="104"/>
                      </a:lnTo>
                      <a:lnTo>
                        <a:pt x="10" y="122"/>
                      </a:lnTo>
                      <a:lnTo>
                        <a:pt x="4" y="142"/>
                      </a:lnTo>
                      <a:lnTo>
                        <a:pt x="4" y="142"/>
                      </a:lnTo>
                      <a:lnTo>
                        <a:pt x="2" y="160"/>
                      </a:lnTo>
                      <a:lnTo>
                        <a:pt x="0" y="178"/>
                      </a:lnTo>
                      <a:lnTo>
                        <a:pt x="2" y="194"/>
                      </a:lnTo>
                      <a:lnTo>
                        <a:pt x="4" y="212"/>
                      </a:lnTo>
                      <a:lnTo>
                        <a:pt x="8" y="228"/>
                      </a:lnTo>
                      <a:lnTo>
                        <a:pt x="14" y="244"/>
                      </a:lnTo>
                      <a:lnTo>
                        <a:pt x="22" y="260"/>
                      </a:lnTo>
                      <a:lnTo>
                        <a:pt x="30" y="276"/>
                      </a:lnTo>
                      <a:lnTo>
                        <a:pt x="30" y="276"/>
                      </a:lnTo>
                      <a:lnTo>
                        <a:pt x="42" y="290"/>
                      </a:lnTo>
                      <a:lnTo>
                        <a:pt x="52" y="304"/>
                      </a:lnTo>
                      <a:lnTo>
                        <a:pt x="66" y="316"/>
                      </a:lnTo>
                      <a:lnTo>
                        <a:pt x="78" y="326"/>
                      </a:lnTo>
                      <a:lnTo>
                        <a:pt x="92" y="334"/>
                      </a:lnTo>
                      <a:lnTo>
                        <a:pt x="108" y="342"/>
                      </a:lnTo>
                      <a:lnTo>
                        <a:pt x="122" y="348"/>
                      </a:lnTo>
                      <a:lnTo>
                        <a:pt x="138" y="350"/>
                      </a:lnTo>
                      <a:lnTo>
                        <a:pt x="154" y="352"/>
                      </a:lnTo>
                      <a:lnTo>
                        <a:pt x="172" y="354"/>
                      </a:lnTo>
                      <a:lnTo>
                        <a:pt x="188" y="352"/>
                      </a:lnTo>
                      <a:lnTo>
                        <a:pt x="204" y="350"/>
                      </a:lnTo>
                      <a:lnTo>
                        <a:pt x="222" y="346"/>
                      </a:lnTo>
                      <a:lnTo>
                        <a:pt x="238" y="342"/>
                      </a:lnTo>
                      <a:lnTo>
                        <a:pt x="254" y="334"/>
                      </a:lnTo>
                      <a:lnTo>
                        <a:pt x="270" y="326"/>
                      </a:lnTo>
                      <a:lnTo>
                        <a:pt x="270" y="326"/>
                      </a:lnTo>
                      <a:lnTo>
                        <a:pt x="272" y="324"/>
                      </a:lnTo>
                      <a:lnTo>
                        <a:pt x="272" y="322"/>
                      </a:lnTo>
                      <a:lnTo>
                        <a:pt x="268" y="320"/>
                      </a:lnTo>
                      <a:lnTo>
                        <a:pt x="264" y="320"/>
                      </a:lnTo>
                      <a:lnTo>
                        <a:pt x="264" y="320"/>
                      </a:lnTo>
                      <a:lnTo>
                        <a:pt x="232" y="334"/>
                      </a:lnTo>
                      <a:lnTo>
                        <a:pt x="214" y="338"/>
                      </a:lnTo>
                      <a:lnTo>
                        <a:pt x="198" y="342"/>
                      </a:lnTo>
                      <a:lnTo>
                        <a:pt x="180" y="344"/>
                      </a:lnTo>
                      <a:lnTo>
                        <a:pt x="164" y="344"/>
                      </a:lnTo>
                      <a:lnTo>
                        <a:pt x="146" y="342"/>
                      </a:lnTo>
                      <a:lnTo>
                        <a:pt x="128" y="338"/>
                      </a:lnTo>
                      <a:lnTo>
                        <a:pt x="128" y="338"/>
                      </a:lnTo>
                      <a:lnTo>
                        <a:pt x="114" y="334"/>
                      </a:lnTo>
                      <a:lnTo>
                        <a:pt x="100" y="328"/>
                      </a:lnTo>
                      <a:lnTo>
                        <a:pt x="86" y="320"/>
                      </a:lnTo>
                      <a:lnTo>
                        <a:pt x="74" y="310"/>
                      </a:lnTo>
                      <a:lnTo>
                        <a:pt x="64" y="300"/>
                      </a:lnTo>
                      <a:lnTo>
                        <a:pt x="52" y="288"/>
                      </a:lnTo>
                      <a:lnTo>
                        <a:pt x="34" y="264"/>
                      </a:lnTo>
                      <a:lnTo>
                        <a:pt x="34" y="264"/>
                      </a:lnTo>
                      <a:lnTo>
                        <a:pt x="26" y="248"/>
                      </a:lnTo>
                      <a:lnTo>
                        <a:pt x="18" y="230"/>
                      </a:lnTo>
                      <a:lnTo>
                        <a:pt x="14" y="214"/>
                      </a:lnTo>
                      <a:lnTo>
                        <a:pt x="10" y="196"/>
                      </a:lnTo>
                      <a:lnTo>
                        <a:pt x="10" y="180"/>
                      </a:lnTo>
                      <a:lnTo>
                        <a:pt x="10" y="164"/>
                      </a:lnTo>
                      <a:lnTo>
                        <a:pt x="12" y="146"/>
                      </a:lnTo>
                      <a:lnTo>
                        <a:pt x="16" y="130"/>
                      </a:lnTo>
                      <a:lnTo>
                        <a:pt x="26" y="96"/>
                      </a:lnTo>
                      <a:lnTo>
                        <a:pt x="40" y="64"/>
                      </a:lnTo>
                      <a:lnTo>
                        <a:pt x="56" y="3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2" y="0"/>
                      </a:lnTo>
                      <a:lnTo>
                        <a:pt x="72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3" name="Freeform 519"/>
                <p:cNvSpPr>
                  <a:spLocks/>
                </p:cNvSpPr>
                <p:nvPr/>
              </p:nvSpPr>
              <p:spPr bwMode="auto">
                <a:xfrm>
                  <a:off x="2403" y="1898"/>
                  <a:ext cx="41" cy="67"/>
                </a:xfrm>
                <a:custGeom>
                  <a:avLst/>
                  <a:gdLst/>
                  <a:ahLst/>
                  <a:cxnLst>
                    <a:cxn ang="0">
                      <a:pos x="62" y="158"/>
                    </a:cxn>
                    <a:cxn ang="0">
                      <a:pos x="62" y="148"/>
                    </a:cxn>
                    <a:cxn ang="0">
                      <a:pos x="52" y="130"/>
                    </a:cxn>
                    <a:cxn ang="0">
                      <a:pos x="46" y="124"/>
                    </a:cxn>
                    <a:cxn ang="0">
                      <a:pos x="20" y="88"/>
                    </a:cxn>
                    <a:cxn ang="0">
                      <a:pos x="12" y="64"/>
                    </a:cxn>
                    <a:cxn ang="0">
                      <a:pos x="18" y="38"/>
                    </a:cxn>
                    <a:cxn ang="0">
                      <a:pos x="28" y="26"/>
                    </a:cxn>
                    <a:cxn ang="0">
                      <a:pos x="52" y="16"/>
                    </a:cxn>
                    <a:cxn ang="0">
                      <a:pos x="76" y="18"/>
                    </a:cxn>
                    <a:cxn ang="0">
                      <a:pos x="98" y="30"/>
                    </a:cxn>
                    <a:cxn ang="0">
                      <a:pos x="108" y="52"/>
                    </a:cxn>
                    <a:cxn ang="0">
                      <a:pos x="106" y="64"/>
                    </a:cxn>
                    <a:cxn ang="0">
                      <a:pos x="98" y="88"/>
                    </a:cxn>
                    <a:cxn ang="0">
                      <a:pos x="78" y="118"/>
                    </a:cxn>
                    <a:cxn ang="0">
                      <a:pos x="62" y="136"/>
                    </a:cxn>
                    <a:cxn ang="0">
                      <a:pos x="64" y="138"/>
                    </a:cxn>
                    <a:cxn ang="0">
                      <a:pos x="84" y="118"/>
                    </a:cxn>
                    <a:cxn ang="0">
                      <a:pos x="106" y="84"/>
                    </a:cxn>
                    <a:cxn ang="0">
                      <a:pos x="116" y="58"/>
                    </a:cxn>
                    <a:cxn ang="0">
                      <a:pos x="118" y="46"/>
                    </a:cxn>
                    <a:cxn ang="0">
                      <a:pos x="112" y="24"/>
                    </a:cxn>
                    <a:cxn ang="0">
                      <a:pos x="98" y="10"/>
                    </a:cxn>
                    <a:cxn ang="0">
                      <a:pos x="76" y="2"/>
                    </a:cxn>
                    <a:cxn ang="0">
                      <a:pos x="56" y="0"/>
                    </a:cxn>
                    <a:cxn ang="0">
                      <a:pos x="44" y="2"/>
                    </a:cxn>
                    <a:cxn ang="0">
                      <a:pos x="24" y="12"/>
                    </a:cxn>
                    <a:cxn ang="0">
                      <a:pos x="10" y="26"/>
                    </a:cxn>
                    <a:cxn ang="0">
                      <a:pos x="2" y="46"/>
                    </a:cxn>
                    <a:cxn ang="0">
                      <a:pos x="0" y="58"/>
                    </a:cxn>
                    <a:cxn ang="0">
                      <a:pos x="4" y="78"/>
                    </a:cxn>
                    <a:cxn ang="0">
                      <a:pos x="18" y="98"/>
                    </a:cxn>
                    <a:cxn ang="0">
                      <a:pos x="30" y="110"/>
                    </a:cxn>
                    <a:cxn ang="0">
                      <a:pos x="52" y="132"/>
                    </a:cxn>
                    <a:cxn ang="0">
                      <a:pos x="60" y="150"/>
                    </a:cxn>
                    <a:cxn ang="0">
                      <a:pos x="60" y="158"/>
                    </a:cxn>
                  </a:cxnLst>
                  <a:rect l="0" t="0" r="r" b="b"/>
                  <a:pathLst>
                    <a:path w="118" h="158">
                      <a:moveTo>
                        <a:pt x="62" y="158"/>
                      </a:moveTo>
                      <a:lnTo>
                        <a:pt x="62" y="158"/>
                      </a:lnTo>
                      <a:lnTo>
                        <a:pt x="62" y="154"/>
                      </a:lnTo>
                      <a:lnTo>
                        <a:pt x="62" y="148"/>
                      </a:lnTo>
                      <a:lnTo>
                        <a:pt x="58" y="140"/>
                      </a:lnTo>
                      <a:lnTo>
                        <a:pt x="52" y="130"/>
                      </a:lnTo>
                      <a:lnTo>
                        <a:pt x="46" y="124"/>
                      </a:lnTo>
                      <a:lnTo>
                        <a:pt x="46" y="124"/>
                      </a:lnTo>
                      <a:lnTo>
                        <a:pt x="28" y="100"/>
                      </a:lnTo>
                      <a:lnTo>
                        <a:pt x="20" y="88"/>
                      </a:lnTo>
                      <a:lnTo>
                        <a:pt x="14" y="76"/>
                      </a:lnTo>
                      <a:lnTo>
                        <a:pt x="12" y="64"/>
                      </a:lnTo>
                      <a:lnTo>
                        <a:pt x="12" y="50"/>
                      </a:lnTo>
                      <a:lnTo>
                        <a:pt x="18" y="38"/>
                      </a:lnTo>
                      <a:lnTo>
                        <a:pt x="28" y="26"/>
                      </a:lnTo>
                      <a:lnTo>
                        <a:pt x="28" y="26"/>
                      </a:lnTo>
                      <a:lnTo>
                        <a:pt x="38" y="20"/>
                      </a:lnTo>
                      <a:lnTo>
                        <a:pt x="52" y="16"/>
                      </a:lnTo>
                      <a:lnTo>
                        <a:pt x="64" y="16"/>
                      </a:lnTo>
                      <a:lnTo>
                        <a:pt x="76" y="18"/>
                      </a:lnTo>
                      <a:lnTo>
                        <a:pt x="88" y="24"/>
                      </a:lnTo>
                      <a:lnTo>
                        <a:pt x="98" y="30"/>
                      </a:lnTo>
                      <a:lnTo>
                        <a:pt x="104" y="40"/>
                      </a:lnTo>
                      <a:lnTo>
                        <a:pt x="108" y="52"/>
                      </a:lnTo>
                      <a:lnTo>
                        <a:pt x="108" y="52"/>
                      </a:lnTo>
                      <a:lnTo>
                        <a:pt x="106" y="64"/>
                      </a:lnTo>
                      <a:lnTo>
                        <a:pt x="104" y="76"/>
                      </a:lnTo>
                      <a:lnTo>
                        <a:pt x="98" y="88"/>
                      </a:lnTo>
                      <a:lnTo>
                        <a:pt x="92" y="98"/>
                      </a:lnTo>
                      <a:lnTo>
                        <a:pt x="78" y="118"/>
                      </a:lnTo>
                      <a:lnTo>
                        <a:pt x="62" y="136"/>
                      </a:lnTo>
                      <a:lnTo>
                        <a:pt x="62" y="136"/>
                      </a:lnTo>
                      <a:lnTo>
                        <a:pt x="62" y="138"/>
                      </a:lnTo>
                      <a:lnTo>
                        <a:pt x="64" y="138"/>
                      </a:lnTo>
                      <a:lnTo>
                        <a:pt x="64" y="138"/>
                      </a:lnTo>
                      <a:lnTo>
                        <a:pt x="84" y="118"/>
                      </a:lnTo>
                      <a:lnTo>
                        <a:pt x="100" y="96"/>
                      </a:lnTo>
                      <a:lnTo>
                        <a:pt x="106" y="84"/>
                      </a:lnTo>
                      <a:lnTo>
                        <a:pt x="112" y="72"/>
                      </a:lnTo>
                      <a:lnTo>
                        <a:pt x="116" y="58"/>
                      </a:lnTo>
                      <a:lnTo>
                        <a:pt x="118" y="46"/>
                      </a:lnTo>
                      <a:lnTo>
                        <a:pt x="118" y="46"/>
                      </a:lnTo>
                      <a:lnTo>
                        <a:pt x="116" y="34"/>
                      </a:lnTo>
                      <a:lnTo>
                        <a:pt x="112" y="24"/>
                      </a:lnTo>
                      <a:lnTo>
                        <a:pt x="106" y="16"/>
                      </a:lnTo>
                      <a:lnTo>
                        <a:pt x="98" y="10"/>
                      </a:lnTo>
                      <a:lnTo>
                        <a:pt x="88" y="4"/>
                      </a:lnTo>
                      <a:lnTo>
                        <a:pt x="76" y="2"/>
                      </a:lnTo>
                      <a:lnTo>
                        <a:pt x="66" y="0"/>
                      </a:lnTo>
                      <a:lnTo>
                        <a:pt x="56" y="0"/>
                      </a:lnTo>
                      <a:lnTo>
                        <a:pt x="56" y="0"/>
                      </a:lnTo>
                      <a:lnTo>
                        <a:pt x="44" y="2"/>
                      </a:lnTo>
                      <a:lnTo>
                        <a:pt x="34" y="6"/>
                      </a:lnTo>
                      <a:lnTo>
                        <a:pt x="24" y="12"/>
                      </a:lnTo>
                      <a:lnTo>
                        <a:pt x="16" y="18"/>
                      </a:lnTo>
                      <a:lnTo>
                        <a:pt x="10" y="26"/>
                      </a:lnTo>
                      <a:lnTo>
                        <a:pt x="4" y="36"/>
                      </a:lnTo>
                      <a:lnTo>
                        <a:pt x="2" y="46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2" y="68"/>
                      </a:lnTo>
                      <a:lnTo>
                        <a:pt x="4" y="78"/>
                      </a:lnTo>
                      <a:lnTo>
                        <a:pt x="10" y="88"/>
                      </a:lnTo>
                      <a:lnTo>
                        <a:pt x="18" y="98"/>
                      </a:lnTo>
                      <a:lnTo>
                        <a:pt x="18" y="98"/>
                      </a:lnTo>
                      <a:lnTo>
                        <a:pt x="30" y="110"/>
                      </a:lnTo>
                      <a:lnTo>
                        <a:pt x="44" y="124"/>
                      </a:lnTo>
                      <a:lnTo>
                        <a:pt x="52" y="132"/>
                      </a:lnTo>
                      <a:lnTo>
                        <a:pt x="58" y="142"/>
                      </a:lnTo>
                      <a:lnTo>
                        <a:pt x="60" y="150"/>
                      </a:lnTo>
                      <a:lnTo>
                        <a:pt x="60" y="158"/>
                      </a:lnTo>
                      <a:lnTo>
                        <a:pt x="60" y="158"/>
                      </a:lnTo>
                      <a:lnTo>
                        <a:pt x="62" y="158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4" name="Freeform 520"/>
                <p:cNvSpPr>
                  <a:spLocks/>
                </p:cNvSpPr>
                <p:nvPr/>
              </p:nvSpPr>
              <p:spPr bwMode="auto">
                <a:xfrm>
                  <a:off x="2403" y="1898"/>
                  <a:ext cx="41" cy="67"/>
                </a:xfrm>
                <a:custGeom>
                  <a:avLst/>
                  <a:gdLst/>
                  <a:ahLst/>
                  <a:cxnLst>
                    <a:cxn ang="0">
                      <a:pos x="62" y="158"/>
                    </a:cxn>
                    <a:cxn ang="0">
                      <a:pos x="62" y="148"/>
                    </a:cxn>
                    <a:cxn ang="0">
                      <a:pos x="52" y="130"/>
                    </a:cxn>
                    <a:cxn ang="0">
                      <a:pos x="46" y="124"/>
                    </a:cxn>
                    <a:cxn ang="0">
                      <a:pos x="20" y="88"/>
                    </a:cxn>
                    <a:cxn ang="0">
                      <a:pos x="12" y="64"/>
                    </a:cxn>
                    <a:cxn ang="0">
                      <a:pos x="18" y="38"/>
                    </a:cxn>
                    <a:cxn ang="0">
                      <a:pos x="28" y="26"/>
                    </a:cxn>
                    <a:cxn ang="0">
                      <a:pos x="52" y="16"/>
                    </a:cxn>
                    <a:cxn ang="0">
                      <a:pos x="76" y="18"/>
                    </a:cxn>
                    <a:cxn ang="0">
                      <a:pos x="98" y="30"/>
                    </a:cxn>
                    <a:cxn ang="0">
                      <a:pos x="108" y="52"/>
                    </a:cxn>
                    <a:cxn ang="0">
                      <a:pos x="106" y="64"/>
                    </a:cxn>
                    <a:cxn ang="0">
                      <a:pos x="98" y="88"/>
                    </a:cxn>
                    <a:cxn ang="0">
                      <a:pos x="78" y="118"/>
                    </a:cxn>
                    <a:cxn ang="0">
                      <a:pos x="62" y="136"/>
                    </a:cxn>
                    <a:cxn ang="0">
                      <a:pos x="64" y="138"/>
                    </a:cxn>
                    <a:cxn ang="0">
                      <a:pos x="84" y="118"/>
                    </a:cxn>
                    <a:cxn ang="0">
                      <a:pos x="106" y="84"/>
                    </a:cxn>
                    <a:cxn ang="0">
                      <a:pos x="116" y="58"/>
                    </a:cxn>
                    <a:cxn ang="0">
                      <a:pos x="118" y="46"/>
                    </a:cxn>
                    <a:cxn ang="0">
                      <a:pos x="112" y="24"/>
                    </a:cxn>
                    <a:cxn ang="0">
                      <a:pos x="98" y="10"/>
                    </a:cxn>
                    <a:cxn ang="0">
                      <a:pos x="76" y="2"/>
                    </a:cxn>
                    <a:cxn ang="0">
                      <a:pos x="56" y="0"/>
                    </a:cxn>
                    <a:cxn ang="0">
                      <a:pos x="44" y="2"/>
                    </a:cxn>
                    <a:cxn ang="0">
                      <a:pos x="24" y="12"/>
                    </a:cxn>
                    <a:cxn ang="0">
                      <a:pos x="10" y="26"/>
                    </a:cxn>
                    <a:cxn ang="0">
                      <a:pos x="2" y="46"/>
                    </a:cxn>
                    <a:cxn ang="0">
                      <a:pos x="0" y="58"/>
                    </a:cxn>
                    <a:cxn ang="0">
                      <a:pos x="4" y="78"/>
                    </a:cxn>
                    <a:cxn ang="0">
                      <a:pos x="18" y="98"/>
                    </a:cxn>
                    <a:cxn ang="0">
                      <a:pos x="30" y="110"/>
                    </a:cxn>
                    <a:cxn ang="0">
                      <a:pos x="52" y="132"/>
                    </a:cxn>
                    <a:cxn ang="0">
                      <a:pos x="60" y="150"/>
                    </a:cxn>
                    <a:cxn ang="0">
                      <a:pos x="60" y="158"/>
                    </a:cxn>
                  </a:cxnLst>
                  <a:rect l="0" t="0" r="r" b="b"/>
                  <a:pathLst>
                    <a:path w="118" h="158">
                      <a:moveTo>
                        <a:pt x="62" y="158"/>
                      </a:moveTo>
                      <a:lnTo>
                        <a:pt x="62" y="158"/>
                      </a:lnTo>
                      <a:lnTo>
                        <a:pt x="62" y="154"/>
                      </a:lnTo>
                      <a:lnTo>
                        <a:pt x="62" y="148"/>
                      </a:lnTo>
                      <a:lnTo>
                        <a:pt x="58" y="140"/>
                      </a:lnTo>
                      <a:lnTo>
                        <a:pt x="52" y="130"/>
                      </a:lnTo>
                      <a:lnTo>
                        <a:pt x="46" y="124"/>
                      </a:lnTo>
                      <a:lnTo>
                        <a:pt x="46" y="124"/>
                      </a:lnTo>
                      <a:lnTo>
                        <a:pt x="28" y="100"/>
                      </a:lnTo>
                      <a:lnTo>
                        <a:pt x="20" y="88"/>
                      </a:lnTo>
                      <a:lnTo>
                        <a:pt x="14" y="76"/>
                      </a:lnTo>
                      <a:lnTo>
                        <a:pt x="12" y="64"/>
                      </a:lnTo>
                      <a:lnTo>
                        <a:pt x="12" y="50"/>
                      </a:lnTo>
                      <a:lnTo>
                        <a:pt x="18" y="38"/>
                      </a:lnTo>
                      <a:lnTo>
                        <a:pt x="28" y="26"/>
                      </a:lnTo>
                      <a:lnTo>
                        <a:pt x="28" y="26"/>
                      </a:lnTo>
                      <a:lnTo>
                        <a:pt x="38" y="20"/>
                      </a:lnTo>
                      <a:lnTo>
                        <a:pt x="52" y="16"/>
                      </a:lnTo>
                      <a:lnTo>
                        <a:pt x="64" y="16"/>
                      </a:lnTo>
                      <a:lnTo>
                        <a:pt x="76" y="18"/>
                      </a:lnTo>
                      <a:lnTo>
                        <a:pt x="88" y="24"/>
                      </a:lnTo>
                      <a:lnTo>
                        <a:pt x="98" y="30"/>
                      </a:lnTo>
                      <a:lnTo>
                        <a:pt x="104" y="40"/>
                      </a:lnTo>
                      <a:lnTo>
                        <a:pt x="108" y="52"/>
                      </a:lnTo>
                      <a:lnTo>
                        <a:pt x="108" y="52"/>
                      </a:lnTo>
                      <a:lnTo>
                        <a:pt x="106" y="64"/>
                      </a:lnTo>
                      <a:lnTo>
                        <a:pt x="104" y="76"/>
                      </a:lnTo>
                      <a:lnTo>
                        <a:pt x="98" y="88"/>
                      </a:lnTo>
                      <a:lnTo>
                        <a:pt x="92" y="98"/>
                      </a:lnTo>
                      <a:lnTo>
                        <a:pt x="78" y="118"/>
                      </a:lnTo>
                      <a:lnTo>
                        <a:pt x="62" y="136"/>
                      </a:lnTo>
                      <a:lnTo>
                        <a:pt x="62" y="136"/>
                      </a:lnTo>
                      <a:lnTo>
                        <a:pt x="62" y="138"/>
                      </a:lnTo>
                      <a:lnTo>
                        <a:pt x="64" y="138"/>
                      </a:lnTo>
                      <a:lnTo>
                        <a:pt x="64" y="138"/>
                      </a:lnTo>
                      <a:lnTo>
                        <a:pt x="84" y="118"/>
                      </a:lnTo>
                      <a:lnTo>
                        <a:pt x="100" y="96"/>
                      </a:lnTo>
                      <a:lnTo>
                        <a:pt x="106" y="84"/>
                      </a:lnTo>
                      <a:lnTo>
                        <a:pt x="112" y="72"/>
                      </a:lnTo>
                      <a:lnTo>
                        <a:pt x="116" y="58"/>
                      </a:lnTo>
                      <a:lnTo>
                        <a:pt x="118" y="46"/>
                      </a:lnTo>
                      <a:lnTo>
                        <a:pt x="118" y="46"/>
                      </a:lnTo>
                      <a:lnTo>
                        <a:pt x="116" y="34"/>
                      </a:lnTo>
                      <a:lnTo>
                        <a:pt x="112" y="24"/>
                      </a:lnTo>
                      <a:lnTo>
                        <a:pt x="106" y="16"/>
                      </a:lnTo>
                      <a:lnTo>
                        <a:pt x="98" y="10"/>
                      </a:lnTo>
                      <a:lnTo>
                        <a:pt x="88" y="4"/>
                      </a:lnTo>
                      <a:lnTo>
                        <a:pt x="76" y="2"/>
                      </a:lnTo>
                      <a:lnTo>
                        <a:pt x="66" y="0"/>
                      </a:lnTo>
                      <a:lnTo>
                        <a:pt x="56" y="0"/>
                      </a:lnTo>
                      <a:lnTo>
                        <a:pt x="56" y="0"/>
                      </a:lnTo>
                      <a:lnTo>
                        <a:pt x="44" y="2"/>
                      </a:lnTo>
                      <a:lnTo>
                        <a:pt x="34" y="6"/>
                      </a:lnTo>
                      <a:lnTo>
                        <a:pt x="24" y="12"/>
                      </a:lnTo>
                      <a:lnTo>
                        <a:pt x="16" y="18"/>
                      </a:lnTo>
                      <a:lnTo>
                        <a:pt x="10" y="26"/>
                      </a:lnTo>
                      <a:lnTo>
                        <a:pt x="4" y="36"/>
                      </a:lnTo>
                      <a:lnTo>
                        <a:pt x="2" y="46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2" y="68"/>
                      </a:lnTo>
                      <a:lnTo>
                        <a:pt x="4" y="78"/>
                      </a:lnTo>
                      <a:lnTo>
                        <a:pt x="10" y="88"/>
                      </a:lnTo>
                      <a:lnTo>
                        <a:pt x="18" y="98"/>
                      </a:lnTo>
                      <a:lnTo>
                        <a:pt x="18" y="98"/>
                      </a:lnTo>
                      <a:lnTo>
                        <a:pt x="30" y="110"/>
                      </a:lnTo>
                      <a:lnTo>
                        <a:pt x="44" y="124"/>
                      </a:lnTo>
                      <a:lnTo>
                        <a:pt x="52" y="132"/>
                      </a:lnTo>
                      <a:lnTo>
                        <a:pt x="58" y="142"/>
                      </a:lnTo>
                      <a:lnTo>
                        <a:pt x="60" y="150"/>
                      </a:lnTo>
                      <a:lnTo>
                        <a:pt x="60" y="158"/>
                      </a:lnTo>
                      <a:lnTo>
                        <a:pt x="60" y="158"/>
                      </a:lnTo>
                      <a:lnTo>
                        <a:pt x="62" y="158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5" name="Freeform 521"/>
                <p:cNvSpPr>
                  <a:spLocks/>
                </p:cNvSpPr>
                <p:nvPr/>
              </p:nvSpPr>
              <p:spPr bwMode="auto">
                <a:xfrm>
                  <a:off x="2411" y="1942"/>
                  <a:ext cx="25" cy="27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8" y="18"/>
                    </a:cxn>
                    <a:cxn ang="0">
                      <a:pos x="18" y="40"/>
                    </a:cxn>
                    <a:cxn ang="0">
                      <a:pos x="24" y="48"/>
                    </a:cxn>
                    <a:cxn ang="0">
                      <a:pos x="32" y="56"/>
                    </a:cxn>
                    <a:cxn ang="0">
                      <a:pos x="40" y="60"/>
                    </a:cxn>
                    <a:cxn ang="0">
                      <a:pos x="50" y="62"/>
                    </a:cxn>
                    <a:cxn ang="0">
                      <a:pos x="50" y="62"/>
                    </a:cxn>
                    <a:cxn ang="0">
                      <a:pos x="56" y="58"/>
                    </a:cxn>
                    <a:cxn ang="0">
                      <a:pos x="62" y="54"/>
                    </a:cxn>
                    <a:cxn ang="0">
                      <a:pos x="66" y="46"/>
                    </a:cxn>
                    <a:cxn ang="0">
                      <a:pos x="68" y="38"/>
                    </a:cxn>
                    <a:cxn ang="0">
                      <a:pos x="70" y="22"/>
                    </a:cxn>
                    <a:cxn ang="0">
                      <a:pos x="72" y="8"/>
                    </a:cxn>
                    <a:cxn ang="0">
                      <a:pos x="72" y="8"/>
                    </a:cxn>
                    <a:cxn ang="0">
                      <a:pos x="72" y="6"/>
                    </a:cxn>
                    <a:cxn ang="0">
                      <a:pos x="70" y="6"/>
                    </a:cxn>
                    <a:cxn ang="0">
                      <a:pos x="70" y="6"/>
                    </a:cxn>
                    <a:cxn ang="0">
                      <a:pos x="64" y="34"/>
                    </a:cxn>
                    <a:cxn ang="0">
                      <a:pos x="60" y="42"/>
                    </a:cxn>
                    <a:cxn ang="0">
                      <a:pos x="58" y="48"/>
                    </a:cxn>
                    <a:cxn ang="0">
                      <a:pos x="54" y="52"/>
                    </a:cxn>
                    <a:cxn ang="0">
                      <a:pos x="48" y="54"/>
                    </a:cxn>
                    <a:cxn ang="0">
                      <a:pos x="48" y="54"/>
                    </a:cxn>
                    <a:cxn ang="0">
                      <a:pos x="40" y="52"/>
                    </a:cxn>
                    <a:cxn ang="0">
                      <a:pos x="34" y="48"/>
                    </a:cxn>
                    <a:cxn ang="0">
                      <a:pos x="28" y="42"/>
                    </a:cxn>
                    <a:cxn ang="0">
                      <a:pos x="22" y="32"/>
                    </a:cxn>
                    <a:cxn ang="0">
                      <a:pos x="12" y="14"/>
                    </a:cxn>
                    <a:cxn ang="0">
                      <a:pos x="8" y="6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72" h="6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8" y="18"/>
                      </a:lnTo>
                      <a:lnTo>
                        <a:pt x="18" y="40"/>
                      </a:lnTo>
                      <a:lnTo>
                        <a:pt x="24" y="48"/>
                      </a:lnTo>
                      <a:lnTo>
                        <a:pt x="32" y="56"/>
                      </a:lnTo>
                      <a:lnTo>
                        <a:pt x="40" y="60"/>
                      </a:lnTo>
                      <a:lnTo>
                        <a:pt x="50" y="62"/>
                      </a:lnTo>
                      <a:lnTo>
                        <a:pt x="50" y="62"/>
                      </a:lnTo>
                      <a:lnTo>
                        <a:pt x="56" y="58"/>
                      </a:lnTo>
                      <a:lnTo>
                        <a:pt x="62" y="54"/>
                      </a:lnTo>
                      <a:lnTo>
                        <a:pt x="66" y="46"/>
                      </a:lnTo>
                      <a:lnTo>
                        <a:pt x="68" y="38"/>
                      </a:lnTo>
                      <a:lnTo>
                        <a:pt x="70" y="22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6"/>
                      </a:lnTo>
                      <a:lnTo>
                        <a:pt x="70" y="6"/>
                      </a:lnTo>
                      <a:lnTo>
                        <a:pt x="70" y="6"/>
                      </a:lnTo>
                      <a:lnTo>
                        <a:pt x="64" y="34"/>
                      </a:lnTo>
                      <a:lnTo>
                        <a:pt x="60" y="42"/>
                      </a:lnTo>
                      <a:lnTo>
                        <a:pt x="58" y="48"/>
                      </a:lnTo>
                      <a:lnTo>
                        <a:pt x="54" y="52"/>
                      </a:lnTo>
                      <a:lnTo>
                        <a:pt x="48" y="54"/>
                      </a:lnTo>
                      <a:lnTo>
                        <a:pt x="48" y="54"/>
                      </a:lnTo>
                      <a:lnTo>
                        <a:pt x="40" y="52"/>
                      </a:lnTo>
                      <a:lnTo>
                        <a:pt x="34" y="48"/>
                      </a:lnTo>
                      <a:lnTo>
                        <a:pt x="28" y="42"/>
                      </a:lnTo>
                      <a:lnTo>
                        <a:pt x="22" y="32"/>
                      </a:lnTo>
                      <a:lnTo>
                        <a:pt x="12" y="14"/>
                      </a:lnTo>
                      <a:lnTo>
                        <a:pt x="8" y="6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6" name="Freeform 522"/>
                <p:cNvSpPr>
                  <a:spLocks/>
                </p:cNvSpPr>
                <p:nvPr/>
              </p:nvSpPr>
              <p:spPr bwMode="auto">
                <a:xfrm>
                  <a:off x="2411" y="1942"/>
                  <a:ext cx="25" cy="27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8" y="18"/>
                    </a:cxn>
                    <a:cxn ang="0">
                      <a:pos x="18" y="40"/>
                    </a:cxn>
                    <a:cxn ang="0">
                      <a:pos x="24" y="48"/>
                    </a:cxn>
                    <a:cxn ang="0">
                      <a:pos x="32" y="56"/>
                    </a:cxn>
                    <a:cxn ang="0">
                      <a:pos x="40" y="60"/>
                    </a:cxn>
                    <a:cxn ang="0">
                      <a:pos x="50" y="62"/>
                    </a:cxn>
                    <a:cxn ang="0">
                      <a:pos x="50" y="62"/>
                    </a:cxn>
                    <a:cxn ang="0">
                      <a:pos x="56" y="58"/>
                    </a:cxn>
                    <a:cxn ang="0">
                      <a:pos x="62" y="54"/>
                    </a:cxn>
                    <a:cxn ang="0">
                      <a:pos x="66" y="46"/>
                    </a:cxn>
                    <a:cxn ang="0">
                      <a:pos x="68" y="38"/>
                    </a:cxn>
                    <a:cxn ang="0">
                      <a:pos x="70" y="22"/>
                    </a:cxn>
                    <a:cxn ang="0">
                      <a:pos x="72" y="8"/>
                    </a:cxn>
                    <a:cxn ang="0">
                      <a:pos x="72" y="8"/>
                    </a:cxn>
                    <a:cxn ang="0">
                      <a:pos x="72" y="6"/>
                    </a:cxn>
                    <a:cxn ang="0">
                      <a:pos x="70" y="6"/>
                    </a:cxn>
                    <a:cxn ang="0">
                      <a:pos x="70" y="6"/>
                    </a:cxn>
                    <a:cxn ang="0">
                      <a:pos x="64" y="34"/>
                    </a:cxn>
                    <a:cxn ang="0">
                      <a:pos x="60" y="42"/>
                    </a:cxn>
                    <a:cxn ang="0">
                      <a:pos x="58" y="48"/>
                    </a:cxn>
                    <a:cxn ang="0">
                      <a:pos x="54" y="52"/>
                    </a:cxn>
                    <a:cxn ang="0">
                      <a:pos x="48" y="54"/>
                    </a:cxn>
                    <a:cxn ang="0">
                      <a:pos x="48" y="54"/>
                    </a:cxn>
                    <a:cxn ang="0">
                      <a:pos x="40" y="52"/>
                    </a:cxn>
                    <a:cxn ang="0">
                      <a:pos x="34" y="48"/>
                    </a:cxn>
                    <a:cxn ang="0">
                      <a:pos x="28" y="42"/>
                    </a:cxn>
                    <a:cxn ang="0">
                      <a:pos x="22" y="32"/>
                    </a:cxn>
                    <a:cxn ang="0">
                      <a:pos x="12" y="14"/>
                    </a:cxn>
                    <a:cxn ang="0">
                      <a:pos x="8" y="6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72" h="6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8" y="18"/>
                      </a:lnTo>
                      <a:lnTo>
                        <a:pt x="18" y="40"/>
                      </a:lnTo>
                      <a:lnTo>
                        <a:pt x="24" y="48"/>
                      </a:lnTo>
                      <a:lnTo>
                        <a:pt x="32" y="56"/>
                      </a:lnTo>
                      <a:lnTo>
                        <a:pt x="40" y="60"/>
                      </a:lnTo>
                      <a:lnTo>
                        <a:pt x="50" y="62"/>
                      </a:lnTo>
                      <a:lnTo>
                        <a:pt x="50" y="62"/>
                      </a:lnTo>
                      <a:lnTo>
                        <a:pt x="56" y="58"/>
                      </a:lnTo>
                      <a:lnTo>
                        <a:pt x="62" y="54"/>
                      </a:lnTo>
                      <a:lnTo>
                        <a:pt x="66" y="46"/>
                      </a:lnTo>
                      <a:lnTo>
                        <a:pt x="68" y="38"/>
                      </a:lnTo>
                      <a:lnTo>
                        <a:pt x="70" y="22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6"/>
                      </a:lnTo>
                      <a:lnTo>
                        <a:pt x="70" y="6"/>
                      </a:lnTo>
                      <a:lnTo>
                        <a:pt x="70" y="6"/>
                      </a:lnTo>
                      <a:lnTo>
                        <a:pt x="64" y="34"/>
                      </a:lnTo>
                      <a:lnTo>
                        <a:pt x="60" y="42"/>
                      </a:lnTo>
                      <a:lnTo>
                        <a:pt x="58" y="48"/>
                      </a:lnTo>
                      <a:lnTo>
                        <a:pt x="54" y="52"/>
                      </a:lnTo>
                      <a:lnTo>
                        <a:pt x="48" y="54"/>
                      </a:lnTo>
                      <a:lnTo>
                        <a:pt x="48" y="54"/>
                      </a:lnTo>
                      <a:lnTo>
                        <a:pt x="40" y="52"/>
                      </a:lnTo>
                      <a:lnTo>
                        <a:pt x="34" y="48"/>
                      </a:lnTo>
                      <a:lnTo>
                        <a:pt x="28" y="42"/>
                      </a:lnTo>
                      <a:lnTo>
                        <a:pt x="22" y="32"/>
                      </a:lnTo>
                      <a:lnTo>
                        <a:pt x="12" y="14"/>
                      </a:lnTo>
                      <a:lnTo>
                        <a:pt x="8" y="6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7" name="Freeform 523"/>
                <p:cNvSpPr>
                  <a:spLocks/>
                </p:cNvSpPr>
                <p:nvPr/>
              </p:nvSpPr>
              <p:spPr bwMode="auto">
                <a:xfrm>
                  <a:off x="2369" y="1887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14"/>
                    </a:cxn>
                    <a:cxn ang="0">
                      <a:pos x="12" y="28"/>
                    </a:cxn>
                    <a:cxn ang="0">
                      <a:pos x="18" y="32"/>
                    </a:cxn>
                    <a:cxn ang="0">
                      <a:pos x="24" y="38"/>
                    </a:cxn>
                    <a:cxn ang="0">
                      <a:pos x="30" y="40"/>
                    </a:cxn>
                    <a:cxn ang="0">
                      <a:pos x="38" y="44"/>
                    </a:cxn>
                    <a:cxn ang="0">
                      <a:pos x="38" y="44"/>
                    </a:cxn>
                    <a:cxn ang="0">
                      <a:pos x="46" y="44"/>
                    </a:cxn>
                    <a:cxn ang="0">
                      <a:pos x="54" y="44"/>
                    </a:cxn>
                    <a:cxn ang="0">
                      <a:pos x="60" y="42"/>
                    </a:cxn>
                    <a:cxn ang="0">
                      <a:pos x="68" y="38"/>
                    </a:cxn>
                    <a:cxn ang="0">
                      <a:pos x="74" y="32"/>
                    </a:cxn>
                    <a:cxn ang="0">
                      <a:pos x="78" y="26"/>
                    </a:cxn>
                    <a:cxn ang="0">
                      <a:pos x="86" y="12"/>
                    </a:cxn>
                    <a:cxn ang="0">
                      <a:pos x="86" y="12"/>
                    </a:cxn>
                    <a:cxn ang="0">
                      <a:pos x="86" y="8"/>
                    </a:cxn>
                    <a:cxn ang="0">
                      <a:pos x="82" y="4"/>
                    </a:cxn>
                    <a:cxn ang="0">
                      <a:pos x="78" y="4"/>
                    </a:cxn>
                    <a:cxn ang="0">
                      <a:pos x="74" y="8"/>
                    </a:cxn>
                    <a:cxn ang="0">
                      <a:pos x="74" y="8"/>
                    </a:cxn>
                    <a:cxn ang="0">
                      <a:pos x="68" y="18"/>
                    </a:cxn>
                    <a:cxn ang="0">
                      <a:pos x="60" y="26"/>
                    </a:cxn>
                    <a:cxn ang="0">
                      <a:pos x="50" y="32"/>
                    </a:cxn>
                    <a:cxn ang="0">
                      <a:pos x="44" y="32"/>
                    </a:cxn>
                    <a:cxn ang="0">
                      <a:pos x="36" y="32"/>
                    </a:cxn>
                    <a:cxn ang="0">
                      <a:pos x="36" y="32"/>
                    </a:cxn>
                    <a:cxn ang="0">
                      <a:pos x="24" y="30"/>
                    </a:cxn>
                    <a:cxn ang="0">
                      <a:pos x="14" y="22"/>
                    </a:cxn>
                    <a:cxn ang="0">
                      <a:pos x="6" y="12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" h="4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12" y="28"/>
                      </a:lnTo>
                      <a:lnTo>
                        <a:pt x="18" y="32"/>
                      </a:lnTo>
                      <a:lnTo>
                        <a:pt x="24" y="38"/>
                      </a:lnTo>
                      <a:lnTo>
                        <a:pt x="30" y="40"/>
                      </a:lnTo>
                      <a:lnTo>
                        <a:pt x="38" y="44"/>
                      </a:lnTo>
                      <a:lnTo>
                        <a:pt x="38" y="44"/>
                      </a:lnTo>
                      <a:lnTo>
                        <a:pt x="46" y="44"/>
                      </a:lnTo>
                      <a:lnTo>
                        <a:pt x="54" y="44"/>
                      </a:lnTo>
                      <a:lnTo>
                        <a:pt x="60" y="42"/>
                      </a:lnTo>
                      <a:lnTo>
                        <a:pt x="68" y="38"/>
                      </a:lnTo>
                      <a:lnTo>
                        <a:pt x="74" y="32"/>
                      </a:lnTo>
                      <a:lnTo>
                        <a:pt x="78" y="26"/>
                      </a:lnTo>
                      <a:lnTo>
                        <a:pt x="86" y="12"/>
                      </a:lnTo>
                      <a:lnTo>
                        <a:pt x="86" y="12"/>
                      </a:lnTo>
                      <a:lnTo>
                        <a:pt x="86" y="8"/>
                      </a:lnTo>
                      <a:lnTo>
                        <a:pt x="82" y="4"/>
                      </a:lnTo>
                      <a:lnTo>
                        <a:pt x="78" y="4"/>
                      </a:lnTo>
                      <a:lnTo>
                        <a:pt x="74" y="8"/>
                      </a:lnTo>
                      <a:lnTo>
                        <a:pt x="74" y="8"/>
                      </a:lnTo>
                      <a:lnTo>
                        <a:pt x="68" y="18"/>
                      </a:lnTo>
                      <a:lnTo>
                        <a:pt x="60" y="26"/>
                      </a:lnTo>
                      <a:lnTo>
                        <a:pt x="50" y="32"/>
                      </a:lnTo>
                      <a:lnTo>
                        <a:pt x="44" y="32"/>
                      </a:lnTo>
                      <a:lnTo>
                        <a:pt x="36" y="32"/>
                      </a:lnTo>
                      <a:lnTo>
                        <a:pt x="36" y="32"/>
                      </a:lnTo>
                      <a:lnTo>
                        <a:pt x="24" y="30"/>
                      </a:lnTo>
                      <a:lnTo>
                        <a:pt x="14" y="22"/>
                      </a:lnTo>
                      <a:lnTo>
                        <a:pt x="6" y="12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8" name="Freeform 524"/>
                <p:cNvSpPr>
                  <a:spLocks/>
                </p:cNvSpPr>
                <p:nvPr/>
              </p:nvSpPr>
              <p:spPr bwMode="auto">
                <a:xfrm>
                  <a:off x="2369" y="1887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4" y="14"/>
                    </a:cxn>
                    <a:cxn ang="0">
                      <a:pos x="12" y="28"/>
                    </a:cxn>
                    <a:cxn ang="0">
                      <a:pos x="18" y="32"/>
                    </a:cxn>
                    <a:cxn ang="0">
                      <a:pos x="24" y="38"/>
                    </a:cxn>
                    <a:cxn ang="0">
                      <a:pos x="30" y="40"/>
                    </a:cxn>
                    <a:cxn ang="0">
                      <a:pos x="38" y="44"/>
                    </a:cxn>
                    <a:cxn ang="0">
                      <a:pos x="38" y="44"/>
                    </a:cxn>
                    <a:cxn ang="0">
                      <a:pos x="46" y="44"/>
                    </a:cxn>
                    <a:cxn ang="0">
                      <a:pos x="54" y="44"/>
                    </a:cxn>
                    <a:cxn ang="0">
                      <a:pos x="60" y="42"/>
                    </a:cxn>
                    <a:cxn ang="0">
                      <a:pos x="68" y="38"/>
                    </a:cxn>
                    <a:cxn ang="0">
                      <a:pos x="74" y="32"/>
                    </a:cxn>
                    <a:cxn ang="0">
                      <a:pos x="78" y="26"/>
                    </a:cxn>
                    <a:cxn ang="0">
                      <a:pos x="86" y="12"/>
                    </a:cxn>
                    <a:cxn ang="0">
                      <a:pos x="86" y="12"/>
                    </a:cxn>
                    <a:cxn ang="0">
                      <a:pos x="86" y="8"/>
                    </a:cxn>
                    <a:cxn ang="0">
                      <a:pos x="82" y="4"/>
                    </a:cxn>
                    <a:cxn ang="0">
                      <a:pos x="78" y="4"/>
                    </a:cxn>
                    <a:cxn ang="0">
                      <a:pos x="74" y="8"/>
                    </a:cxn>
                    <a:cxn ang="0">
                      <a:pos x="74" y="8"/>
                    </a:cxn>
                    <a:cxn ang="0">
                      <a:pos x="68" y="18"/>
                    </a:cxn>
                    <a:cxn ang="0">
                      <a:pos x="60" y="26"/>
                    </a:cxn>
                    <a:cxn ang="0">
                      <a:pos x="50" y="32"/>
                    </a:cxn>
                    <a:cxn ang="0">
                      <a:pos x="44" y="32"/>
                    </a:cxn>
                    <a:cxn ang="0">
                      <a:pos x="36" y="32"/>
                    </a:cxn>
                    <a:cxn ang="0">
                      <a:pos x="36" y="32"/>
                    </a:cxn>
                    <a:cxn ang="0">
                      <a:pos x="24" y="30"/>
                    </a:cxn>
                    <a:cxn ang="0">
                      <a:pos x="14" y="22"/>
                    </a:cxn>
                    <a:cxn ang="0">
                      <a:pos x="6" y="12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6" h="4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12" y="28"/>
                      </a:lnTo>
                      <a:lnTo>
                        <a:pt x="18" y="32"/>
                      </a:lnTo>
                      <a:lnTo>
                        <a:pt x="24" y="38"/>
                      </a:lnTo>
                      <a:lnTo>
                        <a:pt x="30" y="40"/>
                      </a:lnTo>
                      <a:lnTo>
                        <a:pt x="38" y="44"/>
                      </a:lnTo>
                      <a:lnTo>
                        <a:pt x="38" y="44"/>
                      </a:lnTo>
                      <a:lnTo>
                        <a:pt x="46" y="44"/>
                      </a:lnTo>
                      <a:lnTo>
                        <a:pt x="54" y="44"/>
                      </a:lnTo>
                      <a:lnTo>
                        <a:pt x="60" y="42"/>
                      </a:lnTo>
                      <a:lnTo>
                        <a:pt x="68" y="38"/>
                      </a:lnTo>
                      <a:lnTo>
                        <a:pt x="74" y="32"/>
                      </a:lnTo>
                      <a:lnTo>
                        <a:pt x="78" y="26"/>
                      </a:lnTo>
                      <a:lnTo>
                        <a:pt x="86" y="12"/>
                      </a:lnTo>
                      <a:lnTo>
                        <a:pt x="86" y="12"/>
                      </a:lnTo>
                      <a:lnTo>
                        <a:pt x="86" y="8"/>
                      </a:lnTo>
                      <a:lnTo>
                        <a:pt x="82" y="4"/>
                      </a:lnTo>
                      <a:lnTo>
                        <a:pt x="78" y="4"/>
                      </a:lnTo>
                      <a:lnTo>
                        <a:pt x="74" y="8"/>
                      </a:lnTo>
                      <a:lnTo>
                        <a:pt x="74" y="8"/>
                      </a:lnTo>
                      <a:lnTo>
                        <a:pt x="68" y="18"/>
                      </a:lnTo>
                      <a:lnTo>
                        <a:pt x="60" y="26"/>
                      </a:lnTo>
                      <a:lnTo>
                        <a:pt x="50" y="32"/>
                      </a:lnTo>
                      <a:lnTo>
                        <a:pt x="44" y="32"/>
                      </a:lnTo>
                      <a:lnTo>
                        <a:pt x="36" y="32"/>
                      </a:lnTo>
                      <a:lnTo>
                        <a:pt x="36" y="32"/>
                      </a:lnTo>
                      <a:lnTo>
                        <a:pt x="24" y="30"/>
                      </a:lnTo>
                      <a:lnTo>
                        <a:pt x="14" y="22"/>
                      </a:lnTo>
                      <a:lnTo>
                        <a:pt x="6" y="12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69" name="Freeform 525"/>
                <p:cNvSpPr>
                  <a:spLocks/>
                </p:cNvSpPr>
                <p:nvPr/>
              </p:nvSpPr>
              <p:spPr bwMode="auto">
                <a:xfrm>
                  <a:off x="2448" y="1888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4" y="16"/>
                    </a:cxn>
                    <a:cxn ang="0">
                      <a:pos x="12" y="28"/>
                    </a:cxn>
                    <a:cxn ang="0">
                      <a:pos x="16" y="34"/>
                    </a:cxn>
                    <a:cxn ang="0">
                      <a:pos x="22" y="38"/>
                    </a:cxn>
                    <a:cxn ang="0">
                      <a:pos x="28" y="42"/>
                    </a:cxn>
                    <a:cxn ang="0">
                      <a:pos x="36" y="44"/>
                    </a:cxn>
                    <a:cxn ang="0">
                      <a:pos x="36" y="44"/>
                    </a:cxn>
                    <a:cxn ang="0">
                      <a:pos x="44" y="46"/>
                    </a:cxn>
                    <a:cxn ang="0">
                      <a:pos x="52" y="44"/>
                    </a:cxn>
                    <a:cxn ang="0">
                      <a:pos x="60" y="42"/>
                    </a:cxn>
                    <a:cxn ang="0">
                      <a:pos x="66" y="38"/>
                    </a:cxn>
                    <a:cxn ang="0">
                      <a:pos x="72" y="34"/>
                    </a:cxn>
                    <a:cxn ang="0">
                      <a:pos x="78" y="28"/>
                    </a:cxn>
                    <a:cxn ang="0">
                      <a:pos x="84" y="14"/>
                    </a:cxn>
                    <a:cxn ang="0">
                      <a:pos x="84" y="14"/>
                    </a:cxn>
                    <a:cxn ang="0">
                      <a:pos x="84" y="8"/>
                    </a:cxn>
                    <a:cxn ang="0">
                      <a:pos x="82" y="6"/>
                    </a:cxn>
                    <a:cxn ang="0">
                      <a:pos x="78" y="6"/>
                    </a:cxn>
                    <a:cxn ang="0">
                      <a:pos x="74" y="8"/>
                    </a:cxn>
                    <a:cxn ang="0">
                      <a:pos x="74" y="8"/>
                    </a:cxn>
                    <a:cxn ang="0">
                      <a:pos x="68" y="20"/>
                    </a:cxn>
                    <a:cxn ang="0">
                      <a:pos x="58" y="28"/>
                    </a:cxn>
                    <a:cxn ang="0">
                      <a:pos x="48" y="32"/>
                    </a:cxn>
                    <a:cxn ang="0">
                      <a:pos x="42" y="34"/>
                    </a:cxn>
                    <a:cxn ang="0">
                      <a:pos x="36" y="34"/>
                    </a:cxn>
                    <a:cxn ang="0">
                      <a:pos x="36" y="34"/>
                    </a:cxn>
                    <a:cxn ang="0">
                      <a:pos x="24" y="30"/>
                    </a:cxn>
                    <a:cxn ang="0">
                      <a:pos x="14" y="22"/>
                    </a:cxn>
                    <a:cxn ang="0">
                      <a:pos x="6" y="12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84" h="46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4" y="16"/>
                      </a:lnTo>
                      <a:lnTo>
                        <a:pt x="12" y="28"/>
                      </a:lnTo>
                      <a:lnTo>
                        <a:pt x="16" y="34"/>
                      </a:lnTo>
                      <a:lnTo>
                        <a:pt x="22" y="38"/>
                      </a:lnTo>
                      <a:lnTo>
                        <a:pt x="28" y="42"/>
                      </a:lnTo>
                      <a:lnTo>
                        <a:pt x="36" y="44"/>
                      </a:lnTo>
                      <a:lnTo>
                        <a:pt x="36" y="44"/>
                      </a:lnTo>
                      <a:lnTo>
                        <a:pt x="44" y="46"/>
                      </a:lnTo>
                      <a:lnTo>
                        <a:pt x="52" y="44"/>
                      </a:lnTo>
                      <a:lnTo>
                        <a:pt x="60" y="42"/>
                      </a:lnTo>
                      <a:lnTo>
                        <a:pt x="66" y="38"/>
                      </a:lnTo>
                      <a:lnTo>
                        <a:pt x="72" y="34"/>
                      </a:lnTo>
                      <a:lnTo>
                        <a:pt x="78" y="28"/>
                      </a:lnTo>
                      <a:lnTo>
                        <a:pt x="84" y="14"/>
                      </a:lnTo>
                      <a:lnTo>
                        <a:pt x="84" y="14"/>
                      </a:lnTo>
                      <a:lnTo>
                        <a:pt x="84" y="8"/>
                      </a:lnTo>
                      <a:lnTo>
                        <a:pt x="82" y="6"/>
                      </a:lnTo>
                      <a:lnTo>
                        <a:pt x="78" y="6"/>
                      </a:lnTo>
                      <a:lnTo>
                        <a:pt x="74" y="8"/>
                      </a:lnTo>
                      <a:lnTo>
                        <a:pt x="74" y="8"/>
                      </a:lnTo>
                      <a:lnTo>
                        <a:pt x="68" y="20"/>
                      </a:lnTo>
                      <a:lnTo>
                        <a:pt x="58" y="28"/>
                      </a:lnTo>
                      <a:lnTo>
                        <a:pt x="48" y="32"/>
                      </a:lnTo>
                      <a:lnTo>
                        <a:pt x="42" y="34"/>
                      </a:lnTo>
                      <a:lnTo>
                        <a:pt x="36" y="34"/>
                      </a:lnTo>
                      <a:lnTo>
                        <a:pt x="36" y="34"/>
                      </a:lnTo>
                      <a:lnTo>
                        <a:pt x="24" y="30"/>
                      </a:lnTo>
                      <a:lnTo>
                        <a:pt x="14" y="22"/>
                      </a:lnTo>
                      <a:lnTo>
                        <a:pt x="6" y="12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0" name="Freeform 526"/>
                <p:cNvSpPr>
                  <a:spLocks/>
                </p:cNvSpPr>
                <p:nvPr/>
              </p:nvSpPr>
              <p:spPr bwMode="auto">
                <a:xfrm>
                  <a:off x="2448" y="1888"/>
                  <a:ext cx="30" cy="19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4" y="16"/>
                    </a:cxn>
                    <a:cxn ang="0">
                      <a:pos x="12" y="28"/>
                    </a:cxn>
                    <a:cxn ang="0">
                      <a:pos x="16" y="34"/>
                    </a:cxn>
                    <a:cxn ang="0">
                      <a:pos x="22" y="38"/>
                    </a:cxn>
                    <a:cxn ang="0">
                      <a:pos x="28" y="42"/>
                    </a:cxn>
                    <a:cxn ang="0">
                      <a:pos x="36" y="44"/>
                    </a:cxn>
                    <a:cxn ang="0">
                      <a:pos x="36" y="44"/>
                    </a:cxn>
                    <a:cxn ang="0">
                      <a:pos x="44" y="46"/>
                    </a:cxn>
                    <a:cxn ang="0">
                      <a:pos x="52" y="44"/>
                    </a:cxn>
                    <a:cxn ang="0">
                      <a:pos x="60" y="42"/>
                    </a:cxn>
                    <a:cxn ang="0">
                      <a:pos x="66" y="38"/>
                    </a:cxn>
                    <a:cxn ang="0">
                      <a:pos x="72" y="34"/>
                    </a:cxn>
                    <a:cxn ang="0">
                      <a:pos x="78" y="28"/>
                    </a:cxn>
                    <a:cxn ang="0">
                      <a:pos x="84" y="14"/>
                    </a:cxn>
                    <a:cxn ang="0">
                      <a:pos x="84" y="14"/>
                    </a:cxn>
                    <a:cxn ang="0">
                      <a:pos x="84" y="8"/>
                    </a:cxn>
                    <a:cxn ang="0">
                      <a:pos x="82" y="6"/>
                    </a:cxn>
                    <a:cxn ang="0">
                      <a:pos x="78" y="6"/>
                    </a:cxn>
                    <a:cxn ang="0">
                      <a:pos x="74" y="8"/>
                    </a:cxn>
                    <a:cxn ang="0">
                      <a:pos x="74" y="8"/>
                    </a:cxn>
                    <a:cxn ang="0">
                      <a:pos x="68" y="20"/>
                    </a:cxn>
                    <a:cxn ang="0">
                      <a:pos x="58" y="28"/>
                    </a:cxn>
                    <a:cxn ang="0">
                      <a:pos x="48" y="32"/>
                    </a:cxn>
                    <a:cxn ang="0">
                      <a:pos x="42" y="34"/>
                    </a:cxn>
                    <a:cxn ang="0">
                      <a:pos x="36" y="34"/>
                    </a:cxn>
                    <a:cxn ang="0">
                      <a:pos x="36" y="34"/>
                    </a:cxn>
                    <a:cxn ang="0">
                      <a:pos x="24" y="30"/>
                    </a:cxn>
                    <a:cxn ang="0">
                      <a:pos x="14" y="22"/>
                    </a:cxn>
                    <a:cxn ang="0">
                      <a:pos x="6" y="12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84" h="46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4" y="16"/>
                      </a:lnTo>
                      <a:lnTo>
                        <a:pt x="12" y="28"/>
                      </a:lnTo>
                      <a:lnTo>
                        <a:pt x="16" y="34"/>
                      </a:lnTo>
                      <a:lnTo>
                        <a:pt x="22" y="38"/>
                      </a:lnTo>
                      <a:lnTo>
                        <a:pt x="28" y="42"/>
                      </a:lnTo>
                      <a:lnTo>
                        <a:pt x="36" y="44"/>
                      </a:lnTo>
                      <a:lnTo>
                        <a:pt x="36" y="44"/>
                      </a:lnTo>
                      <a:lnTo>
                        <a:pt x="44" y="46"/>
                      </a:lnTo>
                      <a:lnTo>
                        <a:pt x="52" y="44"/>
                      </a:lnTo>
                      <a:lnTo>
                        <a:pt x="60" y="42"/>
                      </a:lnTo>
                      <a:lnTo>
                        <a:pt x="66" y="38"/>
                      </a:lnTo>
                      <a:lnTo>
                        <a:pt x="72" y="34"/>
                      </a:lnTo>
                      <a:lnTo>
                        <a:pt x="78" y="28"/>
                      </a:lnTo>
                      <a:lnTo>
                        <a:pt x="84" y="14"/>
                      </a:lnTo>
                      <a:lnTo>
                        <a:pt x="84" y="14"/>
                      </a:lnTo>
                      <a:lnTo>
                        <a:pt x="84" y="8"/>
                      </a:lnTo>
                      <a:lnTo>
                        <a:pt x="82" y="6"/>
                      </a:lnTo>
                      <a:lnTo>
                        <a:pt x="78" y="6"/>
                      </a:lnTo>
                      <a:lnTo>
                        <a:pt x="74" y="8"/>
                      </a:lnTo>
                      <a:lnTo>
                        <a:pt x="74" y="8"/>
                      </a:lnTo>
                      <a:lnTo>
                        <a:pt x="68" y="20"/>
                      </a:lnTo>
                      <a:lnTo>
                        <a:pt x="58" y="28"/>
                      </a:lnTo>
                      <a:lnTo>
                        <a:pt x="48" y="32"/>
                      </a:lnTo>
                      <a:lnTo>
                        <a:pt x="42" y="34"/>
                      </a:lnTo>
                      <a:lnTo>
                        <a:pt x="36" y="34"/>
                      </a:lnTo>
                      <a:lnTo>
                        <a:pt x="36" y="34"/>
                      </a:lnTo>
                      <a:lnTo>
                        <a:pt x="24" y="30"/>
                      </a:lnTo>
                      <a:lnTo>
                        <a:pt x="14" y="22"/>
                      </a:lnTo>
                      <a:lnTo>
                        <a:pt x="6" y="12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1" name="Freeform 527"/>
                <p:cNvSpPr>
                  <a:spLocks/>
                </p:cNvSpPr>
                <p:nvPr/>
              </p:nvSpPr>
              <p:spPr bwMode="auto">
                <a:xfrm>
                  <a:off x="2306" y="1770"/>
                  <a:ext cx="119" cy="129"/>
                </a:xfrm>
                <a:custGeom>
                  <a:avLst/>
                  <a:gdLst/>
                  <a:ahLst/>
                  <a:cxnLst>
                    <a:cxn ang="0">
                      <a:pos x="340" y="292"/>
                    </a:cxn>
                    <a:cxn ang="0">
                      <a:pos x="292" y="230"/>
                    </a:cxn>
                    <a:cxn ang="0">
                      <a:pos x="274" y="212"/>
                    </a:cxn>
                    <a:cxn ang="0">
                      <a:pos x="226" y="182"/>
                    </a:cxn>
                    <a:cxn ang="0">
                      <a:pos x="176" y="160"/>
                    </a:cxn>
                    <a:cxn ang="0">
                      <a:pos x="150" y="150"/>
                    </a:cxn>
                    <a:cxn ang="0">
                      <a:pos x="98" y="120"/>
                    </a:cxn>
                    <a:cxn ang="0">
                      <a:pos x="52" y="82"/>
                    </a:cxn>
                    <a:cxn ang="0">
                      <a:pos x="28" y="46"/>
                    </a:cxn>
                    <a:cxn ang="0">
                      <a:pos x="16" y="20"/>
                    </a:cxn>
                    <a:cxn ang="0">
                      <a:pos x="14" y="6"/>
                    </a:cxn>
                    <a:cxn ang="0">
                      <a:pos x="6" y="0"/>
                    </a:cxn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0" y="10"/>
                    </a:cxn>
                    <a:cxn ang="0">
                      <a:pos x="6" y="14"/>
                    </a:cxn>
                    <a:cxn ang="0">
                      <a:pos x="12" y="10"/>
                    </a:cxn>
                    <a:cxn ang="0">
                      <a:pos x="14" y="8"/>
                    </a:cxn>
                    <a:cxn ang="0">
                      <a:pos x="14" y="4"/>
                    </a:cxn>
                    <a:cxn ang="0">
                      <a:pos x="0" y="8"/>
                    </a:cxn>
                    <a:cxn ang="0">
                      <a:pos x="22" y="50"/>
                    </a:cxn>
                    <a:cxn ang="0">
                      <a:pos x="50" y="88"/>
                    </a:cxn>
                    <a:cxn ang="0">
                      <a:pos x="84" y="120"/>
                    </a:cxn>
                    <a:cxn ang="0">
                      <a:pos x="124" y="146"/>
                    </a:cxn>
                    <a:cxn ang="0">
                      <a:pos x="152" y="158"/>
                    </a:cxn>
                    <a:cxn ang="0">
                      <a:pos x="210" y="180"/>
                    </a:cxn>
                    <a:cxn ang="0">
                      <a:pos x="238" y="192"/>
                    </a:cxn>
                    <a:cxn ang="0">
                      <a:pos x="266" y="212"/>
                    </a:cxn>
                    <a:cxn ang="0">
                      <a:pos x="294" y="236"/>
                    </a:cxn>
                    <a:cxn ang="0">
                      <a:pos x="314" y="266"/>
                    </a:cxn>
                    <a:cxn ang="0">
                      <a:pos x="328" y="298"/>
                    </a:cxn>
                    <a:cxn ang="0">
                      <a:pos x="328" y="300"/>
                    </a:cxn>
                    <a:cxn ang="0">
                      <a:pos x="334" y="304"/>
                    </a:cxn>
                    <a:cxn ang="0">
                      <a:pos x="340" y="300"/>
                    </a:cxn>
                    <a:cxn ang="0">
                      <a:pos x="342" y="294"/>
                    </a:cxn>
                  </a:cxnLst>
                  <a:rect l="0" t="0" r="r" b="b"/>
                  <a:pathLst>
                    <a:path w="342" h="304">
                      <a:moveTo>
                        <a:pt x="340" y="292"/>
                      </a:moveTo>
                      <a:lnTo>
                        <a:pt x="340" y="292"/>
                      </a:lnTo>
                      <a:lnTo>
                        <a:pt x="310" y="250"/>
                      </a:lnTo>
                      <a:lnTo>
                        <a:pt x="292" y="230"/>
                      </a:lnTo>
                      <a:lnTo>
                        <a:pt x="274" y="212"/>
                      </a:lnTo>
                      <a:lnTo>
                        <a:pt x="274" y="212"/>
                      </a:lnTo>
                      <a:lnTo>
                        <a:pt x="250" y="196"/>
                      </a:lnTo>
                      <a:lnTo>
                        <a:pt x="226" y="182"/>
                      </a:lnTo>
                      <a:lnTo>
                        <a:pt x="202" y="170"/>
                      </a:lnTo>
                      <a:lnTo>
                        <a:pt x="176" y="160"/>
                      </a:lnTo>
                      <a:lnTo>
                        <a:pt x="176" y="160"/>
                      </a:lnTo>
                      <a:lnTo>
                        <a:pt x="150" y="150"/>
                      </a:lnTo>
                      <a:lnTo>
                        <a:pt x="124" y="136"/>
                      </a:lnTo>
                      <a:lnTo>
                        <a:pt x="98" y="120"/>
                      </a:lnTo>
                      <a:lnTo>
                        <a:pt x="74" y="102"/>
                      </a:lnTo>
                      <a:lnTo>
                        <a:pt x="52" y="82"/>
                      </a:lnTo>
                      <a:lnTo>
                        <a:pt x="34" y="58"/>
                      </a:lnTo>
                      <a:lnTo>
                        <a:pt x="28" y="46"/>
                      </a:lnTo>
                      <a:lnTo>
                        <a:pt x="22" y="32"/>
                      </a:lnTo>
                      <a:lnTo>
                        <a:pt x="16" y="20"/>
                      </a:lnTo>
                      <a:lnTo>
                        <a:pt x="14" y="6"/>
                      </a:lnTo>
                      <a:lnTo>
                        <a:pt x="14" y="6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2" y="12"/>
                      </a:lnTo>
                      <a:lnTo>
                        <a:pt x="6" y="14"/>
                      </a:lnTo>
                      <a:lnTo>
                        <a:pt x="12" y="12"/>
                      </a:lnTo>
                      <a:lnTo>
                        <a:pt x="12" y="10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10" y="30"/>
                      </a:lnTo>
                      <a:lnTo>
                        <a:pt x="22" y="50"/>
                      </a:lnTo>
                      <a:lnTo>
                        <a:pt x="34" y="70"/>
                      </a:lnTo>
                      <a:lnTo>
                        <a:pt x="50" y="88"/>
                      </a:lnTo>
                      <a:lnTo>
                        <a:pt x="66" y="104"/>
                      </a:lnTo>
                      <a:lnTo>
                        <a:pt x="84" y="120"/>
                      </a:lnTo>
                      <a:lnTo>
                        <a:pt x="104" y="134"/>
                      </a:lnTo>
                      <a:lnTo>
                        <a:pt x="124" y="146"/>
                      </a:lnTo>
                      <a:lnTo>
                        <a:pt x="124" y="146"/>
                      </a:lnTo>
                      <a:lnTo>
                        <a:pt x="152" y="158"/>
                      </a:lnTo>
                      <a:lnTo>
                        <a:pt x="182" y="170"/>
                      </a:lnTo>
                      <a:lnTo>
                        <a:pt x="210" y="180"/>
                      </a:lnTo>
                      <a:lnTo>
                        <a:pt x="238" y="192"/>
                      </a:lnTo>
                      <a:lnTo>
                        <a:pt x="238" y="192"/>
                      </a:lnTo>
                      <a:lnTo>
                        <a:pt x="252" y="202"/>
                      </a:lnTo>
                      <a:lnTo>
                        <a:pt x="266" y="212"/>
                      </a:lnTo>
                      <a:lnTo>
                        <a:pt x="280" y="224"/>
                      </a:lnTo>
                      <a:lnTo>
                        <a:pt x="294" y="236"/>
                      </a:lnTo>
                      <a:lnTo>
                        <a:pt x="304" y="250"/>
                      </a:lnTo>
                      <a:lnTo>
                        <a:pt x="314" y="266"/>
                      </a:lnTo>
                      <a:lnTo>
                        <a:pt x="322" y="282"/>
                      </a:lnTo>
                      <a:lnTo>
                        <a:pt x="328" y="298"/>
                      </a:lnTo>
                      <a:lnTo>
                        <a:pt x="328" y="298"/>
                      </a:lnTo>
                      <a:lnTo>
                        <a:pt x="328" y="300"/>
                      </a:lnTo>
                      <a:lnTo>
                        <a:pt x="332" y="302"/>
                      </a:lnTo>
                      <a:lnTo>
                        <a:pt x="334" y="304"/>
                      </a:lnTo>
                      <a:lnTo>
                        <a:pt x="338" y="302"/>
                      </a:lnTo>
                      <a:lnTo>
                        <a:pt x="340" y="300"/>
                      </a:lnTo>
                      <a:lnTo>
                        <a:pt x="342" y="298"/>
                      </a:lnTo>
                      <a:lnTo>
                        <a:pt x="342" y="294"/>
                      </a:lnTo>
                      <a:lnTo>
                        <a:pt x="340" y="29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2" name="Freeform 528"/>
                <p:cNvSpPr>
                  <a:spLocks/>
                </p:cNvSpPr>
                <p:nvPr/>
              </p:nvSpPr>
              <p:spPr bwMode="auto">
                <a:xfrm>
                  <a:off x="2306" y="1770"/>
                  <a:ext cx="119" cy="129"/>
                </a:xfrm>
                <a:custGeom>
                  <a:avLst/>
                  <a:gdLst/>
                  <a:ahLst/>
                  <a:cxnLst>
                    <a:cxn ang="0">
                      <a:pos x="340" y="292"/>
                    </a:cxn>
                    <a:cxn ang="0">
                      <a:pos x="292" y="230"/>
                    </a:cxn>
                    <a:cxn ang="0">
                      <a:pos x="274" y="212"/>
                    </a:cxn>
                    <a:cxn ang="0">
                      <a:pos x="226" y="182"/>
                    </a:cxn>
                    <a:cxn ang="0">
                      <a:pos x="176" y="160"/>
                    </a:cxn>
                    <a:cxn ang="0">
                      <a:pos x="150" y="150"/>
                    </a:cxn>
                    <a:cxn ang="0">
                      <a:pos x="98" y="120"/>
                    </a:cxn>
                    <a:cxn ang="0">
                      <a:pos x="52" y="82"/>
                    </a:cxn>
                    <a:cxn ang="0">
                      <a:pos x="28" y="46"/>
                    </a:cxn>
                    <a:cxn ang="0">
                      <a:pos x="16" y="20"/>
                    </a:cxn>
                    <a:cxn ang="0">
                      <a:pos x="14" y="6"/>
                    </a:cxn>
                    <a:cxn ang="0">
                      <a:pos x="6" y="0"/>
                    </a:cxn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0" y="10"/>
                    </a:cxn>
                    <a:cxn ang="0">
                      <a:pos x="6" y="14"/>
                    </a:cxn>
                    <a:cxn ang="0">
                      <a:pos x="12" y="10"/>
                    </a:cxn>
                    <a:cxn ang="0">
                      <a:pos x="14" y="8"/>
                    </a:cxn>
                    <a:cxn ang="0">
                      <a:pos x="14" y="4"/>
                    </a:cxn>
                    <a:cxn ang="0">
                      <a:pos x="0" y="8"/>
                    </a:cxn>
                    <a:cxn ang="0">
                      <a:pos x="22" y="50"/>
                    </a:cxn>
                    <a:cxn ang="0">
                      <a:pos x="50" y="88"/>
                    </a:cxn>
                    <a:cxn ang="0">
                      <a:pos x="84" y="120"/>
                    </a:cxn>
                    <a:cxn ang="0">
                      <a:pos x="124" y="146"/>
                    </a:cxn>
                    <a:cxn ang="0">
                      <a:pos x="152" y="158"/>
                    </a:cxn>
                    <a:cxn ang="0">
                      <a:pos x="210" y="180"/>
                    </a:cxn>
                    <a:cxn ang="0">
                      <a:pos x="238" y="192"/>
                    </a:cxn>
                    <a:cxn ang="0">
                      <a:pos x="266" y="212"/>
                    </a:cxn>
                    <a:cxn ang="0">
                      <a:pos x="294" y="236"/>
                    </a:cxn>
                    <a:cxn ang="0">
                      <a:pos x="314" y="266"/>
                    </a:cxn>
                    <a:cxn ang="0">
                      <a:pos x="328" y="298"/>
                    </a:cxn>
                    <a:cxn ang="0">
                      <a:pos x="328" y="300"/>
                    </a:cxn>
                    <a:cxn ang="0">
                      <a:pos x="334" y="304"/>
                    </a:cxn>
                    <a:cxn ang="0">
                      <a:pos x="340" y="300"/>
                    </a:cxn>
                    <a:cxn ang="0">
                      <a:pos x="342" y="294"/>
                    </a:cxn>
                  </a:cxnLst>
                  <a:rect l="0" t="0" r="r" b="b"/>
                  <a:pathLst>
                    <a:path w="342" h="304">
                      <a:moveTo>
                        <a:pt x="340" y="292"/>
                      </a:moveTo>
                      <a:lnTo>
                        <a:pt x="340" y="292"/>
                      </a:lnTo>
                      <a:lnTo>
                        <a:pt x="310" y="250"/>
                      </a:lnTo>
                      <a:lnTo>
                        <a:pt x="292" y="230"/>
                      </a:lnTo>
                      <a:lnTo>
                        <a:pt x="274" y="212"/>
                      </a:lnTo>
                      <a:lnTo>
                        <a:pt x="274" y="212"/>
                      </a:lnTo>
                      <a:lnTo>
                        <a:pt x="250" y="196"/>
                      </a:lnTo>
                      <a:lnTo>
                        <a:pt x="226" y="182"/>
                      </a:lnTo>
                      <a:lnTo>
                        <a:pt x="202" y="170"/>
                      </a:lnTo>
                      <a:lnTo>
                        <a:pt x="176" y="160"/>
                      </a:lnTo>
                      <a:lnTo>
                        <a:pt x="176" y="160"/>
                      </a:lnTo>
                      <a:lnTo>
                        <a:pt x="150" y="150"/>
                      </a:lnTo>
                      <a:lnTo>
                        <a:pt x="124" y="136"/>
                      </a:lnTo>
                      <a:lnTo>
                        <a:pt x="98" y="120"/>
                      </a:lnTo>
                      <a:lnTo>
                        <a:pt x="74" y="102"/>
                      </a:lnTo>
                      <a:lnTo>
                        <a:pt x="52" y="82"/>
                      </a:lnTo>
                      <a:lnTo>
                        <a:pt x="34" y="58"/>
                      </a:lnTo>
                      <a:lnTo>
                        <a:pt x="28" y="46"/>
                      </a:lnTo>
                      <a:lnTo>
                        <a:pt x="22" y="32"/>
                      </a:lnTo>
                      <a:lnTo>
                        <a:pt x="16" y="20"/>
                      </a:lnTo>
                      <a:lnTo>
                        <a:pt x="14" y="6"/>
                      </a:lnTo>
                      <a:lnTo>
                        <a:pt x="14" y="6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2" y="12"/>
                      </a:lnTo>
                      <a:lnTo>
                        <a:pt x="6" y="14"/>
                      </a:lnTo>
                      <a:lnTo>
                        <a:pt x="12" y="12"/>
                      </a:lnTo>
                      <a:lnTo>
                        <a:pt x="12" y="10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10" y="30"/>
                      </a:lnTo>
                      <a:lnTo>
                        <a:pt x="22" y="50"/>
                      </a:lnTo>
                      <a:lnTo>
                        <a:pt x="34" y="70"/>
                      </a:lnTo>
                      <a:lnTo>
                        <a:pt x="50" y="88"/>
                      </a:lnTo>
                      <a:lnTo>
                        <a:pt x="66" y="104"/>
                      </a:lnTo>
                      <a:lnTo>
                        <a:pt x="84" y="120"/>
                      </a:lnTo>
                      <a:lnTo>
                        <a:pt x="104" y="134"/>
                      </a:lnTo>
                      <a:lnTo>
                        <a:pt x="124" y="146"/>
                      </a:lnTo>
                      <a:lnTo>
                        <a:pt x="124" y="146"/>
                      </a:lnTo>
                      <a:lnTo>
                        <a:pt x="152" y="158"/>
                      </a:lnTo>
                      <a:lnTo>
                        <a:pt x="182" y="170"/>
                      </a:lnTo>
                      <a:lnTo>
                        <a:pt x="210" y="180"/>
                      </a:lnTo>
                      <a:lnTo>
                        <a:pt x="238" y="192"/>
                      </a:lnTo>
                      <a:lnTo>
                        <a:pt x="238" y="192"/>
                      </a:lnTo>
                      <a:lnTo>
                        <a:pt x="252" y="202"/>
                      </a:lnTo>
                      <a:lnTo>
                        <a:pt x="266" y="212"/>
                      </a:lnTo>
                      <a:lnTo>
                        <a:pt x="280" y="224"/>
                      </a:lnTo>
                      <a:lnTo>
                        <a:pt x="294" y="236"/>
                      </a:lnTo>
                      <a:lnTo>
                        <a:pt x="304" y="250"/>
                      </a:lnTo>
                      <a:lnTo>
                        <a:pt x="314" y="266"/>
                      </a:lnTo>
                      <a:lnTo>
                        <a:pt x="322" y="282"/>
                      </a:lnTo>
                      <a:lnTo>
                        <a:pt x="328" y="298"/>
                      </a:lnTo>
                      <a:lnTo>
                        <a:pt x="328" y="298"/>
                      </a:lnTo>
                      <a:lnTo>
                        <a:pt x="328" y="300"/>
                      </a:lnTo>
                      <a:lnTo>
                        <a:pt x="332" y="302"/>
                      </a:lnTo>
                      <a:lnTo>
                        <a:pt x="334" y="304"/>
                      </a:lnTo>
                      <a:lnTo>
                        <a:pt x="338" y="302"/>
                      </a:lnTo>
                      <a:lnTo>
                        <a:pt x="340" y="300"/>
                      </a:lnTo>
                      <a:lnTo>
                        <a:pt x="342" y="298"/>
                      </a:lnTo>
                      <a:lnTo>
                        <a:pt x="342" y="294"/>
                      </a:lnTo>
                      <a:lnTo>
                        <a:pt x="340" y="29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3" name="Freeform 529"/>
                <p:cNvSpPr>
                  <a:spLocks/>
                </p:cNvSpPr>
                <p:nvPr/>
              </p:nvSpPr>
              <p:spPr bwMode="auto">
                <a:xfrm>
                  <a:off x="2324" y="1785"/>
                  <a:ext cx="95" cy="105"/>
                </a:xfrm>
                <a:custGeom>
                  <a:avLst/>
                  <a:gdLst/>
                  <a:ahLst/>
                  <a:cxnLst>
                    <a:cxn ang="0">
                      <a:pos x="276" y="246"/>
                    </a:cxn>
                    <a:cxn ang="0">
                      <a:pos x="276" y="246"/>
                    </a:cxn>
                    <a:cxn ang="0">
                      <a:pos x="262" y="230"/>
                    </a:cxn>
                    <a:cxn ang="0">
                      <a:pos x="248" y="214"/>
                    </a:cxn>
                    <a:cxn ang="0">
                      <a:pos x="232" y="200"/>
                    </a:cxn>
                    <a:cxn ang="0">
                      <a:pos x="214" y="186"/>
                    </a:cxn>
                    <a:cxn ang="0">
                      <a:pos x="196" y="174"/>
                    </a:cxn>
                    <a:cxn ang="0">
                      <a:pos x="176" y="164"/>
                    </a:cxn>
                    <a:cxn ang="0">
                      <a:pos x="136" y="146"/>
                    </a:cxn>
                    <a:cxn ang="0">
                      <a:pos x="136" y="146"/>
                    </a:cxn>
                    <a:cxn ang="0">
                      <a:pos x="94" y="128"/>
                    </a:cxn>
                    <a:cxn ang="0">
                      <a:pos x="72" y="118"/>
                    </a:cxn>
                    <a:cxn ang="0">
                      <a:pos x="52" y="106"/>
                    </a:cxn>
                    <a:cxn ang="0">
                      <a:pos x="52" y="106"/>
                    </a:cxn>
                    <a:cxn ang="0">
                      <a:pos x="38" y="98"/>
                    </a:cxn>
                    <a:cxn ang="0">
                      <a:pos x="28" y="86"/>
                    </a:cxn>
                    <a:cxn ang="0">
                      <a:pos x="20" y="74"/>
                    </a:cxn>
                    <a:cxn ang="0">
                      <a:pos x="14" y="60"/>
                    </a:cxn>
                    <a:cxn ang="0">
                      <a:pos x="10" y="46"/>
                    </a:cxn>
                    <a:cxn ang="0">
                      <a:pos x="10" y="32"/>
                    </a:cxn>
                    <a:cxn ang="0">
                      <a:pos x="14" y="16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22" y="0"/>
                    </a:cxn>
                    <a:cxn ang="0">
                      <a:pos x="20" y="0"/>
                    </a:cxn>
                    <a:cxn ang="0">
                      <a:pos x="20" y="0"/>
                    </a:cxn>
                    <a:cxn ang="0">
                      <a:pos x="14" y="4"/>
                    </a:cxn>
                    <a:cxn ang="0">
                      <a:pos x="8" y="12"/>
                    </a:cxn>
                    <a:cxn ang="0">
                      <a:pos x="6" y="18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58"/>
                    </a:cxn>
                    <a:cxn ang="0">
                      <a:pos x="0" y="58"/>
                    </a:cxn>
                    <a:cxn ang="0">
                      <a:pos x="2" y="70"/>
                    </a:cxn>
                    <a:cxn ang="0">
                      <a:pos x="8" y="82"/>
                    </a:cxn>
                    <a:cxn ang="0">
                      <a:pos x="14" y="92"/>
                    </a:cxn>
                    <a:cxn ang="0">
                      <a:pos x="22" y="102"/>
                    </a:cxn>
                    <a:cxn ang="0">
                      <a:pos x="30" y="110"/>
                    </a:cxn>
                    <a:cxn ang="0">
                      <a:pos x="40" y="118"/>
                    </a:cxn>
                    <a:cxn ang="0">
                      <a:pos x="62" y="132"/>
                    </a:cxn>
                    <a:cxn ang="0">
                      <a:pos x="62" y="132"/>
                    </a:cxn>
                    <a:cxn ang="0">
                      <a:pos x="88" y="142"/>
                    </a:cxn>
                    <a:cxn ang="0">
                      <a:pos x="114" y="152"/>
                    </a:cxn>
                    <a:cxn ang="0">
                      <a:pos x="140" y="162"/>
                    </a:cxn>
                    <a:cxn ang="0">
                      <a:pos x="168" y="172"/>
                    </a:cxn>
                    <a:cxn ang="0">
                      <a:pos x="168" y="172"/>
                    </a:cxn>
                    <a:cxn ang="0">
                      <a:pos x="198" y="186"/>
                    </a:cxn>
                    <a:cxn ang="0">
                      <a:pos x="226" y="202"/>
                    </a:cxn>
                    <a:cxn ang="0">
                      <a:pos x="240" y="212"/>
                    </a:cxn>
                    <a:cxn ang="0">
                      <a:pos x="254" y="222"/>
                    </a:cxn>
                    <a:cxn ang="0">
                      <a:pos x="266" y="234"/>
                    </a:cxn>
                    <a:cxn ang="0">
                      <a:pos x="276" y="246"/>
                    </a:cxn>
                    <a:cxn ang="0">
                      <a:pos x="276" y="246"/>
                    </a:cxn>
                    <a:cxn ang="0">
                      <a:pos x="276" y="246"/>
                    </a:cxn>
                  </a:cxnLst>
                  <a:rect l="0" t="0" r="r" b="b"/>
                  <a:pathLst>
                    <a:path w="276" h="246">
                      <a:moveTo>
                        <a:pt x="276" y="246"/>
                      </a:moveTo>
                      <a:lnTo>
                        <a:pt x="276" y="246"/>
                      </a:lnTo>
                      <a:lnTo>
                        <a:pt x="262" y="230"/>
                      </a:lnTo>
                      <a:lnTo>
                        <a:pt x="248" y="214"/>
                      </a:lnTo>
                      <a:lnTo>
                        <a:pt x="232" y="200"/>
                      </a:lnTo>
                      <a:lnTo>
                        <a:pt x="214" y="186"/>
                      </a:lnTo>
                      <a:lnTo>
                        <a:pt x="196" y="174"/>
                      </a:lnTo>
                      <a:lnTo>
                        <a:pt x="176" y="164"/>
                      </a:lnTo>
                      <a:lnTo>
                        <a:pt x="136" y="146"/>
                      </a:lnTo>
                      <a:lnTo>
                        <a:pt x="136" y="146"/>
                      </a:lnTo>
                      <a:lnTo>
                        <a:pt x="94" y="128"/>
                      </a:lnTo>
                      <a:lnTo>
                        <a:pt x="72" y="118"/>
                      </a:lnTo>
                      <a:lnTo>
                        <a:pt x="52" y="106"/>
                      </a:lnTo>
                      <a:lnTo>
                        <a:pt x="52" y="106"/>
                      </a:lnTo>
                      <a:lnTo>
                        <a:pt x="38" y="98"/>
                      </a:lnTo>
                      <a:lnTo>
                        <a:pt x="28" y="86"/>
                      </a:lnTo>
                      <a:lnTo>
                        <a:pt x="20" y="74"/>
                      </a:lnTo>
                      <a:lnTo>
                        <a:pt x="14" y="60"/>
                      </a:lnTo>
                      <a:lnTo>
                        <a:pt x="10" y="46"/>
                      </a:lnTo>
                      <a:lnTo>
                        <a:pt x="10" y="32"/>
                      </a:lnTo>
                      <a:lnTo>
                        <a:pt x="14" y="16"/>
                      </a:lnTo>
                      <a:lnTo>
                        <a:pt x="22" y="2"/>
                      </a:lnTo>
                      <a:lnTo>
                        <a:pt x="22" y="2"/>
                      </a:lnTo>
                      <a:lnTo>
                        <a:pt x="22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14" y="4"/>
                      </a:lnTo>
                      <a:lnTo>
                        <a:pt x="8" y="12"/>
                      </a:lnTo>
                      <a:lnTo>
                        <a:pt x="6" y="18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2" y="70"/>
                      </a:lnTo>
                      <a:lnTo>
                        <a:pt x="8" y="82"/>
                      </a:lnTo>
                      <a:lnTo>
                        <a:pt x="14" y="92"/>
                      </a:lnTo>
                      <a:lnTo>
                        <a:pt x="22" y="102"/>
                      </a:lnTo>
                      <a:lnTo>
                        <a:pt x="30" y="110"/>
                      </a:lnTo>
                      <a:lnTo>
                        <a:pt x="40" y="118"/>
                      </a:lnTo>
                      <a:lnTo>
                        <a:pt x="62" y="132"/>
                      </a:lnTo>
                      <a:lnTo>
                        <a:pt x="62" y="132"/>
                      </a:lnTo>
                      <a:lnTo>
                        <a:pt x="88" y="142"/>
                      </a:lnTo>
                      <a:lnTo>
                        <a:pt x="114" y="152"/>
                      </a:lnTo>
                      <a:lnTo>
                        <a:pt x="140" y="162"/>
                      </a:lnTo>
                      <a:lnTo>
                        <a:pt x="168" y="172"/>
                      </a:lnTo>
                      <a:lnTo>
                        <a:pt x="168" y="172"/>
                      </a:lnTo>
                      <a:lnTo>
                        <a:pt x="198" y="186"/>
                      </a:lnTo>
                      <a:lnTo>
                        <a:pt x="226" y="202"/>
                      </a:lnTo>
                      <a:lnTo>
                        <a:pt x="240" y="212"/>
                      </a:lnTo>
                      <a:lnTo>
                        <a:pt x="254" y="222"/>
                      </a:lnTo>
                      <a:lnTo>
                        <a:pt x="266" y="234"/>
                      </a:lnTo>
                      <a:lnTo>
                        <a:pt x="276" y="246"/>
                      </a:lnTo>
                      <a:lnTo>
                        <a:pt x="276" y="246"/>
                      </a:lnTo>
                      <a:lnTo>
                        <a:pt x="276" y="246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4" name="Freeform 530"/>
                <p:cNvSpPr>
                  <a:spLocks/>
                </p:cNvSpPr>
                <p:nvPr/>
              </p:nvSpPr>
              <p:spPr bwMode="auto">
                <a:xfrm>
                  <a:off x="2324" y="1785"/>
                  <a:ext cx="95" cy="105"/>
                </a:xfrm>
                <a:custGeom>
                  <a:avLst/>
                  <a:gdLst/>
                  <a:ahLst/>
                  <a:cxnLst>
                    <a:cxn ang="0">
                      <a:pos x="276" y="246"/>
                    </a:cxn>
                    <a:cxn ang="0">
                      <a:pos x="276" y="246"/>
                    </a:cxn>
                    <a:cxn ang="0">
                      <a:pos x="262" y="230"/>
                    </a:cxn>
                    <a:cxn ang="0">
                      <a:pos x="248" y="214"/>
                    </a:cxn>
                    <a:cxn ang="0">
                      <a:pos x="232" y="200"/>
                    </a:cxn>
                    <a:cxn ang="0">
                      <a:pos x="214" y="186"/>
                    </a:cxn>
                    <a:cxn ang="0">
                      <a:pos x="196" y="174"/>
                    </a:cxn>
                    <a:cxn ang="0">
                      <a:pos x="176" y="164"/>
                    </a:cxn>
                    <a:cxn ang="0">
                      <a:pos x="136" y="146"/>
                    </a:cxn>
                    <a:cxn ang="0">
                      <a:pos x="136" y="146"/>
                    </a:cxn>
                    <a:cxn ang="0">
                      <a:pos x="94" y="128"/>
                    </a:cxn>
                    <a:cxn ang="0">
                      <a:pos x="72" y="118"/>
                    </a:cxn>
                    <a:cxn ang="0">
                      <a:pos x="52" y="106"/>
                    </a:cxn>
                    <a:cxn ang="0">
                      <a:pos x="52" y="106"/>
                    </a:cxn>
                    <a:cxn ang="0">
                      <a:pos x="38" y="98"/>
                    </a:cxn>
                    <a:cxn ang="0">
                      <a:pos x="28" y="86"/>
                    </a:cxn>
                    <a:cxn ang="0">
                      <a:pos x="20" y="74"/>
                    </a:cxn>
                    <a:cxn ang="0">
                      <a:pos x="14" y="60"/>
                    </a:cxn>
                    <a:cxn ang="0">
                      <a:pos x="10" y="46"/>
                    </a:cxn>
                    <a:cxn ang="0">
                      <a:pos x="10" y="32"/>
                    </a:cxn>
                    <a:cxn ang="0">
                      <a:pos x="14" y="16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22" y="0"/>
                    </a:cxn>
                    <a:cxn ang="0">
                      <a:pos x="20" y="0"/>
                    </a:cxn>
                    <a:cxn ang="0">
                      <a:pos x="20" y="0"/>
                    </a:cxn>
                    <a:cxn ang="0">
                      <a:pos x="14" y="4"/>
                    </a:cxn>
                    <a:cxn ang="0">
                      <a:pos x="8" y="12"/>
                    </a:cxn>
                    <a:cxn ang="0">
                      <a:pos x="6" y="18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58"/>
                    </a:cxn>
                    <a:cxn ang="0">
                      <a:pos x="0" y="58"/>
                    </a:cxn>
                    <a:cxn ang="0">
                      <a:pos x="2" y="70"/>
                    </a:cxn>
                    <a:cxn ang="0">
                      <a:pos x="8" y="82"/>
                    </a:cxn>
                    <a:cxn ang="0">
                      <a:pos x="14" y="92"/>
                    </a:cxn>
                    <a:cxn ang="0">
                      <a:pos x="22" y="102"/>
                    </a:cxn>
                    <a:cxn ang="0">
                      <a:pos x="30" y="110"/>
                    </a:cxn>
                    <a:cxn ang="0">
                      <a:pos x="40" y="118"/>
                    </a:cxn>
                    <a:cxn ang="0">
                      <a:pos x="62" y="132"/>
                    </a:cxn>
                    <a:cxn ang="0">
                      <a:pos x="62" y="132"/>
                    </a:cxn>
                    <a:cxn ang="0">
                      <a:pos x="88" y="142"/>
                    </a:cxn>
                    <a:cxn ang="0">
                      <a:pos x="114" y="152"/>
                    </a:cxn>
                    <a:cxn ang="0">
                      <a:pos x="140" y="162"/>
                    </a:cxn>
                    <a:cxn ang="0">
                      <a:pos x="168" y="172"/>
                    </a:cxn>
                    <a:cxn ang="0">
                      <a:pos x="168" y="172"/>
                    </a:cxn>
                    <a:cxn ang="0">
                      <a:pos x="198" y="186"/>
                    </a:cxn>
                    <a:cxn ang="0">
                      <a:pos x="226" y="202"/>
                    </a:cxn>
                    <a:cxn ang="0">
                      <a:pos x="240" y="212"/>
                    </a:cxn>
                    <a:cxn ang="0">
                      <a:pos x="254" y="222"/>
                    </a:cxn>
                    <a:cxn ang="0">
                      <a:pos x="266" y="234"/>
                    </a:cxn>
                    <a:cxn ang="0">
                      <a:pos x="276" y="246"/>
                    </a:cxn>
                    <a:cxn ang="0">
                      <a:pos x="276" y="246"/>
                    </a:cxn>
                    <a:cxn ang="0">
                      <a:pos x="276" y="246"/>
                    </a:cxn>
                  </a:cxnLst>
                  <a:rect l="0" t="0" r="r" b="b"/>
                  <a:pathLst>
                    <a:path w="276" h="246">
                      <a:moveTo>
                        <a:pt x="276" y="246"/>
                      </a:moveTo>
                      <a:lnTo>
                        <a:pt x="276" y="246"/>
                      </a:lnTo>
                      <a:lnTo>
                        <a:pt x="262" y="230"/>
                      </a:lnTo>
                      <a:lnTo>
                        <a:pt x="248" y="214"/>
                      </a:lnTo>
                      <a:lnTo>
                        <a:pt x="232" y="200"/>
                      </a:lnTo>
                      <a:lnTo>
                        <a:pt x="214" y="186"/>
                      </a:lnTo>
                      <a:lnTo>
                        <a:pt x="196" y="174"/>
                      </a:lnTo>
                      <a:lnTo>
                        <a:pt x="176" y="164"/>
                      </a:lnTo>
                      <a:lnTo>
                        <a:pt x="136" y="146"/>
                      </a:lnTo>
                      <a:lnTo>
                        <a:pt x="136" y="146"/>
                      </a:lnTo>
                      <a:lnTo>
                        <a:pt x="94" y="128"/>
                      </a:lnTo>
                      <a:lnTo>
                        <a:pt x="72" y="118"/>
                      </a:lnTo>
                      <a:lnTo>
                        <a:pt x="52" y="106"/>
                      </a:lnTo>
                      <a:lnTo>
                        <a:pt x="52" y="106"/>
                      </a:lnTo>
                      <a:lnTo>
                        <a:pt x="38" y="98"/>
                      </a:lnTo>
                      <a:lnTo>
                        <a:pt x="28" y="86"/>
                      </a:lnTo>
                      <a:lnTo>
                        <a:pt x="20" y="74"/>
                      </a:lnTo>
                      <a:lnTo>
                        <a:pt x="14" y="60"/>
                      </a:lnTo>
                      <a:lnTo>
                        <a:pt x="10" y="46"/>
                      </a:lnTo>
                      <a:lnTo>
                        <a:pt x="10" y="32"/>
                      </a:lnTo>
                      <a:lnTo>
                        <a:pt x="14" y="16"/>
                      </a:lnTo>
                      <a:lnTo>
                        <a:pt x="22" y="2"/>
                      </a:lnTo>
                      <a:lnTo>
                        <a:pt x="22" y="2"/>
                      </a:lnTo>
                      <a:lnTo>
                        <a:pt x="22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lnTo>
                        <a:pt x="14" y="4"/>
                      </a:lnTo>
                      <a:lnTo>
                        <a:pt x="8" y="12"/>
                      </a:lnTo>
                      <a:lnTo>
                        <a:pt x="6" y="18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58"/>
                      </a:lnTo>
                      <a:lnTo>
                        <a:pt x="0" y="58"/>
                      </a:lnTo>
                      <a:lnTo>
                        <a:pt x="2" y="70"/>
                      </a:lnTo>
                      <a:lnTo>
                        <a:pt x="8" y="82"/>
                      </a:lnTo>
                      <a:lnTo>
                        <a:pt x="14" y="92"/>
                      </a:lnTo>
                      <a:lnTo>
                        <a:pt x="22" y="102"/>
                      </a:lnTo>
                      <a:lnTo>
                        <a:pt x="30" y="110"/>
                      </a:lnTo>
                      <a:lnTo>
                        <a:pt x="40" y="118"/>
                      </a:lnTo>
                      <a:lnTo>
                        <a:pt x="62" y="132"/>
                      </a:lnTo>
                      <a:lnTo>
                        <a:pt x="62" y="132"/>
                      </a:lnTo>
                      <a:lnTo>
                        <a:pt x="88" y="142"/>
                      </a:lnTo>
                      <a:lnTo>
                        <a:pt x="114" y="152"/>
                      </a:lnTo>
                      <a:lnTo>
                        <a:pt x="140" y="162"/>
                      </a:lnTo>
                      <a:lnTo>
                        <a:pt x="168" y="172"/>
                      </a:lnTo>
                      <a:lnTo>
                        <a:pt x="168" y="172"/>
                      </a:lnTo>
                      <a:lnTo>
                        <a:pt x="198" y="186"/>
                      </a:lnTo>
                      <a:lnTo>
                        <a:pt x="226" y="202"/>
                      </a:lnTo>
                      <a:lnTo>
                        <a:pt x="240" y="212"/>
                      </a:lnTo>
                      <a:lnTo>
                        <a:pt x="254" y="222"/>
                      </a:lnTo>
                      <a:lnTo>
                        <a:pt x="266" y="234"/>
                      </a:lnTo>
                      <a:lnTo>
                        <a:pt x="276" y="246"/>
                      </a:lnTo>
                      <a:lnTo>
                        <a:pt x="276" y="246"/>
                      </a:lnTo>
                      <a:lnTo>
                        <a:pt x="276" y="246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5" name="Freeform 531"/>
                <p:cNvSpPr>
                  <a:spLocks/>
                </p:cNvSpPr>
                <p:nvPr/>
              </p:nvSpPr>
              <p:spPr bwMode="auto">
                <a:xfrm>
                  <a:off x="2432" y="1778"/>
                  <a:ext cx="96" cy="105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0" y="246"/>
                    </a:cxn>
                    <a:cxn ang="0">
                      <a:pos x="12" y="234"/>
                    </a:cxn>
                    <a:cxn ang="0">
                      <a:pos x="22" y="222"/>
                    </a:cxn>
                    <a:cxn ang="0">
                      <a:pos x="46" y="204"/>
                    </a:cxn>
                    <a:cxn ang="0">
                      <a:pos x="72" y="190"/>
                    </a:cxn>
                    <a:cxn ang="0">
                      <a:pos x="100" y="176"/>
                    </a:cxn>
                    <a:cxn ang="0">
                      <a:pos x="158" y="154"/>
                    </a:cxn>
                    <a:cxn ang="0">
                      <a:pos x="186" y="144"/>
                    </a:cxn>
                    <a:cxn ang="0">
                      <a:pos x="214" y="132"/>
                    </a:cxn>
                    <a:cxn ang="0">
                      <a:pos x="214" y="132"/>
                    </a:cxn>
                    <a:cxn ang="0">
                      <a:pos x="234" y="120"/>
                    </a:cxn>
                    <a:cxn ang="0">
                      <a:pos x="252" y="104"/>
                    </a:cxn>
                    <a:cxn ang="0">
                      <a:pos x="260" y="96"/>
                    </a:cxn>
                    <a:cxn ang="0">
                      <a:pos x="268" y="86"/>
                    </a:cxn>
                    <a:cxn ang="0">
                      <a:pos x="272" y="76"/>
                    </a:cxn>
                    <a:cxn ang="0">
                      <a:pos x="276" y="66"/>
                    </a:cxn>
                    <a:cxn ang="0">
                      <a:pos x="276" y="66"/>
                    </a:cxn>
                    <a:cxn ang="0">
                      <a:pos x="278" y="48"/>
                    </a:cxn>
                    <a:cxn ang="0">
                      <a:pos x="276" y="30"/>
                    </a:cxn>
                    <a:cxn ang="0">
                      <a:pos x="272" y="20"/>
                    </a:cxn>
                    <a:cxn ang="0">
                      <a:pos x="270" y="12"/>
                    </a:cxn>
                    <a:cxn ang="0">
                      <a:pos x="264" y="6"/>
                    </a:cxn>
                    <a:cxn ang="0">
                      <a:pos x="256" y="0"/>
                    </a:cxn>
                    <a:cxn ang="0">
                      <a:pos x="256" y="0"/>
                    </a:cxn>
                    <a:cxn ang="0">
                      <a:pos x="254" y="0"/>
                    </a:cxn>
                    <a:cxn ang="0">
                      <a:pos x="254" y="2"/>
                    </a:cxn>
                    <a:cxn ang="0">
                      <a:pos x="254" y="2"/>
                    </a:cxn>
                    <a:cxn ang="0">
                      <a:pos x="262" y="16"/>
                    </a:cxn>
                    <a:cxn ang="0">
                      <a:pos x="268" y="30"/>
                    </a:cxn>
                    <a:cxn ang="0">
                      <a:pos x="268" y="44"/>
                    </a:cxn>
                    <a:cxn ang="0">
                      <a:pos x="268" y="56"/>
                    </a:cxn>
                    <a:cxn ang="0">
                      <a:pos x="262" y="66"/>
                    </a:cxn>
                    <a:cxn ang="0">
                      <a:pos x="256" y="76"/>
                    </a:cxn>
                    <a:cxn ang="0">
                      <a:pos x="248" y="86"/>
                    </a:cxn>
                    <a:cxn ang="0">
                      <a:pos x="238" y="96"/>
                    </a:cxn>
                    <a:cxn ang="0">
                      <a:pos x="214" y="110"/>
                    </a:cxn>
                    <a:cxn ang="0">
                      <a:pos x="188" y="124"/>
                    </a:cxn>
                    <a:cxn ang="0">
                      <a:pos x="140" y="144"/>
                    </a:cxn>
                    <a:cxn ang="0">
                      <a:pos x="140" y="144"/>
                    </a:cxn>
                    <a:cxn ang="0">
                      <a:pos x="100" y="164"/>
                    </a:cxn>
                    <a:cxn ang="0">
                      <a:pos x="82" y="174"/>
                    </a:cxn>
                    <a:cxn ang="0">
                      <a:pos x="62" y="186"/>
                    </a:cxn>
                    <a:cxn ang="0">
                      <a:pos x="46" y="200"/>
                    </a:cxn>
                    <a:cxn ang="0">
                      <a:pos x="30" y="214"/>
                    </a:cxn>
                    <a:cxn ang="0">
                      <a:pos x="14" y="228"/>
                    </a:cxn>
                    <a:cxn ang="0">
                      <a:pos x="0" y="246"/>
                    </a:cxn>
                    <a:cxn ang="0">
                      <a:pos x="0" y="246"/>
                    </a:cxn>
                    <a:cxn ang="0">
                      <a:pos x="0" y="246"/>
                    </a:cxn>
                  </a:cxnLst>
                  <a:rect l="0" t="0" r="r" b="b"/>
                  <a:pathLst>
                    <a:path w="278" h="246">
                      <a:moveTo>
                        <a:pt x="0" y="246"/>
                      </a:moveTo>
                      <a:lnTo>
                        <a:pt x="0" y="246"/>
                      </a:lnTo>
                      <a:lnTo>
                        <a:pt x="12" y="234"/>
                      </a:lnTo>
                      <a:lnTo>
                        <a:pt x="22" y="222"/>
                      </a:lnTo>
                      <a:lnTo>
                        <a:pt x="46" y="204"/>
                      </a:lnTo>
                      <a:lnTo>
                        <a:pt x="72" y="190"/>
                      </a:lnTo>
                      <a:lnTo>
                        <a:pt x="100" y="176"/>
                      </a:lnTo>
                      <a:lnTo>
                        <a:pt x="158" y="154"/>
                      </a:lnTo>
                      <a:lnTo>
                        <a:pt x="186" y="144"/>
                      </a:lnTo>
                      <a:lnTo>
                        <a:pt x="214" y="132"/>
                      </a:lnTo>
                      <a:lnTo>
                        <a:pt x="214" y="132"/>
                      </a:lnTo>
                      <a:lnTo>
                        <a:pt x="234" y="120"/>
                      </a:lnTo>
                      <a:lnTo>
                        <a:pt x="252" y="104"/>
                      </a:lnTo>
                      <a:lnTo>
                        <a:pt x="260" y="96"/>
                      </a:lnTo>
                      <a:lnTo>
                        <a:pt x="268" y="86"/>
                      </a:lnTo>
                      <a:lnTo>
                        <a:pt x="272" y="76"/>
                      </a:lnTo>
                      <a:lnTo>
                        <a:pt x="276" y="66"/>
                      </a:lnTo>
                      <a:lnTo>
                        <a:pt x="276" y="66"/>
                      </a:lnTo>
                      <a:lnTo>
                        <a:pt x="278" y="48"/>
                      </a:lnTo>
                      <a:lnTo>
                        <a:pt x="276" y="30"/>
                      </a:lnTo>
                      <a:lnTo>
                        <a:pt x="272" y="20"/>
                      </a:lnTo>
                      <a:lnTo>
                        <a:pt x="270" y="12"/>
                      </a:lnTo>
                      <a:lnTo>
                        <a:pt x="264" y="6"/>
                      </a:lnTo>
                      <a:lnTo>
                        <a:pt x="256" y="0"/>
                      </a:lnTo>
                      <a:lnTo>
                        <a:pt x="256" y="0"/>
                      </a:lnTo>
                      <a:lnTo>
                        <a:pt x="254" y="0"/>
                      </a:lnTo>
                      <a:lnTo>
                        <a:pt x="254" y="2"/>
                      </a:lnTo>
                      <a:lnTo>
                        <a:pt x="254" y="2"/>
                      </a:lnTo>
                      <a:lnTo>
                        <a:pt x="262" y="16"/>
                      </a:lnTo>
                      <a:lnTo>
                        <a:pt x="268" y="30"/>
                      </a:lnTo>
                      <a:lnTo>
                        <a:pt x="268" y="44"/>
                      </a:lnTo>
                      <a:lnTo>
                        <a:pt x="268" y="56"/>
                      </a:lnTo>
                      <a:lnTo>
                        <a:pt x="262" y="66"/>
                      </a:lnTo>
                      <a:lnTo>
                        <a:pt x="256" y="76"/>
                      </a:lnTo>
                      <a:lnTo>
                        <a:pt x="248" y="86"/>
                      </a:lnTo>
                      <a:lnTo>
                        <a:pt x="238" y="96"/>
                      </a:lnTo>
                      <a:lnTo>
                        <a:pt x="214" y="110"/>
                      </a:lnTo>
                      <a:lnTo>
                        <a:pt x="188" y="124"/>
                      </a:lnTo>
                      <a:lnTo>
                        <a:pt x="140" y="144"/>
                      </a:lnTo>
                      <a:lnTo>
                        <a:pt x="140" y="144"/>
                      </a:lnTo>
                      <a:lnTo>
                        <a:pt x="100" y="164"/>
                      </a:lnTo>
                      <a:lnTo>
                        <a:pt x="82" y="174"/>
                      </a:lnTo>
                      <a:lnTo>
                        <a:pt x="62" y="186"/>
                      </a:lnTo>
                      <a:lnTo>
                        <a:pt x="46" y="200"/>
                      </a:lnTo>
                      <a:lnTo>
                        <a:pt x="30" y="214"/>
                      </a:lnTo>
                      <a:lnTo>
                        <a:pt x="14" y="228"/>
                      </a:lnTo>
                      <a:lnTo>
                        <a:pt x="0" y="246"/>
                      </a:lnTo>
                      <a:lnTo>
                        <a:pt x="0" y="246"/>
                      </a:lnTo>
                      <a:lnTo>
                        <a:pt x="0" y="246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6" name="Freeform 532"/>
                <p:cNvSpPr>
                  <a:spLocks/>
                </p:cNvSpPr>
                <p:nvPr/>
              </p:nvSpPr>
              <p:spPr bwMode="auto">
                <a:xfrm>
                  <a:off x="2432" y="1778"/>
                  <a:ext cx="96" cy="105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0" y="246"/>
                    </a:cxn>
                    <a:cxn ang="0">
                      <a:pos x="12" y="234"/>
                    </a:cxn>
                    <a:cxn ang="0">
                      <a:pos x="22" y="222"/>
                    </a:cxn>
                    <a:cxn ang="0">
                      <a:pos x="46" y="204"/>
                    </a:cxn>
                    <a:cxn ang="0">
                      <a:pos x="72" y="190"/>
                    </a:cxn>
                    <a:cxn ang="0">
                      <a:pos x="100" y="176"/>
                    </a:cxn>
                    <a:cxn ang="0">
                      <a:pos x="158" y="154"/>
                    </a:cxn>
                    <a:cxn ang="0">
                      <a:pos x="186" y="144"/>
                    </a:cxn>
                    <a:cxn ang="0">
                      <a:pos x="214" y="132"/>
                    </a:cxn>
                    <a:cxn ang="0">
                      <a:pos x="214" y="132"/>
                    </a:cxn>
                    <a:cxn ang="0">
                      <a:pos x="234" y="120"/>
                    </a:cxn>
                    <a:cxn ang="0">
                      <a:pos x="252" y="104"/>
                    </a:cxn>
                    <a:cxn ang="0">
                      <a:pos x="260" y="96"/>
                    </a:cxn>
                    <a:cxn ang="0">
                      <a:pos x="268" y="86"/>
                    </a:cxn>
                    <a:cxn ang="0">
                      <a:pos x="272" y="76"/>
                    </a:cxn>
                    <a:cxn ang="0">
                      <a:pos x="276" y="66"/>
                    </a:cxn>
                    <a:cxn ang="0">
                      <a:pos x="276" y="66"/>
                    </a:cxn>
                    <a:cxn ang="0">
                      <a:pos x="278" y="48"/>
                    </a:cxn>
                    <a:cxn ang="0">
                      <a:pos x="276" y="30"/>
                    </a:cxn>
                    <a:cxn ang="0">
                      <a:pos x="272" y="20"/>
                    </a:cxn>
                    <a:cxn ang="0">
                      <a:pos x="270" y="12"/>
                    </a:cxn>
                    <a:cxn ang="0">
                      <a:pos x="264" y="6"/>
                    </a:cxn>
                    <a:cxn ang="0">
                      <a:pos x="256" y="0"/>
                    </a:cxn>
                    <a:cxn ang="0">
                      <a:pos x="256" y="0"/>
                    </a:cxn>
                    <a:cxn ang="0">
                      <a:pos x="254" y="0"/>
                    </a:cxn>
                    <a:cxn ang="0">
                      <a:pos x="254" y="2"/>
                    </a:cxn>
                    <a:cxn ang="0">
                      <a:pos x="254" y="2"/>
                    </a:cxn>
                    <a:cxn ang="0">
                      <a:pos x="262" y="16"/>
                    </a:cxn>
                    <a:cxn ang="0">
                      <a:pos x="268" y="30"/>
                    </a:cxn>
                    <a:cxn ang="0">
                      <a:pos x="268" y="44"/>
                    </a:cxn>
                    <a:cxn ang="0">
                      <a:pos x="268" y="56"/>
                    </a:cxn>
                    <a:cxn ang="0">
                      <a:pos x="262" y="66"/>
                    </a:cxn>
                    <a:cxn ang="0">
                      <a:pos x="256" y="76"/>
                    </a:cxn>
                    <a:cxn ang="0">
                      <a:pos x="248" y="86"/>
                    </a:cxn>
                    <a:cxn ang="0">
                      <a:pos x="238" y="96"/>
                    </a:cxn>
                    <a:cxn ang="0">
                      <a:pos x="214" y="110"/>
                    </a:cxn>
                    <a:cxn ang="0">
                      <a:pos x="188" y="124"/>
                    </a:cxn>
                    <a:cxn ang="0">
                      <a:pos x="140" y="144"/>
                    </a:cxn>
                    <a:cxn ang="0">
                      <a:pos x="140" y="144"/>
                    </a:cxn>
                    <a:cxn ang="0">
                      <a:pos x="100" y="164"/>
                    </a:cxn>
                    <a:cxn ang="0">
                      <a:pos x="82" y="174"/>
                    </a:cxn>
                    <a:cxn ang="0">
                      <a:pos x="62" y="186"/>
                    </a:cxn>
                    <a:cxn ang="0">
                      <a:pos x="46" y="200"/>
                    </a:cxn>
                    <a:cxn ang="0">
                      <a:pos x="30" y="214"/>
                    </a:cxn>
                    <a:cxn ang="0">
                      <a:pos x="14" y="228"/>
                    </a:cxn>
                    <a:cxn ang="0">
                      <a:pos x="0" y="246"/>
                    </a:cxn>
                    <a:cxn ang="0">
                      <a:pos x="0" y="246"/>
                    </a:cxn>
                    <a:cxn ang="0">
                      <a:pos x="0" y="246"/>
                    </a:cxn>
                  </a:cxnLst>
                  <a:rect l="0" t="0" r="r" b="b"/>
                  <a:pathLst>
                    <a:path w="278" h="246">
                      <a:moveTo>
                        <a:pt x="0" y="246"/>
                      </a:moveTo>
                      <a:lnTo>
                        <a:pt x="0" y="246"/>
                      </a:lnTo>
                      <a:lnTo>
                        <a:pt x="12" y="234"/>
                      </a:lnTo>
                      <a:lnTo>
                        <a:pt x="22" y="222"/>
                      </a:lnTo>
                      <a:lnTo>
                        <a:pt x="46" y="204"/>
                      </a:lnTo>
                      <a:lnTo>
                        <a:pt x="72" y="190"/>
                      </a:lnTo>
                      <a:lnTo>
                        <a:pt x="100" y="176"/>
                      </a:lnTo>
                      <a:lnTo>
                        <a:pt x="158" y="154"/>
                      </a:lnTo>
                      <a:lnTo>
                        <a:pt x="186" y="144"/>
                      </a:lnTo>
                      <a:lnTo>
                        <a:pt x="214" y="132"/>
                      </a:lnTo>
                      <a:lnTo>
                        <a:pt x="214" y="132"/>
                      </a:lnTo>
                      <a:lnTo>
                        <a:pt x="234" y="120"/>
                      </a:lnTo>
                      <a:lnTo>
                        <a:pt x="252" y="104"/>
                      </a:lnTo>
                      <a:lnTo>
                        <a:pt x="260" y="96"/>
                      </a:lnTo>
                      <a:lnTo>
                        <a:pt x="268" y="86"/>
                      </a:lnTo>
                      <a:lnTo>
                        <a:pt x="272" y="76"/>
                      </a:lnTo>
                      <a:lnTo>
                        <a:pt x="276" y="66"/>
                      </a:lnTo>
                      <a:lnTo>
                        <a:pt x="276" y="66"/>
                      </a:lnTo>
                      <a:lnTo>
                        <a:pt x="278" y="48"/>
                      </a:lnTo>
                      <a:lnTo>
                        <a:pt x="276" y="30"/>
                      </a:lnTo>
                      <a:lnTo>
                        <a:pt x="272" y="20"/>
                      </a:lnTo>
                      <a:lnTo>
                        <a:pt x="270" y="12"/>
                      </a:lnTo>
                      <a:lnTo>
                        <a:pt x="264" y="6"/>
                      </a:lnTo>
                      <a:lnTo>
                        <a:pt x="256" y="0"/>
                      </a:lnTo>
                      <a:lnTo>
                        <a:pt x="256" y="0"/>
                      </a:lnTo>
                      <a:lnTo>
                        <a:pt x="254" y="0"/>
                      </a:lnTo>
                      <a:lnTo>
                        <a:pt x="254" y="2"/>
                      </a:lnTo>
                      <a:lnTo>
                        <a:pt x="254" y="2"/>
                      </a:lnTo>
                      <a:lnTo>
                        <a:pt x="262" y="16"/>
                      </a:lnTo>
                      <a:lnTo>
                        <a:pt x="268" y="30"/>
                      </a:lnTo>
                      <a:lnTo>
                        <a:pt x="268" y="44"/>
                      </a:lnTo>
                      <a:lnTo>
                        <a:pt x="268" y="56"/>
                      </a:lnTo>
                      <a:lnTo>
                        <a:pt x="262" y="66"/>
                      </a:lnTo>
                      <a:lnTo>
                        <a:pt x="256" y="76"/>
                      </a:lnTo>
                      <a:lnTo>
                        <a:pt x="248" y="86"/>
                      </a:lnTo>
                      <a:lnTo>
                        <a:pt x="238" y="96"/>
                      </a:lnTo>
                      <a:lnTo>
                        <a:pt x="214" y="110"/>
                      </a:lnTo>
                      <a:lnTo>
                        <a:pt x="188" y="124"/>
                      </a:lnTo>
                      <a:lnTo>
                        <a:pt x="140" y="144"/>
                      </a:lnTo>
                      <a:lnTo>
                        <a:pt x="140" y="144"/>
                      </a:lnTo>
                      <a:lnTo>
                        <a:pt x="100" y="164"/>
                      </a:lnTo>
                      <a:lnTo>
                        <a:pt x="82" y="174"/>
                      </a:lnTo>
                      <a:lnTo>
                        <a:pt x="62" y="186"/>
                      </a:lnTo>
                      <a:lnTo>
                        <a:pt x="46" y="200"/>
                      </a:lnTo>
                      <a:lnTo>
                        <a:pt x="30" y="214"/>
                      </a:lnTo>
                      <a:lnTo>
                        <a:pt x="14" y="228"/>
                      </a:lnTo>
                      <a:lnTo>
                        <a:pt x="0" y="246"/>
                      </a:lnTo>
                      <a:lnTo>
                        <a:pt x="0" y="246"/>
                      </a:lnTo>
                      <a:lnTo>
                        <a:pt x="0" y="246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7" name="Freeform 533"/>
                <p:cNvSpPr>
                  <a:spLocks/>
                </p:cNvSpPr>
                <p:nvPr/>
              </p:nvSpPr>
              <p:spPr bwMode="auto">
                <a:xfrm>
                  <a:off x="2345" y="1782"/>
                  <a:ext cx="152" cy="46"/>
                </a:xfrm>
                <a:custGeom>
                  <a:avLst/>
                  <a:gdLst/>
                  <a:ahLst/>
                  <a:cxnLst>
                    <a:cxn ang="0">
                      <a:pos x="0" y="108"/>
                    </a:cxn>
                    <a:cxn ang="0">
                      <a:pos x="0" y="108"/>
                    </a:cxn>
                    <a:cxn ang="0">
                      <a:pos x="22" y="86"/>
                    </a:cxn>
                    <a:cxn ang="0">
                      <a:pos x="46" y="66"/>
                    </a:cxn>
                    <a:cxn ang="0">
                      <a:pos x="70" y="50"/>
                    </a:cxn>
                    <a:cxn ang="0">
                      <a:pos x="96" y="38"/>
                    </a:cxn>
                    <a:cxn ang="0">
                      <a:pos x="124" y="28"/>
                    </a:cxn>
                    <a:cxn ang="0">
                      <a:pos x="152" y="20"/>
                    </a:cxn>
                    <a:cxn ang="0">
                      <a:pos x="180" y="16"/>
                    </a:cxn>
                    <a:cxn ang="0">
                      <a:pos x="210" y="14"/>
                    </a:cxn>
                    <a:cxn ang="0">
                      <a:pos x="238" y="14"/>
                    </a:cxn>
                    <a:cxn ang="0">
                      <a:pos x="268" y="18"/>
                    </a:cxn>
                    <a:cxn ang="0">
                      <a:pos x="298" y="22"/>
                    </a:cxn>
                    <a:cxn ang="0">
                      <a:pos x="326" y="32"/>
                    </a:cxn>
                    <a:cxn ang="0">
                      <a:pos x="354" y="42"/>
                    </a:cxn>
                    <a:cxn ang="0">
                      <a:pos x="380" y="56"/>
                    </a:cxn>
                    <a:cxn ang="0">
                      <a:pos x="404" y="72"/>
                    </a:cxn>
                    <a:cxn ang="0">
                      <a:pos x="428" y="90"/>
                    </a:cxn>
                    <a:cxn ang="0">
                      <a:pos x="428" y="90"/>
                    </a:cxn>
                    <a:cxn ang="0">
                      <a:pos x="432" y="90"/>
                    </a:cxn>
                    <a:cxn ang="0">
                      <a:pos x="436" y="90"/>
                    </a:cxn>
                    <a:cxn ang="0">
                      <a:pos x="438" y="86"/>
                    </a:cxn>
                    <a:cxn ang="0">
                      <a:pos x="438" y="82"/>
                    </a:cxn>
                    <a:cxn ang="0">
                      <a:pos x="438" y="82"/>
                    </a:cxn>
                    <a:cxn ang="0">
                      <a:pos x="432" y="72"/>
                    </a:cxn>
                    <a:cxn ang="0">
                      <a:pos x="424" y="62"/>
                    </a:cxn>
                    <a:cxn ang="0">
                      <a:pos x="412" y="54"/>
                    </a:cxn>
                    <a:cxn ang="0">
                      <a:pos x="400" y="46"/>
                    </a:cxn>
                    <a:cxn ang="0">
                      <a:pos x="372" y="34"/>
                    </a:cxn>
                    <a:cxn ang="0">
                      <a:pos x="348" y="24"/>
                    </a:cxn>
                    <a:cxn ang="0">
                      <a:pos x="348" y="24"/>
                    </a:cxn>
                    <a:cxn ang="0">
                      <a:pos x="318" y="14"/>
                    </a:cxn>
                    <a:cxn ang="0">
                      <a:pos x="286" y="6"/>
                    </a:cxn>
                    <a:cxn ang="0">
                      <a:pos x="252" y="0"/>
                    </a:cxn>
                    <a:cxn ang="0">
                      <a:pos x="220" y="0"/>
                    </a:cxn>
                    <a:cxn ang="0">
                      <a:pos x="220" y="0"/>
                    </a:cxn>
                    <a:cxn ang="0">
                      <a:pos x="188" y="2"/>
                    </a:cxn>
                    <a:cxn ang="0">
                      <a:pos x="158" y="8"/>
                    </a:cxn>
                    <a:cxn ang="0">
                      <a:pos x="128" y="16"/>
                    </a:cxn>
                    <a:cxn ang="0">
                      <a:pos x="98" y="28"/>
                    </a:cxn>
                    <a:cxn ang="0">
                      <a:pos x="72" y="44"/>
                    </a:cxn>
                    <a:cxn ang="0">
                      <a:pos x="46" y="62"/>
                    </a:cxn>
                    <a:cxn ang="0">
                      <a:pos x="22" y="84"/>
                    </a:cxn>
                    <a:cxn ang="0">
                      <a:pos x="0" y="106"/>
                    </a:cxn>
                    <a:cxn ang="0">
                      <a:pos x="0" y="106"/>
                    </a:cxn>
                    <a:cxn ang="0">
                      <a:pos x="0" y="108"/>
                    </a:cxn>
                  </a:cxnLst>
                  <a:rect l="0" t="0" r="r" b="b"/>
                  <a:pathLst>
                    <a:path w="438" h="108">
                      <a:moveTo>
                        <a:pt x="0" y="108"/>
                      </a:moveTo>
                      <a:lnTo>
                        <a:pt x="0" y="108"/>
                      </a:lnTo>
                      <a:lnTo>
                        <a:pt x="22" y="86"/>
                      </a:lnTo>
                      <a:lnTo>
                        <a:pt x="46" y="66"/>
                      </a:lnTo>
                      <a:lnTo>
                        <a:pt x="70" y="50"/>
                      </a:lnTo>
                      <a:lnTo>
                        <a:pt x="96" y="38"/>
                      </a:lnTo>
                      <a:lnTo>
                        <a:pt x="124" y="28"/>
                      </a:lnTo>
                      <a:lnTo>
                        <a:pt x="152" y="20"/>
                      </a:lnTo>
                      <a:lnTo>
                        <a:pt x="180" y="16"/>
                      </a:lnTo>
                      <a:lnTo>
                        <a:pt x="210" y="14"/>
                      </a:lnTo>
                      <a:lnTo>
                        <a:pt x="238" y="14"/>
                      </a:lnTo>
                      <a:lnTo>
                        <a:pt x="268" y="18"/>
                      </a:lnTo>
                      <a:lnTo>
                        <a:pt x="298" y="22"/>
                      </a:lnTo>
                      <a:lnTo>
                        <a:pt x="326" y="32"/>
                      </a:lnTo>
                      <a:lnTo>
                        <a:pt x="354" y="42"/>
                      </a:lnTo>
                      <a:lnTo>
                        <a:pt x="380" y="56"/>
                      </a:lnTo>
                      <a:lnTo>
                        <a:pt x="404" y="72"/>
                      </a:lnTo>
                      <a:lnTo>
                        <a:pt x="428" y="90"/>
                      </a:lnTo>
                      <a:lnTo>
                        <a:pt x="428" y="90"/>
                      </a:lnTo>
                      <a:lnTo>
                        <a:pt x="432" y="90"/>
                      </a:lnTo>
                      <a:lnTo>
                        <a:pt x="436" y="90"/>
                      </a:lnTo>
                      <a:lnTo>
                        <a:pt x="438" y="86"/>
                      </a:lnTo>
                      <a:lnTo>
                        <a:pt x="438" y="82"/>
                      </a:lnTo>
                      <a:lnTo>
                        <a:pt x="438" y="82"/>
                      </a:lnTo>
                      <a:lnTo>
                        <a:pt x="432" y="72"/>
                      </a:lnTo>
                      <a:lnTo>
                        <a:pt x="424" y="62"/>
                      </a:lnTo>
                      <a:lnTo>
                        <a:pt x="412" y="54"/>
                      </a:lnTo>
                      <a:lnTo>
                        <a:pt x="400" y="46"/>
                      </a:lnTo>
                      <a:lnTo>
                        <a:pt x="372" y="34"/>
                      </a:lnTo>
                      <a:lnTo>
                        <a:pt x="348" y="24"/>
                      </a:lnTo>
                      <a:lnTo>
                        <a:pt x="348" y="24"/>
                      </a:lnTo>
                      <a:lnTo>
                        <a:pt x="318" y="14"/>
                      </a:lnTo>
                      <a:lnTo>
                        <a:pt x="286" y="6"/>
                      </a:lnTo>
                      <a:lnTo>
                        <a:pt x="252" y="0"/>
                      </a:lnTo>
                      <a:lnTo>
                        <a:pt x="220" y="0"/>
                      </a:lnTo>
                      <a:lnTo>
                        <a:pt x="220" y="0"/>
                      </a:lnTo>
                      <a:lnTo>
                        <a:pt x="188" y="2"/>
                      </a:lnTo>
                      <a:lnTo>
                        <a:pt x="158" y="8"/>
                      </a:lnTo>
                      <a:lnTo>
                        <a:pt x="128" y="16"/>
                      </a:lnTo>
                      <a:lnTo>
                        <a:pt x="98" y="28"/>
                      </a:lnTo>
                      <a:lnTo>
                        <a:pt x="72" y="44"/>
                      </a:lnTo>
                      <a:lnTo>
                        <a:pt x="46" y="62"/>
                      </a:lnTo>
                      <a:lnTo>
                        <a:pt x="22" y="84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8" name="Freeform 534"/>
                <p:cNvSpPr>
                  <a:spLocks/>
                </p:cNvSpPr>
                <p:nvPr/>
              </p:nvSpPr>
              <p:spPr bwMode="auto">
                <a:xfrm>
                  <a:off x="2345" y="1782"/>
                  <a:ext cx="152" cy="46"/>
                </a:xfrm>
                <a:custGeom>
                  <a:avLst/>
                  <a:gdLst/>
                  <a:ahLst/>
                  <a:cxnLst>
                    <a:cxn ang="0">
                      <a:pos x="0" y="108"/>
                    </a:cxn>
                    <a:cxn ang="0">
                      <a:pos x="0" y="108"/>
                    </a:cxn>
                    <a:cxn ang="0">
                      <a:pos x="22" y="86"/>
                    </a:cxn>
                    <a:cxn ang="0">
                      <a:pos x="46" y="66"/>
                    </a:cxn>
                    <a:cxn ang="0">
                      <a:pos x="70" y="50"/>
                    </a:cxn>
                    <a:cxn ang="0">
                      <a:pos x="96" y="38"/>
                    </a:cxn>
                    <a:cxn ang="0">
                      <a:pos x="124" y="28"/>
                    </a:cxn>
                    <a:cxn ang="0">
                      <a:pos x="152" y="20"/>
                    </a:cxn>
                    <a:cxn ang="0">
                      <a:pos x="180" y="16"/>
                    </a:cxn>
                    <a:cxn ang="0">
                      <a:pos x="210" y="14"/>
                    </a:cxn>
                    <a:cxn ang="0">
                      <a:pos x="238" y="14"/>
                    </a:cxn>
                    <a:cxn ang="0">
                      <a:pos x="268" y="18"/>
                    </a:cxn>
                    <a:cxn ang="0">
                      <a:pos x="298" y="22"/>
                    </a:cxn>
                    <a:cxn ang="0">
                      <a:pos x="326" y="32"/>
                    </a:cxn>
                    <a:cxn ang="0">
                      <a:pos x="354" y="42"/>
                    </a:cxn>
                    <a:cxn ang="0">
                      <a:pos x="380" y="56"/>
                    </a:cxn>
                    <a:cxn ang="0">
                      <a:pos x="404" y="72"/>
                    </a:cxn>
                    <a:cxn ang="0">
                      <a:pos x="428" y="90"/>
                    </a:cxn>
                    <a:cxn ang="0">
                      <a:pos x="428" y="90"/>
                    </a:cxn>
                    <a:cxn ang="0">
                      <a:pos x="432" y="90"/>
                    </a:cxn>
                    <a:cxn ang="0">
                      <a:pos x="436" y="90"/>
                    </a:cxn>
                    <a:cxn ang="0">
                      <a:pos x="438" y="86"/>
                    </a:cxn>
                    <a:cxn ang="0">
                      <a:pos x="438" y="82"/>
                    </a:cxn>
                    <a:cxn ang="0">
                      <a:pos x="438" y="82"/>
                    </a:cxn>
                    <a:cxn ang="0">
                      <a:pos x="432" y="72"/>
                    </a:cxn>
                    <a:cxn ang="0">
                      <a:pos x="424" y="62"/>
                    </a:cxn>
                    <a:cxn ang="0">
                      <a:pos x="412" y="54"/>
                    </a:cxn>
                    <a:cxn ang="0">
                      <a:pos x="400" y="46"/>
                    </a:cxn>
                    <a:cxn ang="0">
                      <a:pos x="372" y="34"/>
                    </a:cxn>
                    <a:cxn ang="0">
                      <a:pos x="348" y="24"/>
                    </a:cxn>
                    <a:cxn ang="0">
                      <a:pos x="348" y="24"/>
                    </a:cxn>
                    <a:cxn ang="0">
                      <a:pos x="318" y="14"/>
                    </a:cxn>
                    <a:cxn ang="0">
                      <a:pos x="286" y="6"/>
                    </a:cxn>
                    <a:cxn ang="0">
                      <a:pos x="252" y="0"/>
                    </a:cxn>
                    <a:cxn ang="0">
                      <a:pos x="220" y="0"/>
                    </a:cxn>
                    <a:cxn ang="0">
                      <a:pos x="220" y="0"/>
                    </a:cxn>
                    <a:cxn ang="0">
                      <a:pos x="188" y="2"/>
                    </a:cxn>
                    <a:cxn ang="0">
                      <a:pos x="158" y="8"/>
                    </a:cxn>
                    <a:cxn ang="0">
                      <a:pos x="128" y="16"/>
                    </a:cxn>
                    <a:cxn ang="0">
                      <a:pos x="98" y="28"/>
                    </a:cxn>
                    <a:cxn ang="0">
                      <a:pos x="72" y="44"/>
                    </a:cxn>
                    <a:cxn ang="0">
                      <a:pos x="46" y="62"/>
                    </a:cxn>
                    <a:cxn ang="0">
                      <a:pos x="22" y="84"/>
                    </a:cxn>
                    <a:cxn ang="0">
                      <a:pos x="0" y="106"/>
                    </a:cxn>
                    <a:cxn ang="0">
                      <a:pos x="0" y="106"/>
                    </a:cxn>
                    <a:cxn ang="0">
                      <a:pos x="0" y="108"/>
                    </a:cxn>
                  </a:cxnLst>
                  <a:rect l="0" t="0" r="r" b="b"/>
                  <a:pathLst>
                    <a:path w="438" h="108">
                      <a:moveTo>
                        <a:pt x="0" y="108"/>
                      </a:moveTo>
                      <a:lnTo>
                        <a:pt x="0" y="108"/>
                      </a:lnTo>
                      <a:lnTo>
                        <a:pt x="22" y="86"/>
                      </a:lnTo>
                      <a:lnTo>
                        <a:pt x="46" y="66"/>
                      </a:lnTo>
                      <a:lnTo>
                        <a:pt x="70" y="50"/>
                      </a:lnTo>
                      <a:lnTo>
                        <a:pt x="96" y="38"/>
                      </a:lnTo>
                      <a:lnTo>
                        <a:pt x="124" y="28"/>
                      </a:lnTo>
                      <a:lnTo>
                        <a:pt x="152" y="20"/>
                      </a:lnTo>
                      <a:lnTo>
                        <a:pt x="180" y="16"/>
                      </a:lnTo>
                      <a:lnTo>
                        <a:pt x="210" y="14"/>
                      </a:lnTo>
                      <a:lnTo>
                        <a:pt x="238" y="14"/>
                      </a:lnTo>
                      <a:lnTo>
                        <a:pt x="268" y="18"/>
                      </a:lnTo>
                      <a:lnTo>
                        <a:pt x="298" y="22"/>
                      </a:lnTo>
                      <a:lnTo>
                        <a:pt x="326" y="32"/>
                      </a:lnTo>
                      <a:lnTo>
                        <a:pt x="354" y="42"/>
                      </a:lnTo>
                      <a:lnTo>
                        <a:pt x="380" y="56"/>
                      </a:lnTo>
                      <a:lnTo>
                        <a:pt x="404" y="72"/>
                      </a:lnTo>
                      <a:lnTo>
                        <a:pt x="428" y="90"/>
                      </a:lnTo>
                      <a:lnTo>
                        <a:pt x="428" y="90"/>
                      </a:lnTo>
                      <a:lnTo>
                        <a:pt x="432" y="90"/>
                      </a:lnTo>
                      <a:lnTo>
                        <a:pt x="436" y="90"/>
                      </a:lnTo>
                      <a:lnTo>
                        <a:pt x="438" y="86"/>
                      </a:lnTo>
                      <a:lnTo>
                        <a:pt x="438" y="82"/>
                      </a:lnTo>
                      <a:lnTo>
                        <a:pt x="438" y="82"/>
                      </a:lnTo>
                      <a:lnTo>
                        <a:pt x="432" y="72"/>
                      </a:lnTo>
                      <a:lnTo>
                        <a:pt x="424" y="62"/>
                      </a:lnTo>
                      <a:lnTo>
                        <a:pt x="412" y="54"/>
                      </a:lnTo>
                      <a:lnTo>
                        <a:pt x="400" y="46"/>
                      </a:lnTo>
                      <a:lnTo>
                        <a:pt x="372" y="34"/>
                      </a:lnTo>
                      <a:lnTo>
                        <a:pt x="348" y="24"/>
                      </a:lnTo>
                      <a:lnTo>
                        <a:pt x="348" y="24"/>
                      </a:lnTo>
                      <a:lnTo>
                        <a:pt x="318" y="14"/>
                      </a:lnTo>
                      <a:lnTo>
                        <a:pt x="286" y="6"/>
                      </a:lnTo>
                      <a:lnTo>
                        <a:pt x="252" y="0"/>
                      </a:lnTo>
                      <a:lnTo>
                        <a:pt x="220" y="0"/>
                      </a:lnTo>
                      <a:lnTo>
                        <a:pt x="220" y="0"/>
                      </a:lnTo>
                      <a:lnTo>
                        <a:pt x="188" y="2"/>
                      </a:lnTo>
                      <a:lnTo>
                        <a:pt x="158" y="8"/>
                      </a:lnTo>
                      <a:lnTo>
                        <a:pt x="128" y="16"/>
                      </a:lnTo>
                      <a:lnTo>
                        <a:pt x="98" y="28"/>
                      </a:lnTo>
                      <a:lnTo>
                        <a:pt x="72" y="44"/>
                      </a:lnTo>
                      <a:lnTo>
                        <a:pt x="46" y="62"/>
                      </a:lnTo>
                      <a:lnTo>
                        <a:pt x="22" y="84"/>
                      </a:lnTo>
                      <a:lnTo>
                        <a:pt x="0" y="106"/>
                      </a:lnTo>
                      <a:lnTo>
                        <a:pt x="0" y="106"/>
                      </a:lnTo>
                      <a:lnTo>
                        <a:pt x="0" y="108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79" name="Freeform 535"/>
                <p:cNvSpPr>
                  <a:spLocks/>
                </p:cNvSpPr>
                <p:nvPr/>
              </p:nvSpPr>
              <p:spPr bwMode="auto">
                <a:xfrm>
                  <a:off x="2346" y="1747"/>
                  <a:ext cx="30" cy="82"/>
                </a:xfrm>
                <a:custGeom>
                  <a:avLst/>
                  <a:gdLst/>
                  <a:ahLst/>
                  <a:cxnLst>
                    <a:cxn ang="0">
                      <a:pos x="4" y="192"/>
                    </a:cxn>
                    <a:cxn ang="0">
                      <a:pos x="4" y="192"/>
                    </a:cxn>
                    <a:cxn ang="0">
                      <a:pos x="4" y="182"/>
                    </a:cxn>
                    <a:cxn ang="0">
                      <a:pos x="6" y="170"/>
                    </a:cxn>
                    <a:cxn ang="0">
                      <a:pos x="12" y="148"/>
                    </a:cxn>
                    <a:cxn ang="0">
                      <a:pos x="20" y="124"/>
                    </a:cxn>
                    <a:cxn ang="0">
                      <a:pos x="30" y="104"/>
                    </a:cxn>
                    <a:cxn ang="0">
                      <a:pos x="30" y="104"/>
                    </a:cxn>
                    <a:cxn ang="0">
                      <a:pos x="54" y="52"/>
                    </a:cxn>
                    <a:cxn ang="0">
                      <a:pos x="68" y="28"/>
                    </a:cxn>
                    <a:cxn ang="0">
                      <a:pos x="86" y="4"/>
                    </a:cxn>
                    <a:cxn ang="0">
                      <a:pos x="86" y="4"/>
                    </a:cxn>
                    <a:cxn ang="0">
                      <a:pos x="86" y="2"/>
                    </a:cxn>
                    <a:cxn ang="0">
                      <a:pos x="86" y="0"/>
                    </a:cxn>
                    <a:cxn ang="0">
                      <a:pos x="84" y="0"/>
                    </a:cxn>
                    <a:cxn ang="0">
                      <a:pos x="82" y="2"/>
                    </a:cxn>
                    <a:cxn ang="0">
                      <a:pos x="82" y="2"/>
                    </a:cxn>
                    <a:cxn ang="0">
                      <a:pos x="64" y="24"/>
                    </a:cxn>
                    <a:cxn ang="0">
                      <a:pos x="50" y="50"/>
                    </a:cxn>
                    <a:cxn ang="0">
                      <a:pos x="38" y="76"/>
                    </a:cxn>
                    <a:cxn ang="0">
                      <a:pos x="26" y="102"/>
                    </a:cxn>
                    <a:cxn ang="0">
                      <a:pos x="26" y="102"/>
                    </a:cxn>
                    <a:cxn ang="0">
                      <a:pos x="16" y="124"/>
                    </a:cxn>
                    <a:cxn ang="0">
                      <a:pos x="8" y="146"/>
                    </a:cxn>
                    <a:cxn ang="0">
                      <a:pos x="2" y="170"/>
                    </a:cxn>
                    <a:cxn ang="0">
                      <a:pos x="0" y="182"/>
                    </a:cxn>
                    <a:cxn ang="0">
                      <a:pos x="0" y="192"/>
                    </a:cxn>
                    <a:cxn ang="0">
                      <a:pos x="0" y="192"/>
                    </a:cxn>
                    <a:cxn ang="0">
                      <a:pos x="2" y="194"/>
                    </a:cxn>
                    <a:cxn ang="0">
                      <a:pos x="4" y="192"/>
                    </a:cxn>
                  </a:cxnLst>
                  <a:rect l="0" t="0" r="r" b="b"/>
                  <a:pathLst>
                    <a:path w="86" h="194">
                      <a:moveTo>
                        <a:pt x="4" y="192"/>
                      </a:moveTo>
                      <a:lnTo>
                        <a:pt x="4" y="192"/>
                      </a:lnTo>
                      <a:lnTo>
                        <a:pt x="4" y="182"/>
                      </a:lnTo>
                      <a:lnTo>
                        <a:pt x="6" y="170"/>
                      </a:lnTo>
                      <a:lnTo>
                        <a:pt x="12" y="148"/>
                      </a:lnTo>
                      <a:lnTo>
                        <a:pt x="20" y="124"/>
                      </a:lnTo>
                      <a:lnTo>
                        <a:pt x="30" y="104"/>
                      </a:lnTo>
                      <a:lnTo>
                        <a:pt x="30" y="104"/>
                      </a:lnTo>
                      <a:lnTo>
                        <a:pt x="54" y="52"/>
                      </a:lnTo>
                      <a:lnTo>
                        <a:pt x="68" y="28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6" y="2"/>
                      </a:lnTo>
                      <a:lnTo>
                        <a:pt x="86" y="0"/>
                      </a:lnTo>
                      <a:lnTo>
                        <a:pt x="84" y="0"/>
                      </a:lnTo>
                      <a:lnTo>
                        <a:pt x="82" y="2"/>
                      </a:lnTo>
                      <a:lnTo>
                        <a:pt x="82" y="2"/>
                      </a:lnTo>
                      <a:lnTo>
                        <a:pt x="64" y="24"/>
                      </a:lnTo>
                      <a:lnTo>
                        <a:pt x="50" y="50"/>
                      </a:lnTo>
                      <a:lnTo>
                        <a:pt x="38" y="76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16" y="124"/>
                      </a:lnTo>
                      <a:lnTo>
                        <a:pt x="8" y="146"/>
                      </a:lnTo>
                      <a:lnTo>
                        <a:pt x="2" y="170"/>
                      </a:lnTo>
                      <a:lnTo>
                        <a:pt x="0" y="182"/>
                      </a:lnTo>
                      <a:lnTo>
                        <a:pt x="0" y="192"/>
                      </a:lnTo>
                      <a:lnTo>
                        <a:pt x="0" y="192"/>
                      </a:lnTo>
                      <a:lnTo>
                        <a:pt x="2" y="194"/>
                      </a:lnTo>
                      <a:lnTo>
                        <a:pt x="4" y="19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0" name="Freeform 536"/>
                <p:cNvSpPr>
                  <a:spLocks/>
                </p:cNvSpPr>
                <p:nvPr/>
              </p:nvSpPr>
              <p:spPr bwMode="auto">
                <a:xfrm>
                  <a:off x="2346" y="1747"/>
                  <a:ext cx="30" cy="82"/>
                </a:xfrm>
                <a:custGeom>
                  <a:avLst/>
                  <a:gdLst/>
                  <a:ahLst/>
                  <a:cxnLst>
                    <a:cxn ang="0">
                      <a:pos x="4" y="192"/>
                    </a:cxn>
                    <a:cxn ang="0">
                      <a:pos x="4" y="192"/>
                    </a:cxn>
                    <a:cxn ang="0">
                      <a:pos x="4" y="182"/>
                    </a:cxn>
                    <a:cxn ang="0">
                      <a:pos x="6" y="170"/>
                    </a:cxn>
                    <a:cxn ang="0">
                      <a:pos x="12" y="148"/>
                    </a:cxn>
                    <a:cxn ang="0">
                      <a:pos x="20" y="124"/>
                    </a:cxn>
                    <a:cxn ang="0">
                      <a:pos x="30" y="104"/>
                    </a:cxn>
                    <a:cxn ang="0">
                      <a:pos x="30" y="104"/>
                    </a:cxn>
                    <a:cxn ang="0">
                      <a:pos x="54" y="52"/>
                    </a:cxn>
                    <a:cxn ang="0">
                      <a:pos x="68" y="28"/>
                    </a:cxn>
                    <a:cxn ang="0">
                      <a:pos x="86" y="4"/>
                    </a:cxn>
                    <a:cxn ang="0">
                      <a:pos x="86" y="4"/>
                    </a:cxn>
                    <a:cxn ang="0">
                      <a:pos x="86" y="2"/>
                    </a:cxn>
                    <a:cxn ang="0">
                      <a:pos x="86" y="0"/>
                    </a:cxn>
                    <a:cxn ang="0">
                      <a:pos x="84" y="0"/>
                    </a:cxn>
                    <a:cxn ang="0">
                      <a:pos x="82" y="2"/>
                    </a:cxn>
                    <a:cxn ang="0">
                      <a:pos x="82" y="2"/>
                    </a:cxn>
                    <a:cxn ang="0">
                      <a:pos x="64" y="24"/>
                    </a:cxn>
                    <a:cxn ang="0">
                      <a:pos x="50" y="50"/>
                    </a:cxn>
                    <a:cxn ang="0">
                      <a:pos x="38" y="76"/>
                    </a:cxn>
                    <a:cxn ang="0">
                      <a:pos x="26" y="102"/>
                    </a:cxn>
                    <a:cxn ang="0">
                      <a:pos x="26" y="102"/>
                    </a:cxn>
                    <a:cxn ang="0">
                      <a:pos x="16" y="124"/>
                    </a:cxn>
                    <a:cxn ang="0">
                      <a:pos x="8" y="146"/>
                    </a:cxn>
                    <a:cxn ang="0">
                      <a:pos x="2" y="170"/>
                    </a:cxn>
                    <a:cxn ang="0">
                      <a:pos x="0" y="182"/>
                    </a:cxn>
                    <a:cxn ang="0">
                      <a:pos x="0" y="192"/>
                    </a:cxn>
                    <a:cxn ang="0">
                      <a:pos x="0" y="192"/>
                    </a:cxn>
                    <a:cxn ang="0">
                      <a:pos x="2" y="194"/>
                    </a:cxn>
                    <a:cxn ang="0">
                      <a:pos x="4" y="192"/>
                    </a:cxn>
                  </a:cxnLst>
                  <a:rect l="0" t="0" r="r" b="b"/>
                  <a:pathLst>
                    <a:path w="86" h="194">
                      <a:moveTo>
                        <a:pt x="4" y="192"/>
                      </a:moveTo>
                      <a:lnTo>
                        <a:pt x="4" y="192"/>
                      </a:lnTo>
                      <a:lnTo>
                        <a:pt x="4" y="182"/>
                      </a:lnTo>
                      <a:lnTo>
                        <a:pt x="6" y="170"/>
                      </a:lnTo>
                      <a:lnTo>
                        <a:pt x="12" y="148"/>
                      </a:lnTo>
                      <a:lnTo>
                        <a:pt x="20" y="124"/>
                      </a:lnTo>
                      <a:lnTo>
                        <a:pt x="30" y="104"/>
                      </a:lnTo>
                      <a:lnTo>
                        <a:pt x="30" y="104"/>
                      </a:lnTo>
                      <a:lnTo>
                        <a:pt x="54" y="52"/>
                      </a:lnTo>
                      <a:lnTo>
                        <a:pt x="68" y="28"/>
                      </a:lnTo>
                      <a:lnTo>
                        <a:pt x="86" y="4"/>
                      </a:lnTo>
                      <a:lnTo>
                        <a:pt x="86" y="4"/>
                      </a:lnTo>
                      <a:lnTo>
                        <a:pt x="86" y="2"/>
                      </a:lnTo>
                      <a:lnTo>
                        <a:pt x="86" y="0"/>
                      </a:lnTo>
                      <a:lnTo>
                        <a:pt x="84" y="0"/>
                      </a:lnTo>
                      <a:lnTo>
                        <a:pt x="82" y="2"/>
                      </a:lnTo>
                      <a:lnTo>
                        <a:pt x="82" y="2"/>
                      </a:lnTo>
                      <a:lnTo>
                        <a:pt x="64" y="24"/>
                      </a:lnTo>
                      <a:lnTo>
                        <a:pt x="50" y="50"/>
                      </a:lnTo>
                      <a:lnTo>
                        <a:pt x="38" y="76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16" y="124"/>
                      </a:lnTo>
                      <a:lnTo>
                        <a:pt x="8" y="146"/>
                      </a:lnTo>
                      <a:lnTo>
                        <a:pt x="2" y="170"/>
                      </a:lnTo>
                      <a:lnTo>
                        <a:pt x="0" y="182"/>
                      </a:lnTo>
                      <a:lnTo>
                        <a:pt x="0" y="192"/>
                      </a:lnTo>
                      <a:lnTo>
                        <a:pt x="0" y="192"/>
                      </a:lnTo>
                      <a:lnTo>
                        <a:pt x="2" y="194"/>
                      </a:lnTo>
                      <a:lnTo>
                        <a:pt x="4" y="19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1" name="Freeform 537"/>
                <p:cNvSpPr>
                  <a:spLocks/>
                </p:cNvSpPr>
                <p:nvPr/>
              </p:nvSpPr>
              <p:spPr bwMode="auto">
                <a:xfrm>
                  <a:off x="2468" y="1745"/>
                  <a:ext cx="32" cy="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8"/>
                    </a:cxn>
                    <a:cxn ang="0">
                      <a:pos x="14" y="18"/>
                    </a:cxn>
                    <a:cxn ang="0">
                      <a:pos x="26" y="38"/>
                    </a:cxn>
                    <a:cxn ang="0">
                      <a:pos x="48" y="80"/>
                    </a:cxn>
                    <a:cxn ang="0">
                      <a:pos x="48" y="80"/>
                    </a:cxn>
                    <a:cxn ang="0">
                      <a:pos x="60" y="104"/>
                    </a:cxn>
                    <a:cxn ang="0">
                      <a:pos x="72" y="130"/>
                    </a:cxn>
                    <a:cxn ang="0">
                      <a:pos x="82" y="156"/>
                    </a:cxn>
                    <a:cxn ang="0">
                      <a:pos x="90" y="184"/>
                    </a:cxn>
                    <a:cxn ang="0">
                      <a:pos x="90" y="184"/>
                    </a:cxn>
                    <a:cxn ang="0">
                      <a:pos x="92" y="184"/>
                    </a:cxn>
                    <a:cxn ang="0">
                      <a:pos x="94" y="182"/>
                    </a:cxn>
                    <a:cxn ang="0">
                      <a:pos x="94" y="182"/>
                    </a:cxn>
                    <a:cxn ang="0">
                      <a:pos x="90" y="168"/>
                    </a:cxn>
                    <a:cxn ang="0">
                      <a:pos x="88" y="156"/>
                    </a:cxn>
                    <a:cxn ang="0">
                      <a:pos x="78" y="128"/>
                    </a:cxn>
                    <a:cxn ang="0">
                      <a:pos x="64" y="102"/>
                    </a:cxn>
                    <a:cxn ang="0">
                      <a:pos x="52" y="78"/>
                    </a:cxn>
                    <a:cxn ang="0">
                      <a:pos x="52" y="78"/>
                    </a:cxn>
                    <a:cxn ang="0">
                      <a:pos x="30" y="36"/>
                    </a:cxn>
                    <a:cxn ang="0">
                      <a:pos x="16" y="16"/>
                    </a:cxn>
                    <a:cxn ang="0">
                      <a:pos x="8" y="8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4" h="18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8" y="8"/>
                      </a:lnTo>
                      <a:lnTo>
                        <a:pt x="14" y="18"/>
                      </a:lnTo>
                      <a:lnTo>
                        <a:pt x="26" y="38"/>
                      </a:lnTo>
                      <a:lnTo>
                        <a:pt x="48" y="80"/>
                      </a:lnTo>
                      <a:lnTo>
                        <a:pt x="48" y="80"/>
                      </a:lnTo>
                      <a:lnTo>
                        <a:pt x="60" y="104"/>
                      </a:lnTo>
                      <a:lnTo>
                        <a:pt x="72" y="130"/>
                      </a:lnTo>
                      <a:lnTo>
                        <a:pt x="82" y="156"/>
                      </a:lnTo>
                      <a:lnTo>
                        <a:pt x="90" y="184"/>
                      </a:lnTo>
                      <a:lnTo>
                        <a:pt x="90" y="184"/>
                      </a:lnTo>
                      <a:lnTo>
                        <a:pt x="92" y="184"/>
                      </a:lnTo>
                      <a:lnTo>
                        <a:pt x="94" y="182"/>
                      </a:lnTo>
                      <a:lnTo>
                        <a:pt x="94" y="182"/>
                      </a:lnTo>
                      <a:lnTo>
                        <a:pt x="90" y="168"/>
                      </a:lnTo>
                      <a:lnTo>
                        <a:pt x="88" y="156"/>
                      </a:lnTo>
                      <a:lnTo>
                        <a:pt x="78" y="128"/>
                      </a:lnTo>
                      <a:lnTo>
                        <a:pt x="64" y="102"/>
                      </a:lnTo>
                      <a:lnTo>
                        <a:pt x="52" y="78"/>
                      </a:lnTo>
                      <a:lnTo>
                        <a:pt x="52" y="78"/>
                      </a:lnTo>
                      <a:lnTo>
                        <a:pt x="30" y="36"/>
                      </a:lnTo>
                      <a:lnTo>
                        <a:pt x="16" y="16"/>
                      </a:lnTo>
                      <a:lnTo>
                        <a:pt x="8" y="8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2" name="Freeform 538"/>
                <p:cNvSpPr>
                  <a:spLocks/>
                </p:cNvSpPr>
                <p:nvPr/>
              </p:nvSpPr>
              <p:spPr bwMode="auto">
                <a:xfrm>
                  <a:off x="2468" y="1745"/>
                  <a:ext cx="32" cy="7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8"/>
                    </a:cxn>
                    <a:cxn ang="0">
                      <a:pos x="14" y="18"/>
                    </a:cxn>
                    <a:cxn ang="0">
                      <a:pos x="26" y="38"/>
                    </a:cxn>
                    <a:cxn ang="0">
                      <a:pos x="48" y="80"/>
                    </a:cxn>
                    <a:cxn ang="0">
                      <a:pos x="48" y="80"/>
                    </a:cxn>
                    <a:cxn ang="0">
                      <a:pos x="60" y="104"/>
                    </a:cxn>
                    <a:cxn ang="0">
                      <a:pos x="72" y="130"/>
                    </a:cxn>
                    <a:cxn ang="0">
                      <a:pos x="82" y="156"/>
                    </a:cxn>
                    <a:cxn ang="0">
                      <a:pos x="90" y="184"/>
                    </a:cxn>
                    <a:cxn ang="0">
                      <a:pos x="90" y="184"/>
                    </a:cxn>
                    <a:cxn ang="0">
                      <a:pos x="92" y="184"/>
                    </a:cxn>
                    <a:cxn ang="0">
                      <a:pos x="94" y="182"/>
                    </a:cxn>
                    <a:cxn ang="0">
                      <a:pos x="94" y="182"/>
                    </a:cxn>
                    <a:cxn ang="0">
                      <a:pos x="90" y="168"/>
                    </a:cxn>
                    <a:cxn ang="0">
                      <a:pos x="88" y="156"/>
                    </a:cxn>
                    <a:cxn ang="0">
                      <a:pos x="78" y="128"/>
                    </a:cxn>
                    <a:cxn ang="0">
                      <a:pos x="64" y="102"/>
                    </a:cxn>
                    <a:cxn ang="0">
                      <a:pos x="52" y="78"/>
                    </a:cxn>
                    <a:cxn ang="0">
                      <a:pos x="52" y="78"/>
                    </a:cxn>
                    <a:cxn ang="0">
                      <a:pos x="30" y="36"/>
                    </a:cxn>
                    <a:cxn ang="0">
                      <a:pos x="16" y="16"/>
                    </a:cxn>
                    <a:cxn ang="0">
                      <a:pos x="8" y="8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4" h="18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8" y="8"/>
                      </a:lnTo>
                      <a:lnTo>
                        <a:pt x="14" y="18"/>
                      </a:lnTo>
                      <a:lnTo>
                        <a:pt x="26" y="38"/>
                      </a:lnTo>
                      <a:lnTo>
                        <a:pt x="48" y="80"/>
                      </a:lnTo>
                      <a:lnTo>
                        <a:pt x="48" y="80"/>
                      </a:lnTo>
                      <a:lnTo>
                        <a:pt x="60" y="104"/>
                      </a:lnTo>
                      <a:lnTo>
                        <a:pt x="72" y="130"/>
                      </a:lnTo>
                      <a:lnTo>
                        <a:pt x="82" y="156"/>
                      </a:lnTo>
                      <a:lnTo>
                        <a:pt x="90" y="184"/>
                      </a:lnTo>
                      <a:lnTo>
                        <a:pt x="90" y="184"/>
                      </a:lnTo>
                      <a:lnTo>
                        <a:pt x="92" y="184"/>
                      </a:lnTo>
                      <a:lnTo>
                        <a:pt x="94" y="182"/>
                      </a:lnTo>
                      <a:lnTo>
                        <a:pt x="94" y="182"/>
                      </a:lnTo>
                      <a:lnTo>
                        <a:pt x="90" y="168"/>
                      </a:lnTo>
                      <a:lnTo>
                        <a:pt x="88" y="156"/>
                      </a:lnTo>
                      <a:lnTo>
                        <a:pt x="78" y="128"/>
                      </a:lnTo>
                      <a:lnTo>
                        <a:pt x="64" y="102"/>
                      </a:lnTo>
                      <a:lnTo>
                        <a:pt x="52" y="78"/>
                      </a:lnTo>
                      <a:lnTo>
                        <a:pt x="52" y="78"/>
                      </a:lnTo>
                      <a:lnTo>
                        <a:pt x="30" y="36"/>
                      </a:lnTo>
                      <a:lnTo>
                        <a:pt x="16" y="16"/>
                      </a:lnTo>
                      <a:lnTo>
                        <a:pt x="8" y="8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3" name="Freeform 539"/>
                <p:cNvSpPr>
                  <a:spLocks/>
                </p:cNvSpPr>
                <p:nvPr/>
              </p:nvSpPr>
              <p:spPr bwMode="auto">
                <a:xfrm>
                  <a:off x="2339" y="1958"/>
                  <a:ext cx="42" cy="167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90" y="0"/>
                    </a:cxn>
                    <a:cxn ang="0">
                      <a:pos x="70" y="8"/>
                    </a:cxn>
                    <a:cxn ang="0">
                      <a:pos x="52" y="20"/>
                    </a:cxn>
                    <a:cxn ang="0">
                      <a:pos x="36" y="34"/>
                    </a:cxn>
                    <a:cxn ang="0">
                      <a:pos x="22" y="52"/>
                    </a:cxn>
                    <a:cxn ang="0">
                      <a:pos x="22" y="52"/>
                    </a:cxn>
                    <a:cxn ang="0">
                      <a:pos x="16" y="64"/>
                    </a:cxn>
                    <a:cxn ang="0">
                      <a:pos x="12" y="78"/>
                    </a:cxn>
                    <a:cxn ang="0">
                      <a:pos x="4" y="106"/>
                    </a:cxn>
                    <a:cxn ang="0">
                      <a:pos x="2" y="134"/>
                    </a:cxn>
                    <a:cxn ang="0">
                      <a:pos x="0" y="162"/>
                    </a:cxn>
                    <a:cxn ang="0">
                      <a:pos x="0" y="162"/>
                    </a:cxn>
                    <a:cxn ang="0">
                      <a:pos x="2" y="178"/>
                    </a:cxn>
                    <a:cxn ang="0">
                      <a:pos x="4" y="194"/>
                    </a:cxn>
                    <a:cxn ang="0">
                      <a:pos x="12" y="226"/>
                    </a:cxn>
                    <a:cxn ang="0">
                      <a:pos x="22" y="256"/>
                    </a:cxn>
                    <a:cxn ang="0">
                      <a:pos x="38" y="286"/>
                    </a:cxn>
                    <a:cxn ang="0">
                      <a:pos x="54" y="314"/>
                    </a:cxn>
                    <a:cxn ang="0">
                      <a:pos x="72" y="340"/>
                    </a:cxn>
                    <a:cxn ang="0">
                      <a:pos x="112" y="392"/>
                    </a:cxn>
                    <a:cxn ang="0">
                      <a:pos x="112" y="392"/>
                    </a:cxn>
                    <a:cxn ang="0">
                      <a:pos x="114" y="394"/>
                    </a:cxn>
                    <a:cxn ang="0">
                      <a:pos x="118" y="392"/>
                    </a:cxn>
                    <a:cxn ang="0">
                      <a:pos x="120" y="390"/>
                    </a:cxn>
                    <a:cxn ang="0">
                      <a:pos x="120" y="386"/>
                    </a:cxn>
                    <a:cxn ang="0">
                      <a:pos x="120" y="386"/>
                    </a:cxn>
                    <a:cxn ang="0">
                      <a:pos x="88" y="342"/>
                    </a:cxn>
                    <a:cxn ang="0">
                      <a:pos x="58" y="298"/>
                    </a:cxn>
                    <a:cxn ang="0">
                      <a:pos x="46" y="274"/>
                    </a:cxn>
                    <a:cxn ang="0">
                      <a:pos x="34" y="250"/>
                    </a:cxn>
                    <a:cxn ang="0">
                      <a:pos x="24" y="224"/>
                    </a:cxn>
                    <a:cxn ang="0">
                      <a:pos x="16" y="198"/>
                    </a:cxn>
                    <a:cxn ang="0">
                      <a:pos x="16" y="198"/>
                    </a:cxn>
                    <a:cxn ang="0">
                      <a:pos x="10" y="166"/>
                    </a:cxn>
                    <a:cxn ang="0">
                      <a:pos x="10" y="134"/>
                    </a:cxn>
                    <a:cxn ang="0">
                      <a:pos x="12" y="102"/>
                    </a:cxn>
                    <a:cxn ang="0">
                      <a:pos x="20" y="70"/>
                    </a:cxn>
                    <a:cxn ang="0">
                      <a:pos x="20" y="70"/>
                    </a:cxn>
                    <a:cxn ang="0">
                      <a:pos x="24" y="58"/>
                    </a:cxn>
                    <a:cxn ang="0">
                      <a:pos x="30" y="46"/>
                    </a:cxn>
                    <a:cxn ang="0">
                      <a:pos x="38" y="36"/>
                    </a:cxn>
                    <a:cxn ang="0">
                      <a:pos x="46" y="26"/>
                    </a:cxn>
                    <a:cxn ang="0">
                      <a:pos x="56" y="18"/>
                    </a:cxn>
                    <a:cxn ang="0">
                      <a:pos x="66" y="12"/>
                    </a:cxn>
                    <a:cxn ang="0">
                      <a:pos x="90" y="2"/>
                    </a:cxn>
                    <a:cxn ang="0">
                      <a:pos x="90" y="2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120" h="394">
                      <a:moveTo>
                        <a:pt x="90" y="0"/>
                      </a:moveTo>
                      <a:lnTo>
                        <a:pt x="90" y="0"/>
                      </a:lnTo>
                      <a:lnTo>
                        <a:pt x="70" y="8"/>
                      </a:lnTo>
                      <a:lnTo>
                        <a:pt x="52" y="20"/>
                      </a:lnTo>
                      <a:lnTo>
                        <a:pt x="36" y="34"/>
                      </a:lnTo>
                      <a:lnTo>
                        <a:pt x="22" y="52"/>
                      </a:lnTo>
                      <a:lnTo>
                        <a:pt x="22" y="52"/>
                      </a:lnTo>
                      <a:lnTo>
                        <a:pt x="16" y="64"/>
                      </a:lnTo>
                      <a:lnTo>
                        <a:pt x="12" y="78"/>
                      </a:lnTo>
                      <a:lnTo>
                        <a:pt x="4" y="106"/>
                      </a:lnTo>
                      <a:lnTo>
                        <a:pt x="2" y="134"/>
                      </a:lnTo>
                      <a:lnTo>
                        <a:pt x="0" y="162"/>
                      </a:lnTo>
                      <a:lnTo>
                        <a:pt x="0" y="162"/>
                      </a:lnTo>
                      <a:lnTo>
                        <a:pt x="2" y="178"/>
                      </a:lnTo>
                      <a:lnTo>
                        <a:pt x="4" y="194"/>
                      </a:lnTo>
                      <a:lnTo>
                        <a:pt x="12" y="226"/>
                      </a:lnTo>
                      <a:lnTo>
                        <a:pt x="22" y="256"/>
                      </a:lnTo>
                      <a:lnTo>
                        <a:pt x="38" y="286"/>
                      </a:lnTo>
                      <a:lnTo>
                        <a:pt x="54" y="314"/>
                      </a:lnTo>
                      <a:lnTo>
                        <a:pt x="72" y="340"/>
                      </a:lnTo>
                      <a:lnTo>
                        <a:pt x="112" y="392"/>
                      </a:lnTo>
                      <a:lnTo>
                        <a:pt x="112" y="392"/>
                      </a:lnTo>
                      <a:lnTo>
                        <a:pt x="114" y="394"/>
                      </a:lnTo>
                      <a:lnTo>
                        <a:pt x="118" y="392"/>
                      </a:lnTo>
                      <a:lnTo>
                        <a:pt x="120" y="390"/>
                      </a:lnTo>
                      <a:lnTo>
                        <a:pt x="120" y="386"/>
                      </a:lnTo>
                      <a:lnTo>
                        <a:pt x="120" y="386"/>
                      </a:lnTo>
                      <a:lnTo>
                        <a:pt x="88" y="342"/>
                      </a:lnTo>
                      <a:lnTo>
                        <a:pt x="58" y="298"/>
                      </a:lnTo>
                      <a:lnTo>
                        <a:pt x="46" y="274"/>
                      </a:lnTo>
                      <a:lnTo>
                        <a:pt x="34" y="250"/>
                      </a:lnTo>
                      <a:lnTo>
                        <a:pt x="24" y="224"/>
                      </a:lnTo>
                      <a:lnTo>
                        <a:pt x="16" y="198"/>
                      </a:lnTo>
                      <a:lnTo>
                        <a:pt x="16" y="198"/>
                      </a:lnTo>
                      <a:lnTo>
                        <a:pt x="10" y="166"/>
                      </a:lnTo>
                      <a:lnTo>
                        <a:pt x="10" y="134"/>
                      </a:lnTo>
                      <a:lnTo>
                        <a:pt x="12" y="102"/>
                      </a:lnTo>
                      <a:lnTo>
                        <a:pt x="20" y="70"/>
                      </a:lnTo>
                      <a:lnTo>
                        <a:pt x="20" y="70"/>
                      </a:lnTo>
                      <a:lnTo>
                        <a:pt x="24" y="58"/>
                      </a:lnTo>
                      <a:lnTo>
                        <a:pt x="30" y="46"/>
                      </a:lnTo>
                      <a:lnTo>
                        <a:pt x="38" y="36"/>
                      </a:lnTo>
                      <a:lnTo>
                        <a:pt x="46" y="26"/>
                      </a:lnTo>
                      <a:lnTo>
                        <a:pt x="56" y="18"/>
                      </a:lnTo>
                      <a:lnTo>
                        <a:pt x="66" y="12"/>
                      </a:lnTo>
                      <a:lnTo>
                        <a:pt x="90" y="2"/>
                      </a:lnTo>
                      <a:lnTo>
                        <a:pt x="90" y="2"/>
                      </a:lnTo>
                      <a:lnTo>
                        <a:pt x="9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4" name="Freeform 540"/>
                <p:cNvSpPr>
                  <a:spLocks/>
                </p:cNvSpPr>
                <p:nvPr/>
              </p:nvSpPr>
              <p:spPr bwMode="auto">
                <a:xfrm>
                  <a:off x="2339" y="1958"/>
                  <a:ext cx="42" cy="167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90" y="0"/>
                    </a:cxn>
                    <a:cxn ang="0">
                      <a:pos x="70" y="8"/>
                    </a:cxn>
                    <a:cxn ang="0">
                      <a:pos x="52" y="20"/>
                    </a:cxn>
                    <a:cxn ang="0">
                      <a:pos x="36" y="34"/>
                    </a:cxn>
                    <a:cxn ang="0">
                      <a:pos x="22" y="52"/>
                    </a:cxn>
                    <a:cxn ang="0">
                      <a:pos x="22" y="52"/>
                    </a:cxn>
                    <a:cxn ang="0">
                      <a:pos x="16" y="64"/>
                    </a:cxn>
                    <a:cxn ang="0">
                      <a:pos x="12" y="78"/>
                    </a:cxn>
                    <a:cxn ang="0">
                      <a:pos x="4" y="106"/>
                    </a:cxn>
                    <a:cxn ang="0">
                      <a:pos x="2" y="134"/>
                    </a:cxn>
                    <a:cxn ang="0">
                      <a:pos x="0" y="162"/>
                    </a:cxn>
                    <a:cxn ang="0">
                      <a:pos x="0" y="162"/>
                    </a:cxn>
                    <a:cxn ang="0">
                      <a:pos x="2" y="178"/>
                    </a:cxn>
                    <a:cxn ang="0">
                      <a:pos x="4" y="194"/>
                    </a:cxn>
                    <a:cxn ang="0">
                      <a:pos x="12" y="226"/>
                    </a:cxn>
                    <a:cxn ang="0">
                      <a:pos x="22" y="256"/>
                    </a:cxn>
                    <a:cxn ang="0">
                      <a:pos x="38" y="286"/>
                    </a:cxn>
                    <a:cxn ang="0">
                      <a:pos x="54" y="314"/>
                    </a:cxn>
                    <a:cxn ang="0">
                      <a:pos x="72" y="340"/>
                    </a:cxn>
                    <a:cxn ang="0">
                      <a:pos x="112" y="392"/>
                    </a:cxn>
                    <a:cxn ang="0">
                      <a:pos x="112" y="392"/>
                    </a:cxn>
                    <a:cxn ang="0">
                      <a:pos x="114" y="394"/>
                    </a:cxn>
                    <a:cxn ang="0">
                      <a:pos x="118" y="392"/>
                    </a:cxn>
                    <a:cxn ang="0">
                      <a:pos x="120" y="390"/>
                    </a:cxn>
                    <a:cxn ang="0">
                      <a:pos x="120" y="386"/>
                    </a:cxn>
                    <a:cxn ang="0">
                      <a:pos x="120" y="386"/>
                    </a:cxn>
                    <a:cxn ang="0">
                      <a:pos x="88" y="342"/>
                    </a:cxn>
                    <a:cxn ang="0">
                      <a:pos x="58" y="298"/>
                    </a:cxn>
                    <a:cxn ang="0">
                      <a:pos x="46" y="274"/>
                    </a:cxn>
                    <a:cxn ang="0">
                      <a:pos x="34" y="250"/>
                    </a:cxn>
                    <a:cxn ang="0">
                      <a:pos x="24" y="224"/>
                    </a:cxn>
                    <a:cxn ang="0">
                      <a:pos x="16" y="198"/>
                    </a:cxn>
                    <a:cxn ang="0">
                      <a:pos x="16" y="198"/>
                    </a:cxn>
                    <a:cxn ang="0">
                      <a:pos x="10" y="166"/>
                    </a:cxn>
                    <a:cxn ang="0">
                      <a:pos x="10" y="134"/>
                    </a:cxn>
                    <a:cxn ang="0">
                      <a:pos x="12" y="102"/>
                    </a:cxn>
                    <a:cxn ang="0">
                      <a:pos x="20" y="70"/>
                    </a:cxn>
                    <a:cxn ang="0">
                      <a:pos x="20" y="70"/>
                    </a:cxn>
                    <a:cxn ang="0">
                      <a:pos x="24" y="58"/>
                    </a:cxn>
                    <a:cxn ang="0">
                      <a:pos x="30" y="46"/>
                    </a:cxn>
                    <a:cxn ang="0">
                      <a:pos x="38" y="36"/>
                    </a:cxn>
                    <a:cxn ang="0">
                      <a:pos x="46" y="26"/>
                    </a:cxn>
                    <a:cxn ang="0">
                      <a:pos x="56" y="18"/>
                    </a:cxn>
                    <a:cxn ang="0">
                      <a:pos x="66" y="12"/>
                    </a:cxn>
                    <a:cxn ang="0">
                      <a:pos x="90" y="2"/>
                    </a:cxn>
                    <a:cxn ang="0">
                      <a:pos x="90" y="2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120" h="394">
                      <a:moveTo>
                        <a:pt x="90" y="0"/>
                      </a:moveTo>
                      <a:lnTo>
                        <a:pt x="90" y="0"/>
                      </a:lnTo>
                      <a:lnTo>
                        <a:pt x="70" y="8"/>
                      </a:lnTo>
                      <a:lnTo>
                        <a:pt x="52" y="20"/>
                      </a:lnTo>
                      <a:lnTo>
                        <a:pt x="36" y="34"/>
                      </a:lnTo>
                      <a:lnTo>
                        <a:pt x="22" y="52"/>
                      </a:lnTo>
                      <a:lnTo>
                        <a:pt x="22" y="52"/>
                      </a:lnTo>
                      <a:lnTo>
                        <a:pt x="16" y="64"/>
                      </a:lnTo>
                      <a:lnTo>
                        <a:pt x="12" y="78"/>
                      </a:lnTo>
                      <a:lnTo>
                        <a:pt x="4" y="106"/>
                      </a:lnTo>
                      <a:lnTo>
                        <a:pt x="2" y="134"/>
                      </a:lnTo>
                      <a:lnTo>
                        <a:pt x="0" y="162"/>
                      </a:lnTo>
                      <a:lnTo>
                        <a:pt x="0" y="162"/>
                      </a:lnTo>
                      <a:lnTo>
                        <a:pt x="2" y="178"/>
                      </a:lnTo>
                      <a:lnTo>
                        <a:pt x="4" y="194"/>
                      </a:lnTo>
                      <a:lnTo>
                        <a:pt x="12" y="226"/>
                      </a:lnTo>
                      <a:lnTo>
                        <a:pt x="22" y="256"/>
                      </a:lnTo>
                      <a:lnTo>
                        <a:pt x="38" y="286"/>
                      </a:lnTo>
                      <a:lnTo>
                        <a:pt x="54" y="314"/>
                      </a:lnTo>
                      <a:lnTo>
                        <a:pt x="72" y="340"/>
                      </a:lnTo>
                      <a:lnTo>
                        <a:pt x="112" y="392"/>
                      </a:lnTo>
                      <a:lnTo>
                        <a:pt x="112" y="392"/>
                      </a:lnTo>
                      <a:lnTo>
                        <a:pt x="114" y="394"/>
                      </a:lnTo>
                      <a:lnTo>
                        <a:pt x="118" y="392"/>
                      </a:lnTo>
                      <a:lnTo>
                        <a:pt x="120" y="390"/>
                      </a:lnTo>
                      <a:lnTo>
                        <a:pt x="120" y="386"/>
                      </a:lnTo>
                      <a:lnTo>
                        <a:pt x="120" y="386"/>
                      </a:lnTo>
                      <a:lnTo>
                        <a:pt x="88" y="342"/>
                      </a:lnTo>
                      <a:lnTo>
                        <a:pt x="58" y="298"/>
                      </a:lnTo>
                      <a:lnTo>
                        <a:pt x="46" y="274"/>
                      </a:lnTo>
                      <a:lnTo>
                        <a:pt x="34" y="250"/>
                      </a:lnTo>
                      <a:lnTo>
                        <a:pt x="24" y="224"/>
                      </a:lnTo>
                      <a:lnTo>
                        <a:pt x="16" y="198"/>
                      </a:lnTo>
                      <a:lnTo>
                        <a:pt x="16" y="198"/>
                      </a:lnTo>
                      <a:lnTo>
                        <a:pt x="10" y="166"/>
                      </a:lnTo>
                      <a:lnTo>
                        <a:pt x="10" y="134"/>
                      </a:lnTo>
                      <a:lnTo>
                        <a:pt x="12" y="102"/>
                      </a:lnTo>
                      <a:lnTo>
                        <a:pt x="20" y="70"/>
                      </a:lnTo>
                      <a:lnTo>
                        <a:pt x="20" y="70"/>
                      </a:lnTo>
                      <a:lnTo>
                        <a:pt x="24" y="58"/>
                      </a:lnTo>
                      <a:lnTo>
                        <a:pt x="30" y="46"/>
                      </a:lnTo>
                      <a:lnTo>
                        <a:pt x="38" y="36"/>
                      </a:lnTo>
                      <a:lnTo>
                        <a:pt x="46" y="26"/>
                      </a:lnTo>
                      <a:lnTo>
                        <a:pt x="56" y="18"/>
                      </a:lnTo>
                      <a:lnTo>
                        <a:pt x="66" y="12"/>
                      </a:lnTo>
                      <a:lnTo>
                        <a:pt x="90" y="2"/>
                      </a:lnTo>
                      <a:lnTo>
                        <a:pt x="90" y="2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5" name="Freeform 541"/>
                <p:cNvSpPr>
                  <a:spLocks/>
                </p:cNvSpPr>
                <p:nvPr/>
              </p:nvSpPr>
              <p:spPr bwMode="auto">
                <a:xfrm>
                  <a:off x="2468" y="1941"/>
                  <a:ext cx="44" cy="193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2" y="0"/>
                    </a:cxn>
                    <a:cxn ang="0">
                      <a:pos x="60" y="42"/>
                    </a:cxn>
                    <a:cxn ang="0">
                      <a:pos x="80" y="62"/>
                    </a:cxn>
                    <a:cxn ang="0">
                      <a:pos x="96" y="86"/>
                    </a:cxn>
                    <a:cxn ang="0">
                      <a:pos x="96" y="86"/>
                    </a:cxn>
                    <a:cxn ang="0">
                      <a:pos x="104" y="100"/>
                    </a:cxn>
                    <a:cxn ang="0">
                      <a:pos x="110" y="114"/>
                    </a:cxn>
                    <a:cxn ang="0">
                      <a:pos x="114" y="128"/>
                    </a:cxn>
                    <a:cxn ang="0">
                      <a:pos x="116" y="144"/>
                    </a:cxn>
                    <a:cxn ang="0">
                      <a:pos x="120" y="174"/>
                    </a:cxn>
                    <a:cxn ang="0">
                      <a:pos x="120" y="206"/>
                    </a:cxn>
                    <a:cxn ang="0">
                      <a:pos x="120" y="206"/>
                    </a:cxn>
                    <a:cxn ang="0">
                      <a:pos x="118" y="222"/>
                    </a:cxn>
                    <a:cxn ang="0">
                      <a:pos x="114" y="240"/>
                    </a:cxn>
                    <a:cxn ang="0">
                      <a:pos x="110" y="258"/>
                    </a:cxn>
                    <a:cxn ang="0">
                      <a:pos x="104" y="274"/>
                    </a:cxn>
                    <a:cxn ang="0">
                      <a:pos x="88" y="306"/>
                    </a:cxn>
                    <a:cxn ang="0">
                      <a:pos x="72" y="338"/>
                    </a:cxn>
                    <a:cxn ang="0">
                      <a:pos x="72" y="338"/>
                    </a:cxn>
                    <a:cxn ang="0">
                      <a:pos x="36" y="394"/>
                    </a:cxn>
                    <a:cxn ang="0">
                      <a:pos x="0" y="450"/>
                    </a:cxn>
                    <a:cxn ang="0">
                      <a:pos x="0" y="450"/>
                    </a:cxn>
                    <a:cxn ang="0">
                      <a:pos x="0" y="452"/>
                    </a:cxn>
                    <a:cxn ang="0">
                      <a:pos x="0" y="452"/>
                    </a:cxn>
                    <a:cxn ang="0">
                      <a:pos x="2" y="452"/>
                    </a:cxn>
                    <a:cxn ang="0">
                      <a:pos x="4" y="452"/>
                    </a:cxn>
                    <a:cxn ang="0">
                      <a:pos x="4" y="452"/>
                    </a:cxn>
                    <a:cxn ang="0">
                      <a:pos x="44" y="396"/>
                    </a:cxn>
                    <a:cxn ang="0">
                      <a:pos x="64" y="366"/>
                    </a:cxn>
                    <a:cxn ang="0">
                      <a:pos x="82" y="336"/>
                    </a:cxn>
                    <a:cxn ang="0">
                      <a:pos x="98" y="304"/>
                    </a:cxn>
                    <a:cxn ang="0">
                      <a:pos x="112" y="272"/>
                    </a:cxn>
                    <a:cxn ang="0">
                      <a:pos x="122" y="240"/>
                    </a:cxn>
                    <a:cxn ang="0">
                      <a:pos x="126" y="222"/>
                    </a:cxn>
                    <a:cxn ang="0">
                      <a:pos x="128" y="206"/>
                    </a:cxn>
                    <a:cxn ang="0">
                      <a:pos x="128" y="206"/>
                    </a:cxn>
                    <a:cxn ang="0">
                      <a:pos x="128" y="176"/>
                    </a:cxn>
                    <a:cxn ang="0">
                      <a:pos x="124" y="146"/>
                    </a:cxn>
                    <a:cxn ang="0">
                      <a:pos x="116" y="116"/>
                    </a:cxn>
                    <a:cxn ang="0">
                      <a:pos x="110" y="102"/>
                    </a:cxn>
                    <a:cxn ang="0">
                      <a:pos x="104" y="88"/>
                    </a:cxn>
                    <a:cxn ang="0">
                      <a:pos x="104" y="88"/>
                    </a:cxn>
                    <a:cxn ang="0">
                      <a:pos x="96" y="76"/>
                    </a:cxn>
                    <a:cxn ang="0">
                      <a:pos x="86" y="64"/>
                    </a:cxn>
                    <a:cxn ang="0">
                      <a:pos x="66" y="42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128" h="452">
                      <a:moveTo>
                        <a:pt x="22" y="0"/>
                      </a:moveTo>
                      <a:lnTo>
                        <a:pt x="22" y="0"/>
                      </a:lnTo>
                      <a:lnTo>
                        <a:pt x="60" y="42"/>
                      </a:lnTo>
                      <a:lnTo>
                        <a:pt x="80" y="62"/>
                      </a:lnTo>
                      <a:lnTo>
                        <a:pt x="96" y="86"/>
                      </a:lnTo>
                      <a:lnTo>
                        <a:pt x="96" y="86"/>
                      </a:lnTo>
                      <a:lnTo>
                        <a:pt x="104" y="100"/>
                      </a:lnTo>
                      <a:lnTo>
                        <a:pt x="110" y="114"/>
                      </a:lnTo>
                      <a:lnTo>
                        <a:pt x="114" y="128"/>
                      </a:lnTo>
                      <a:lnTo>
                        <a:pt x="116" y="144"/>
                      </a:lnTo>
                      <a:lnTo>
                        <a:pt x="120" y="174"/>
                      </a:lnTo>
                      <a:lnTo>
                        <a:pt x="120" y="206"/>
                      </a:lnTo>
                      <a:lnTo>
                        <a:pt x="120" y="206"/>
                      </a:lnTo>
                      <a:lnTo>
                        <a:pt x="118" y="222"/>
                      </a:lnTo>
                      <a:lnTo>
                        <a:pt x="114" y="240"/>
                      </a:lnTo>
                      <a:lnTo>
                        <a:pt x="110" y="258"/>
                      </a:lnTo>
                      <a:lnTo>
                        <a:pt x="104" y="274"/>
                      </a:lnTo>
                      <a:lnTo>
                        <a:pt x="88" y="306"/>
                      </a:lnTo>
                      <a:lnTo>
                        <a:pt x="72" y="338"/>
                      </a:lnTo>
                      <a:lnTo>
                        <a:pt x="72" y="338"/>
                      </a:lnTo>
                      <a:lnTo>
                        <a:pt x="36" y="394"/>
                      </a:lnTo>
                      <a:lnTo>
                        <a:pt x="0" y="450"/>
                      </a:lnTo>
                      <a:lnTo>
                        <a:pt x="0" y="450"/>
                      </a:lnTo>
                      <a:lnTo>
                        <a:pt x="0" y="452"/>
                      </a:lnTo>
                      <a:lnTo>
                        <a:pt x="0" y="452"/>
                      </a:lnTo>
                      <a:lnTo>
                        <a:pt x="2" y="452"/>
                      </a:lnTo>
                      <a:lnTo>
                        <a:pt x="4" y="452"/>
                      </a:lnTo>
                      <a:lnTo>
                        <a:pt x="4" y="452"/>
                      </a:lnTo>
                      <a:lnTo>
                        <a:pt x="44" y="396"/>
                      </a:lnTo>
                      <a:lnTo>
                        <a:pt x="64" y="366"/>
                      </a:lnTo>
                      <a:lnTo>
                        <a:pt x="82" y="336"/>
                      </a:lnTo>
                      <a:lnTo>
                        <a:pt x="98" y="304"/>
                      </a:lnTo>
                      <a:lnTo>
                        <a:pt x="112" y="272"/>
                      </a:lnTo>
                      <a:lnTo>
                        <a:pt x="122" y="240"/>
                      </a:lnTo>
                      <a:lnTo>
                        <a:pt x="126" y="222"/>
                      </a:lnTo>
                      <a:lnTo>
                        <a:pt x="128" y="206"/>
                      </a:lnTo>
                      <a:lnTo>
                        <a:pt x="128" y="206"/>
                      </a:lnTo>
                      <a:lnTo>
                        <a:pt x="128" y="176"/>
                      </a:lnTo>
                      <a:lnTo>
                        <a:pt x="124" y="146"/>
                      </a:lnTo>
                      <a:lnTo>
                        <a:pt x="116" y="116"/>
                      </a:lnTo>
                      <a:lnTo>
                        <a:pt x="110" y="102"/>
                      </a:lnTo>
                      <a:lnTo>
                        <a:pt x="104" y="88"/>
                      </a:lnTo>
                      <a:lnTo>
                        <a:pt x="104" y="88"/>
                      </a:lnTo>
                      <a:lnTo>
                        <a:pt x="96" y="76"/>
                      </a:lnTo>
                      <a:lnTo>
                        <a:pt x="86" y="64"/>
                      </a:lnTo>
                      <a:lnTo>
                        <a:pt x="66" y="42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6" name="Freeform 542"/>
                <p:cNvSpPr>
                  <a:spLocks/>
                </p:cNvSpPr>
                <p:nvPr/>
              </p:nvSpPr>
              <p:spPr bwMode="auto">
                <a:xfrm>
                  <a:off x="2468" y="1941"/>
                  <a:ext cx="44" cy="193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2" y="0"/>
                    </a:cxn>
                    <a:cxn ang="0">
                      <a:pos x="60" y="42"/>
                    </a:cxn>
                    <a:cxn ang="0">
                      <a:pos x="80" y="62"/>
                    </a:cxn>
                    <a:cxn ang="0">
                      <a:pos x="96" y="86"/>
                    </a:cxn>
                    <a:cxn ang="0">
                      <a:pos x="96" y="86"/>
                    </a:cxn>
                    <a:cxn ang="0">
                      <a:pos x="104" y="100"/>
                    </a:cxn>
                    <a:cxn ang="0">
                      <a:pos x="110" y="114"/>
                    </a:cxn>
                    <a:cxn ang="0">
                      <a:pos x="114" y="128"/>
                    </a:cxn>
                    <a:cxn ang="0">
                      <a:pos x="116" y="144"/>
                    </a:cxn>
                    <a:cxn ang="0">
                      <a:pos x="120" y="174"/>
                    </a:cxn>
                    <a:cxn ang="0">
                      <a:pos x="120" y="206"/>
                    </a:cxn>
                    <a:cxn ang="0">
                      <a:pos x="120" y="206"/>
                    </a:cxn>
                    <a:cxn ang="0">
                      <a:pos x="118" y="222"/>
                    </a:cxn>
                    <a:cxn ang="0">
                      <a:pos x="114" y="240"/>
                    </a:cxn>
                    <a:cxn ang="0">
                      <a:pos x="110" y="258"/>
                    </a:cxn>
                    <a:cxn ang="0">
                      <a:pos x="104" y="274"/>
                    </a:cxn>
                    <a:cxn ang="0">
                      <a:pos x="88" y="306"/>
                    </a:cxn>
                    <a:cxn ang="0">
                      <a:pos x="72" y="338"/>
                    </a:cxn>
                    <a:cxn ang="0">
                      <a:pos x="72" y="338"/>
                    </a:cxn>
                    <a:cxn ang="0">
                      <a:pos x="36" y="394"/>
                    </a:cxn>
                    <a:cxn ang="0">
                      <a:pos x="0" y="450"/>
                    </a:cxn>
                    <a:cxn ang="0">
                      <a:pos x="0" y="450"/>
                    </a:cxn>
                    <a:cxn ang="0">
                      <a:pos x="0" y="452"/>
                    </a:cxn>
                    <a:cxn ang="0">
                      <a:pos x="0" y="452"/>
                    </a:cxn>
                    <a:cxn ang="0">
                      <a:pos x="2" y="452"/>
                    </a:cxn>
                    <a:cxn ang="0">
                      <a:pos x="4" y="452"/>
                    </a:cxn>
                    <a:cxn ang="0">
                      <a:pos x="4" y="452"/>
                    </a:cxn>
                    <a:cxn ang="0">
                      <a:pos x="44" y="396"/>
                    </a:cxn>
                    <a:cxn ang="0">
                      <a:pos x="64" y="366"/>
                    </a:cxn>
                    <a:cxn ang="0">
                      <a:pos x="82" y="336"/>
                    </a:cxn>
                    <a:cxn ang="0">
                      <a:pos x="98" y="304"/>
                    </a:cxn>
                    <a:cxn ang="0">
                      <a:pos x="112" y="272"/>
                    </a:cxn>
                    <a:cxn ang="0">
                      <a:pos x="122" y="240"/>
                    </a:cxn>
                    <a:cxn ang="0">
                      <a:pos x="126" y="222"/>
                    </a:cxn>
                    <a:cxn ang="0">
                      <a:pos x="128" y="206"/>
                    </a:cxn>
                    <a:cxn ang="0">
                      <a:pos x="128" y="206"/>
                    </a:cxn>
                    <a:cxn ang="0">
                      <a:pos x="128" y="176"/>
                    </a:cxn>
                    <a:cxn ang="0">
                      <a:pos x="124" y="146"/>
                    </a:cxn>
                    <a:cxn ang="0">
                      <a:pos x="116" y="116"/>
                    </a:cxn>
                    <a:cxn ang="0">
                      <a:pos x="110" y="102"/>
                    </a:cxn>
                    <a:cxn ang="0">
                      <a:pos x="104" y="88"/>
                    </a:cxn>
                    <a:cxn ang="0">
                      <a:pos x="104" y="88"/>
                    </a:cxn>
                    <a:cxn ang="0">
                      <a:pos x="96" y="76"/>
                    </a:cxn>
                    <a:cxn ang="0">
                      <a:pos x="86" y="64"/>
                    </a:cxn>
                    <a:cxn ang="0">
                      <a:pos x="66" y="42"/>
                    </a:cxn>
                    <a:cxn ang="0">
                      <a:pos x="24" y="0"/>
                    </a:cxn>
                    <a:cxn ang="0">
                      <a:pos x="24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128" h="452">
                      <a:moveTo>
                        <a:pt x="22" y="0"/>
                      </a:moveTo>
                      <a:lnTo>
                        <a:pt x="22" y="0"/>
                      </a:lnTo>
                      <a:lnTo>
                        <a:pt x="60" y="42"/>
                      </a:lnTo>
                      <a:lnTo>
                        <a:pt x="80" y="62"/>
                      </a:lnTo>
                      <a:lnTo>
                        <a:pt x="96" y="86"/>
                      </a:lnTo>
                      <a:lnTo>
                        <a:pt x="96" y="86"/>
                      </a:lnTo>
                      <a:lnTo>
                        <a:pt x="104" y="100"/>
                      </a:lnTo>
                      <a:lnTo>
                        <a:pt x="110" y="114"/>
                      </a:lnTo>
                      <a:lnTo>
                        <a:pt x="114" y="128"/>
                      </a:lnTo>
                      <a:lnTo>
                        <a:pt x="116" y="144"/>
                      </a:lnTo>
                      <a:lnTo>
                        <a:pt x="120" y="174"/>
                      </a:lnTo>
                      <a:lnTo>
                        <a:pt x="120" y="206"/>
                      </a:lnTo>
                      <a:lnTo>
                        <a:pt x="120" y="206"/>
                      </a:lnTo>
                      <a:lnTo>
                        <a:pt x="118" y="222"/>
                      </a:lnTo>
                      <a:lnTo>
                        <a:pt x="114" y="240"/>
                      </a:lnTo>
                      <a:lnTo>
                        <a:pt x="110" y="258"/>
                      </a:lnTo>
                      <a:lnTo>
                        <a:pt x="104" y="274"/>
                      </a:lnTo>
                      <a:lnTo>
                        <a:pt x="88" y="306"/>
                      </a:lnTo>
                      <a:lnTo>
                        <a:pt x="72" y="338"/>
                      </a:lnTo>
                      <a:lnTo>
                        <a:pt x="72" y="338"/>
                      </a:lnTo>
                      <a:lnTo>
                        <a:pt x="36" y="394"/>
                      </a:lnTo>
                      <a:lnTo>
                        <a:pt x="0" y="450"/>
                      </a:lnTo>
                      <a:lnTo>
                        <a:pt x="0" y="450"/>
                      </a:lnTo>
                      <a:lnTo>
                        <a:pt x="0" y="452"/>
                      </a:lnTo>
                      <a:lnTo>
                        <a:pt x="0" y="452"/>
                      </a:lnTo>
                      <a:lnTo>
                        <a:pt x="2" y="452"/>
                      </a:lnTo>
                      <a:lnTo>
                        <a:pt x="4" y="452"/>
                      </a:lnTo>
                      <a:lnTo>
                        <a:pt x="4" y="452"/>
                      </a:lnTo>
                      <a:lnTo>
                        <a:pt x="44" y="396"/>
                      </a:lnTo>
                      <a:lnTo>
                        <a:pt x="64" y="366"/>
                      </a:lnTo>
                      <a:lnTo>
                        <a:pt x="82" y="336"/>
                      </a:lnTo>
                      <a:lnTo>
                        <a:pt x="98" y="304"/>
                      </a:lnTo>
                      <a:lnTo>
                        <a:pt x="112" y="272"/>
                      </a:lnTo>
                      <a:lnTo>
                        <a:pt x="122" y="240"/>
                      </a:lnTo>
                      <a:lnTo>
                        <a:pt x="126" y="222"/>
                      </a:lnTo>
                      <a:lnTo>
                        <a:pt x="128" y="206"/>
                      </a:lnTo>
                      <a:lnTo>
                        <a:pt x="128" y="206"/>
                      </a:lnTo>
                      <a:lnTo>
                        <a:pt x="128" y="176"/>
                      </a:lnTo>
                      <a:lnTo>
                        <a:pt x="124" y="146"/>
                      </a:lnTo>
                      <a:lnTo>
                        <a:pt x="116" y="116"/>
                      </a:lnTo>
                      <a:lnTo>
                        <a:pt x="110" y="102"/>
                      </a:lnTo>
                      <a:lnTo>
                        <a:pt x="104" y="88"/>
                      </a:lnTo>
                      <a:lnTo>
                        <a:pt x="104" y="88"/>
                      </a:lnTo>
                      <a:lnTo>
                        <a:pt x="96" y="76"/>
                      </a:lnTo>
                      <a:lnTo>
                        <a:pt x="86" y="64"/>
                      </a:lnTo>
                      <a:lnTo>
                        <a:pt x="66" y="42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2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7" name="Freeform 543"/>
                <p:cNvSpPr>
                  <a:spLocks/>
                </p:cNvSpPr>
                <p:nvPr/>
              </p:nvSpPr>
              <p:spPr bwMode="auto">
                <a:xfrm>
                  <a:off x="2471" y="1926"/>
                  <a:ext cx="78" cy="214"/>
                </a:xfrm>
                <a:custGeom>
                  <a:avLst/>
                  <a:gdLst/>
                  <a:ahLst/>
                  <a:cxnLst>
                    <a:cxn ang="0">
                      <a:pos x="100" y="22"/>
                    </a:cxn>
                    <a:cxn ang="0">
                      <a:pos x="148" y="4"/>
                    </a:cxn>
                    <a:cxn ang="0">
                      <a:pos x="174" y="4"/>
                    </a:cxn>
                    <a:cxn ang="0">
                      <a:pos x="194" y="14"/>
                    </a:cxn>
                    <a:cxn ang="0">
                      <a:pos x="200" y="20"/>
                    </a:cxn>
                    <a:cxn ang="0">
                      <a:pos x="210" y="44"/>
                    </a:cxn>
                    <a:cxn ang="0">
                      <a:pos x="216" y="78"/>
                    </a:cxn>
                    <a:cxn ang="0">
                      <a:pos x="218" y="98"/>
                    </a:cxn>
                    <a:cxn ang="0">
                      <a:pos x="218" y="140"/>
                    </a:cxn>
                    <a:cxn ang="0">
                      <a:pos x="212" y="182"/>
                    </a:cxn>
                    <a:cxn ang="0">
                      <a:pos x="194" y="242"/>
                    </a:cxn>
                    <a:cxn ang="0">
                      <a:pos x="178" y="278"/>
                    </a:cxn>
                    <a:cxn ang="0">
                      <a:pos x="136" y="346"/>
                    </a:cxn>
                    <a:cxn ang="0">
                      <a:pos x="86" y="410"/>
                    </a:cxn>
                    <a:cxn ang="0">
                      <a:pos x="30" y="466"/>
                    </a:cxn>
                    <a:cxn ang="0">
                      <a:pos x="2" y="494"/>
                    </a:cxn>
                    <a:cxn ang="0">
                      <a:pos x="2" y="500"/>
                    </a:cxn>
                    <a:cxn ang="0">
                      <a:pos x="8" y="500"/>
                    </a:cxn>
                    <a:cxn ang="0">
                      <a:pos x="44" y="472"/>
                    </a:cxn>
                    <a:cxn ang="0">
                      <a:pos x="110" y="404"/>
                    </a:cxn>
                    <a:cxn ang="0">
                      <a:pos x="164" y="330"/>
                    </a:cxn>
                    <a:cxn ang="0">
                      <a:pos x="196" y="268"/>
                    </a:cxn>
                    <a:cxn ang="0">
                      <a:pos x="212" y="224"/>
                    </a:cxn>
                    <a:cxn ang="0">
                      <a:pos x="218" y="200"/>
                    </a:cxn>
                    <a:cxn ang="0">
                      <a:pos x="224" y="160"/>
                    </a:cxn>
                    <a:cxn ang="0">
                      <a:pos x="226" y="116"/>
                    </a:cxn>
                    <a:cxn ang="0">
                      <a:pos x="220" y="74"/>
                    </a:cxn>
                    <a:cxn ang="0">
                      <a:pos x="210" y="32"/>
                    </a:cxn>
                    <a:cxn ang="0">
                      <a:pos x="206" y="24"/>
                    </a:cxn>
                    <a:cxn ang="0">
                      <a:pos x="196" y="10"/>
                    </a:cxn>
                    <a:cxn ang="0">
                      <a:pos x="182" y="4"/>
                    </a:cxn>
                    <a:cxn ang="0">
                      <a:pos x="162" y="0"/>
                    </a:cxn>
                    <a:cxn ang="0">
                      <a:pos x="130" y="8"/>
                    </a:cxn>
                    <a:cxn ang="0">
                      <a:pos x="98" y="20"/>
                    </a:cxn>
                    <a:cxn ang="0">
                      <a:pos x="100" y="22"/>
                    </a:cxn>
                  </a:cxnLst>
                  <a:rect l="0" t="0" r="r" b="b"/>
                  <a:pathLst>
                    <a:path w="226" h="502">
                      <a:moveTo>
                        <a:pt x="100" y="22"/>
                      </a:moveTo>
                      <a:lnTo>
                        <a:pt x="100" y="22"/>
                      </a:lnTo>
                      <a:lnTo>
                        <a:pt x="122" y="14"/>
                      </a:lnTo>
                      <a:lnTo>
                        <a:pt x="148" y="4"/>
                      </a:lnTo>
                      <a:lnTo>
                        <a:pt x="160" y="4"/>
                      </a:lnTo>
                      <a:lnTo>
                        <a:pt x="174" y="4"/>
                      </a:lnTo>
                      <a:lnTo>
                        <a:pt x="184" y="6"/>
                      </a:lnTo>
                      <a:lnTo>
                        <a:pt x="194" y="14"/>
                      </a:lnTo>
                      <a:lnTo>
                        <a:pt x="194" y="14"/>
                      </a:lnTo>
                      <a:lnTo>
                        <a:pt x="200" y="20"/>
                      </a:lnTo>
                      <a:lnTo>
                        <a:pt x="204" y="26"/>
                      </a:lnTo>
                      <a:lnTo>
                        <a:pt x="210" y="44"/>
                      </a:lnTo>
                      <a:lnTo>
                        <a:pt x="214" y="62"/>
                      </a:lnTo>
                      <a:lnTo>
                        <a:pt x="216" y="78"/>
                      </a:lnTo>
                      <a:lnTo>
                        <a:pt x="216" y="78"/>
                      </a:lnTo>
                      <a:lnTo>
                        <a:pt x="218" y="98"/>
                      </a:lnTo>
                      <a:lnTo>
                        <a:pt x="220" y="120"/>
                      </a:lnTo>
                      <a:lnTo>
                        <a:pt x="218" y="140"/>
                      </a:lnTo>
                      <a:lnTo>
                        <a:pt x="216" y="160"/>
                      </a:lnTo>
                      <a:lnTo>
                        <a:pt x="212" y="182"/>
                      </a:lnTo>
                      <a:lnTo>
                        <a:pt x="208" y="202"/>
                      </a:lnTo>
                      <a:lnTo>
                        <a:pt x="194" y="242"/>
                      </a:lnTo>
                      <a:lnTo>
                        <a:pt x="194" y="242"/>
                      </a:lnTo>
                      <a:lnTo>
                        <a:pt x="178" y="278"/>
                      </a:lnTo>
                      <a:lnTo>
                        <a:pt x="158" y="312"/>
                      </a:lnTo>
                      <a:lnTo>
                        <a:pt x="136" y="346"/>
                      </a:lnTo>
                      <a:lnTo>
                        <a:pt x="112" y="378"/>
                      </a:lnTo>
                      <a:lnTo>
                        <a:pt x="86" y="410"/>
                      </a:lnTo>
                      <a:lnTo>
                        <a:pt x="58" y="438"/>
                      </a:lnTo>
                      <a:lnTo>
                        <a:pt x="30" y="466"/>
                      </a:lnTo>
                      <a:lnTo>
                        <a:pt x="2" y="494"/>
                      </a:lnTo>
                      <a:lnTo>
                        <a:pt x="2" y="494"/>
                      </a:lnTo>
                      <a:lnTo>
                        <a:pt x="0" y="498"/>
                      </a:lnTo>
                      <a:lnTo>
                        <a:pt x="2" y="500"/>
                      </a:lnTo>
                      <a:lnTo>
                        <a:pt x="4" y="502"/>
                      </a:lnTo>
                      <a:lnTo>
                        <a:pt x="8" y="500"/>
                      </a:lnTo>
                      <a:lnTo>
                        <a:pt x="8" y="500"/>
                      </a:lnTo>
                      <a:lnTo>
                        <a:pt x="44" y="472"/>
                      </a:lnTo>
                      <a:lnTo>
                        <a:pt x="78" y="438"/>
                      </a:lnTo>
                      <a:lnTo>
                        <a:pt x="110" y="404"/>
                      </a:lnTo>
                      <a:lnTo>
                        <a:pt x="138" y="368"/>
                      </a:lnTo>
                      <a:lnTo>
                        <a:pt x="164" y="330"/>
                      </a:lnTo>
                      <a:lnTo>
                        <a:pt x="186" y="288"/>
                      </a:lnTo>
                      <a:lnTo>
                        <a:pt x="196" y="268"/>
                      </a:lnTo>
                      <a:lnTo>
                        <a:pt x="204" y="246"/>
                      </a:lnTo>
                      <a:lnTo>
                        <a:pt x="212" y="224"/>
                      </a:lnTo>
                      <a:lnTo>
                        <a:pt x="218" y="200"/>
                      </a:lnTo>
                      <a:lnTo>
                        <a:pt x="218" y="200"/>
                      </a:lnTo>
                      <a:lnTo>
                        <a:pt x="222" y="180"/>
                      </a:lnTo>
                      <a:lnTo>
                        <a:pt x="224" y="160"/>
                      </a:lnTo>
                      <a:lnTo>
                        <a:pt x="226" y="138"/>
                      </a:lnTo>
                      <a:lnTo>
                        <a:pt x="226" y="116"/>
                      </a:lnTo>
                      <a:lnTo>
                        <a:pt x="224" y="94"/>
                      </a:lnTo>
                      <a:lnTo>
                        <a:pt x="220" y="74"/>
                      </a:lnTo>
                      <a:lnTo>
                        <a:pt x="216" y="52"/>
                      </a:lnTo>
                      <a:lnTo>
                        <a:pt x="210" y="32"/>
                      </a:lnTo>
                      <a:lnTo>
                        <a:pt x="210" y="32"/>
                      </a:lnTo>
                      <a:lnTo>
                        <a:pt x="206" y="24"/>
                      </a:lnTo>
                      <a:lnTo>
                        <a:pt x="200" y="16"/>
                      </a:lnTo>
                      <a:lnTo>
                        <a:pt x="196" y="10"/>
                      </a:lnTo>
                      <a:lnTo>
                        <a:pt x="190" y="6"/>
                      </a:lnTo>
                      <a:lnTo>
                        <a:pt x="182" y="4"/>
                      </a:lnTo>
                      <a:lnTo>
                        <a:pt x="176" y="2"/>
                      </a:lnTo>
                      <a:lnTo>
                        <a:pt x="162" y="0"/>
                      </a:lnTo>
                      <a:lnTo>
                        <a:pt x="146" y="2"/>
                      </a:lnTo>
                      <a:lnTo>
                        <a:pt x="130" y="8"/>
                      </a:lnTo>
                      <a:lnTo>
                        <a:pt x="98" y="20"/>
                      </a:lnTo>
                      <a:lnTo>
                        <a:pt x="98" y="20"/>
                      </a:lnTo>
                      <a:lnTo>
                        <a:pt x="98" y="22"/>
                      </a:lnTo>
                      <a:lnTo>
                        <a:pt x="100" y="2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8" name="Freeform 544"/>
                <p:cNvSpPr>
                  <a:spLocks/>
                </p:cNvSpPr>
                <p:nvPr/>
              </p:nvSpPr>
              <p:spPr bwMode="auto">
                <a:xfrm>
                  <a:off x="2471" y="1926"/>
                  <a:ext cx="78" cy="214"/>
                </a:xfrm>
                <a:custGeom>
                  <a:avLst/>
                  <a:gdLst/>
                  <a:ahLst/>
                  <a:cxnLst>
                    <a:cxn ang="0">
                      <a:pos x="100" y="22"/>
                    </a:cxn>
                    <a:cxn ang="0">
                      <a:pos x="148" y="4"/>
                    </a:cxn>
                    <a:cxn ang="0">
                      <a:pos x="174" y="4"/>
                    </a:cxn>
                    <a:cxn ang="0">
                      <a:pos x="194" y="14"/>
                    </a:cxn>
                    <a:cxn ang="0">
                      <a:pos x="200" y="20"/>
                    </a:cxn>
                    <a:cxn ang="0">
                      <a:pos x="210" y="44"/>
                    </a:cxn>
                    <a:cxn ang="0">
                      <a:pos x="216" y="78"/>
                    </a:cxn>
                    <a:cxn ang="0">
                      <a:pos x="218" y="98"/>
                    </a:cxn>
                    <a:cxn ang="0">
                      <a:pos x="218" y="140"/>
                    </a:cxn>
                    <a:cxn ang="0">
                      <a:pos x="212" y="182"/>
                    </a:cxn>
                    <a:cxn ang="0">
                      <a:pos x="194" y="242"/>
                    </a:cxn>
                    <a:cxn ang="0">
                      <a:pos x="178" y="278"/>
                    </a:cxn>
                    <a:cxn ang="0">
                      <a:pos x="136" y="346"/>
                    </a:cxn>
                    <a:cxn ang="0">
                      <a:pos x="86" y="410"/>
                    </a:cxn>
                    <a:cxn ang="0">
                      <a:pos x="30" y="466"/>
                    </a:cxn>
                    <a:cxn ang="0">
                      <a:pos x="2" y="494"/>
                    </a:cxn>
                    <a:cxn ang="0">
                      <a:pos x="2" y="500"/>
                    </a:cxn>
                    <a:cxn ang="0">
                      <a:pos x="8" y="500"/>
                    </a:cxn>
                    <a:cxn ang="0">
                      <a:pos x="44" y="472"/>
                    </a:cxn>
                    <a:cxn ang="0">
                      <a:pos x="110" y="404"/>
                    </a:cxn>
                    <a:cxn ang="0">
                      <a:pos x="164" y="330"/>
                    </a:cxn>
                    <a:cxn ang="0">
                      <a:pos x="196" y="268"/>
                    </a:cxn>
                    <a:cxn ang="0">
                      <a:pos x="212" y="224"/>
                    </a:cxn>
                    <a:cxn ang="0">
                      <a:pos x="218" y="200"/>
                    </a:cxn>
                    <a:cxn ang="0">
                      <a:pos x="224" y="160"/>
                    </a:cxn>
                    <a:cxn ang="0">
                      <a:pos x="226" y="116"/>
                    </a:cxn>
                    <a:cxn ang="0">
                      <a:pos x="220" y="74"/>
                    </a:cxn>
                    <a:cxn ang="0">
                      <a:pos x="210" y="32"/>
                    </a:cxn>
                    <a:cxn ang="0">
                      <a:pos x="206" y="24"/>
                    </a:cxn>
                    <a:cxn ang="0">
                      <a:pos x="196" y="10"/>
                    </a:cxn>
                    <a:cxn ang="0">
                      <a:pos x="182" y="4"/>
                    </a:cxn>
                    <a:cxn ang="0">
                      <a:pos x="162" y="0"/>
                    </a:cxn>
                    <a:cxn ang="0">
                      <a:pos x="130" y="8"/>
                    </a:cxn>
                    <a:cxn ang="0">
                      <a:pos x="98" y="20"/>
                    </a:cxn>
                    <a:cxn ang="0">
                      <a:pos x="100" y="22"/>
                    </a:cxn>
                  </a:cxnLst>
                  <a:rect l="0" t="0" r="r" b="b"/>
                  <a:pathLst>
                    <a:path w="226" h="502">
                      <a:moveTo>
                        <a:pt x="100" y="22"/>
                      </a:moveTo>
                      <a:lnTo>
                        <a:pt x="100" y="22"/>
                      </a:lnTo>
                      <a:lnTo>
                        <a:pt x="122" y="14"/>
                      </a:lnTo>
                      <a:lnTo>
                        <a:pt x="148" y="4"/>
                      </a:lnTo>
                      <a:lnTo>
                        <a:pt x="160" y="4"/>
                      </a:lnTo>
                      <a:lnTo>
                        <a:pt x="174" y="4"/>
                      </a:lnTo>
                      <a:lnTo>
                        <a:pt x="184" y="6"/>
                      </a:lnTo>
                      <a:lnTo>
                        <a:pt x="194" y="14"/>
                      </a:lnTo>
                      <a:lnTo>
                        <a:pt x="194" y="14"/>
                      </a:lnTo>
                      <a:lnTo>
                        <a:pt x="200" y="20"/>
                      </a:lnTo>
                      <a:lnTo>
                        <a:pt x="204" y="26"/>
                      </a:lnTo>
                      <a:lnTo>
                        <a:pt x="210" y="44"/>
                      </a:lnTo>
                      <a:lnTo>
                        <a:pt x="214" y="62"/>
                      </a:lnTo>
                      <a:lnTo>
                        <a:pt x="216" y="78"/>
                      </a:lnTo>
                      <a:lnTo>
                        <a:pt x="216" y="78"/>
                      </a:lnTo>
                      <a:lnTo>
                        <a:pt x="218" y="98"/>
                      </a:lnTo>
                      <a:lnTo>
                        <a:pt x="220" y="120"/>
                      </a:lnTo>
                      <a:lnTo>
                        <a:pt x="218" y="140"/>
                      </a:lnTo>
                      <a:lnTo>
                        <a:pt x="216" y="160"/>
                      </a:lnTo>
                      <a:lnTo>
                        <a:pt x="212" y="182"/>
                      </a:lnTo>
                      <a:lnTo>
                        <a:pt x="208" y="202"/>
                      </a:lnTo>
                      <a:lnTo>
                        <a:pt x="194" y="242"/>
                      </a:lnTo>
                      <a:lnTo>
                        <a:pt x="194" y="242"/>
                      </a:lnTo>
                      <a:lnTo>
                        <a:pt x="178" y="278"/>
                      </a:lnTo>
                      <a:lnTo>
                        <a:pt x="158" y="312"/>
                      </a:lnTo>
                      <a:lnTo>
                        <a:pt x="136" y="346"/>
                      </a:lnTo>
                      <a:lnTo>
                        <a:pt x="112" y="378"/>
                      </a:lnTo>
                      <a:lnTo>
                        <a:pt x="86" y="410"/>
                      </a:lnTo>
                      <a:lnTo>
                        <a:pt x="58" y="438"/>
                      </a:lnTo>
                      <a:lnTo>
                        <a:pt x="30" y="466"/>
                      </a:lnTo>
                      <a:lnTo>
                        <a:pt x="2" y="494"/>
                      </a:lnTo>
                      <a:lnTo>
                        <a:pt x="2" y="494"/>
                      </a:lnTo>
                      <a:lnTo>
                        <a:pt x="0" y="498"/>
                      </a:lnTo>
                      <a:lnTo>
                        <a:pt x="2" y="500"/>
                      </a:lnTo>
                      <a:lnTo>
                        <a:pt x="4" y="502"/>
                      </a:lnTo>
                      <a:lnTo>
                        <a:pt x="8" y="500"/>
                      </a:lnTo>
                      <a:lnTo>
                        <a:pt x="8" y="500"/>
                      </a:lnTo>
                      <a:lnTo>
                        <a:pt x="44" y="472"/>
                      </a:lnTo>
                      <a:lnTo>
                        <a:pt x="78" y="438"/>
                      </a:lnTo>
                      <a:lnTo>
                        <a:pt x="110" y="404"/>
                      </a:lnTo>
                      <a:lnTo>
                        <a:pt x="138" y="368"/>
                      </a:lnTo>
                      <a:lnTo>
                        <a:pt x="164" y="330"/>
                      </a:lnTo>
                      <a:lnTo>
                        <a:pt x="186" y="288"/>
                      </a:lnTo>
                      <a:lnTo>
                        <a:pt x="196" y="268"/>
                      </a:lnTo>
                      <a:lnTo>
                        <a:pt x="204" y="246"/>
                      </a:lnTo>
                      <a:lnTo>
                        <a:pt x="212" y="224"/>
                      </a:lnTo>
                      <a:lnTo>
                        <a:pt x="218" y="200"/>
                      </a:lnTo>
                      <a:lnTo>
                        <a:pt x="218" y="200"/>
                      </a:lnTo>
                      <a:lnTo>
                        <a:pt x="222" y="180"/>
                      </a:lnTo>
                      <a:lnTo>
                        <a:pt x="224" y="160"/>
                      </a:lnTo>
                      <a:lnTo>
                        <a:pt x="226" y="138"/>
                      </a:lnTo>
                      <a:lnTo>
                        <a:pt x="226" y="116"/>
                      </a:lnTo>
                      <a:lnTo>
                        <a:pt x="224" y="94"/>
                      </a:lnTo>
                      <a:lnTo>
                        <a:pt x="220" y="74"/>
                      </a:lnTo>
                      <a:lnTo>
                        <a:pt x="216" y="52"/>
                      </a:lnTo>
                      <a:lnTo>
                        <a:pt x="210" y="32"/>
                      </a:lnTo>
                      <a:lnTo>
                        <a:pt x="210" y="32"/>
                      </a:lnTo>
                      <a:lnTo>
                        <a:pt x="206" y="24"/>
                      </a:lnTo>
                      <a:lnTo>
                        <a:pt x="200" y="16"/>
                      </a:lnTo>
                      <a:lnTo>
                        <a:pt x="196" y="10"/>
                      </a:lnTo>
                      <a:lnTo>
                        <a:pt x="190" y="6"/>
                      </a:lnTo>
                      <a:lnTo>
                        <a:pt x="182" y="4"/>
                      </a:lnTo>
                      <a:lnTo>
                        <a:pt x="176" y="2"/>
                      </a:lnTo>
                      <a:lnTo>
                        <a:pt x="162" y="0"/>
                      </a:lnTo>
                      <a:lnTo>
                        <a:pt x="146" y="2"/>
                      </a:lnTo>
                      <a:lnTo>
                        <a:pt x="130" y="8"/>
                      </a:lnTo>
                      <a:lnTo>
                        <a:pt x="98" y="20"/>
                      </a:lnTo>
                      <a:lnTo>
                        <a:pt x="98" y="20"/>
                      </a:lnTo>
                      <a:lnTo>
                        <a:pt x="98" y="22"/>
                      </a:lnTo>
                      <a:lnTo>
                        <a:pt x="100" y="2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89" name="Freeform 545"/>
                <p:cNvSpPr>
                  <a:spLocks/>
                </p:cNvSpPr>
                <p:nvPr/>
              </p:nvSpPr>
              <p:spPr bwMode="auto">
                <a:xfrm>
                  <a:off x="2491" y="2020"/>
                  <a:ext cx="45" cy="87"/>
                </a:xfrm>
                <a:custGeom>
                  <a:avLst/>
                  <a:gdLst/>
                  <a:ahLst/>
                  <a:cxnLst>
                    <a:cxn ang="0">
                      <a:pos x="128" y="22"/>
                    </a:cxn>
                    <a:cxn ang="0">
                      <a:pos x="128" y="22"/>
                    </a:cxn>
                    <a:cxn ang="0">
                      <a:pos x="102" y="74"/>
                    </a:cxn>
                    <a:cxn ang="0">
                      <a:pos x="88" y="100"/>
                    </a:cxn>
                    <a:cxn ang="0">
                      <a:pos x="72" y="126"/>
                    </a:cxn>
                    <a:cxn ang="0">
                      <a:pos x="72" y="126"/>
                    </a:cxn>
                    <a:cxn ang="0">
                      <a:pos x="60" y="146"/>
                    </a:cxn>
                    <a:cxn ang="0">
                      <a:pos x="46" y="166"/>
                    </a:cxn>
                    <a:cxn ang="0">
                      <a:pos x="28" y="184"/>
                    </a:cxn>
                    <a:cxn ang="0">
                      <a:pos x="20" y="192"/>
                    </a:cxn>
                    <a:cxn ang="0">
                      <a:pos x="10" y="198"/>
                    </a:cxn>
                    <a:cxn ang="0">
                      <a:pos x="10" y="198"/>
                    </a:cxn>
                    <a:cxn ang="0">
                      <a:pos x="8" y="200"/>
                    </a:cxn>
                    <a:cxn ang="0">
                      <a:pos x="6" y="198"/>
                    </a:cxn>
                    <a:cxn ang="0">
                      <a:pos x="6" y="194"/>
                    </a:cxn>
                    <a:cxn ang="0">
                      <a:pos x="10" y="184"/>
                    </a:cxn>
                    <a:cxn ang="0">
                      <a:pos x="10" y="184"/>
                    </a:cxn>
                    <a:cxn ang="0">
                      <a:pos x="22" y="154"/>
                    </a:cxn>
                    <a:cxn ang="0">
                      <a:pos x="22" y="154"/>
                    </a:cxn>
                    <a:cxn ang="0">
                      <a:pos x="50" y="102"/>
                    </a:cxn>
                    <a:cxn ang="0">
                      <a:pos x="50" y="10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0"/>
                    </a:cxn>
                    <a:cxn ang="0">
                      <a:pos x="94" y="0"/>
                    </a:cxn>
                    <a:cxn ang="0">
                      <a:pos x="92" y="2"/>
                    </a:cxn>
                    <a:cxn ang="0">
                      <a:pos x="92" y="2"/>
                    </a:cxn>
                    <a:cxn ang="0">
                      <a:pos x="42" y="108"/>
                    </a:cxn>
                    <a:cxn ang="0">
                      <a:pos x="42" y="108"/>
                    </a:cxn>
                    <a:cxn ang="0">
                      <a:pos x="16" y="154"/>
                    </a:cxn>
                    <a:cxn ang="0">
                      <a:pos x="6" y="178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2" y="206"/>
                    </a:cxn>
                    <a:cxn ang="0">
                      <a:pos x="2" y="206"/>
                    </a:cxn>
                    <a:cxn ang="0">
                      <a:pos x="12" y="200"/>
                    </a:cxn>
                    <a:cxn ang="0">
                      <a:pos x="22" y="194"/>
                    </a:cxn>
                    <a:cxn ang="0">
                      <a:pos x="30" y="186"/>
                    </a:cxn>
                    <a:cxn ang="0">
                      <a:pos x="38" y="178"/>
                    </a:cxn>
                    <a:cxn ang="0">
                      <a:pos x="54" y="160"/>
                    </a:cxn>
                    <a:cxn ang="0">
                      <a:pos x="66" y="140"/>
                    </a:cxn>
                    <a:cxn ang="0">
                      <a:pos x="66" y="140"/>
                    </a:cxn>
                    <a:cxn ang="0">
                      <a:pos x="84" y="112"/>
                    </a:cxn>
                    <a:cxn ang="0">
                      <a:pos x="100" y="82"/>
                    </a:cxn>
                    <a:cxn ang="0">
                      <a:pos x="130" y="22"/>
                    </a:cxn>
                    <a:cxn ang="0">
                      <a:pos x="130" y="22"/>
                    </a:cxn>
                    <a:cxn ang="0">
                      <a:pos x="130" y="20"/>
                    </a:cxn>
                    <a:cxn ang="0">
                      <a:pos x="128" y="22"/>
                    </a:cxn>
                  </a:cxnLst>
                  <a:rect l="0" t="0" r="r" b="b"/>
                  <a:pathLst>
                    <a:path w="130" h="206">
                      <a:moveTo>
                        <a:pt x="128" y="22"/>
                      </a:moveTo>
                      <a:lnTo>
                        <a:pt x="128" y="22"/>
                      </a:lnTo>
                      <a:lnTo>
                        <a:pt x="102" y="74"/>
                      </a:lnTo>
                      <a:lnTo>
                        <a:pt x="88" y="100"/>
                      </a:lnTo>
                      <a:lnTo>
                        <a:pt x="72" y="126"/>
                      </a:lnTo>
                      <a:lnTo>
                        <a:pt x="72" y="126"/>
                      </a:lnTo>
                      <a:lnTo>
                        <a:pt x="60" y="146"/>
                      </a:lnTo>
                      <a:lnTo>
                        <a:pt x="46" y="166"/>
                      </a:lnTo>
                      <a:lnTo>
                        <a:pt x="28" y="184"/>
                      </a:lnTo>
                      <a:lnTo>
                        <a:pt x="20" y="192"/>
                      </a:lnTo>
                      <a:lnTo>
                        <a:pt x="10" y="198"/>
                      </a:lnTo>
                      <a:lnTo>
                        <a:pt x="10" y="198"/>
                      </a:lnTo>
                      <a:lnTo>
                        <a:pt x="8" y="200"/>
                      </a:lnTo>
                      <a:lnTo>
                        <a:pt x="6" y="198"/>
                      </a:lnTo>
                      <a:lnTo>
                        <a:pt x="6" y="194"/>
                      </a:lnTo>
                      <a:lnTo>
                        <a:pt x="10" y="184"/>
                      </a:lnTo>
                      <a:lnTo>
                        <a:pt x="10" y="184"/>
                      </a:lnTo>
                      <a:lnTo>
                        <a:pt x="22" y="154"/>
                      </a:lnTo>
                      <a:lnTo>
                        <a:pt x="22" y="154"/>
                      </a:lnTo>
                      <a:lnTo>
                        <a:pt x="50" y="102"/>
                      </a:lnTo>
                      <a:lnTo>
                        <a:pt x="50" y="10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0"/>
                      </a:lnTo>
                      <a:lnTo>
                        <a:pt x="94" y="0"/>
                      </a:lnTo>
                      <a:lnTo>
                        <a:pt x="92" y="2"/>
                      </a:lnTo>
                      <a:lnTo>
                        <a:pt x="92" y="2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16" y="154"/>
                      </a:lnTo>
                      <a:lnTo>
                        <a:pt x="6" y="178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2" y="206"/>
                      </a:lnTo>
                      <a:lnTo>
                        <a:pt x="2" y="206"/>
                      </a:lnTo>
                      <a:lnTo>
                        <a:pt x="12" y="200"/>
                      </a:lnTo>
                      <a:lnTo>
                        <a:pt x="22" y="194"/>
                      </a:lnTo>
                      <a:lnTo>
                        <a:pt x="30" y="186"/>
                      </a:lnTo>
                      <a:lnTo>
                        <a:pt x="38" y="178"/>
                      </a:lnTo>
                      <a:lnTo>
                        <a:pt x="54" y="160"/>
                      </a:lnTo>
                      <a:lnTo>
                        <a:pt x="66" y="140"/>
                      </a:lnTo>
                      <a:lnTo>
                        <a:pt x="66" y="140"/>
                      </a:lnTo>
                      <a:lnTo>
                        <a:pt x="84" y="112"/>
                      </a:lnTo>
                      <a:lnTo>
                        <a:pt x="100" y="82"/>
                      </a:lnTo>
                      <a:lnTo>
                        <a:pt x="130" y="22"/>
                      </a:lnTo>
                      <a:lnTo>
                        <a:pt x="130" y="22"/>
                      </a:lnTo>
                      <a:lnTo>
                        <a:pt x="130" y="20"/>
                      </a:lnTo>
                      <a:lnTo>
                        <a:pt x="128" y="2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0" name="Freeform 546"/>
                <p:cNvSpPr>
                  <a:spLocks/>
                </p:cNvSpPr>
                <p:nvPr/>
              </p:nvSpPr>
              <p:spPr bwMode="auto">
                <a:xfrm>
                  <a:off x="2491" y="2020"/>
                  <a:ext cx="45" cy="87"/>
                </a:xfrm>
                <a:custGeom>
                  <a:avLst/>
                  <a:gdLst/>
                  <a:ahLst/>
                  <a:cxnLst>
                    <a:cxn ang="0">
                      <a:pos x="128" y="22"/>
                    </a:cxn>
                    <a:cxn ang="0">
                      <a:pos x="128" y="22"/>
                    </a:cxn>
                    <a:cxn ang="0">
                      <a:pos x="102" y="74"/>
                    </a:cxn>
                    <a:cxn ang="0">
                      <a:pos x="88" y="100"/>
                    </a:cxn>
                    <a:cxn ang="0">
                      <a:pos x="72" y="126"/>
                    </a:cxn>
                    <a:cxn ang="0">
                      <a:pos x="72" y="126"/>
                    </a:cxn>
                    <a:cxn ang="0">
                      <a:pos x="60" y="146"/>
                    </a:cxn>
                    <a:cxn ang="0">
                      <a:pos x="46" y="166"/>
                    </a:cxn>
                    <a:cxn ang="0">
                      <a:pos x="28" y="184"/>
                    </a:cxn>
                    <a:cxn ang="0">
                      <a:pos x="20" y="192"/>
                    </a:cxn>
                    <a:cxn ang="0">
                      <a:pos x="10" y="198"/>
                    </a:cxn>
                    <a:cxn ang="0">
                      <a:pos x="10" y="198"/>
                    </a:cxn>
                    <a:cxn ang="0">
                      <a:pos x="8" y="200"/>
                    </a:cxn>
                    <a:cxn ang="0">
                      <a:pos x="6" y="198"/>
                    </a:cxn>
                    <a:cxn ang="0">
                      <a:pos x="6" y="194"/>
                    </a:cxn>
                    <a:cxn ang="0">
                      <a:pos x="10" y="184"/>
                    </a:cxn>
                    <a:cxn ang="0">
                      <a:pos x="10" y="184"/>
                    </a:cxn>
                    <a:cxn ang="0">
                      <a:pos x="22" y="154"/>
                    </a:cxn>
                    <a:cxn ang="0">
                      <a:pos x="22" y="154"/>
                    </a:cxn>
                    <a:cxn ang="0">
                      <a:pos x="50" y="102"/>
                    </a:cxn>
                    <a:cxn ang="0">
                      <a:pos x="50" y="10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0"/>
                    </a:cxn>
                    <a:cxn ang="0">
                      <a:pos x="94" y="0"/>
                    </a:cxn>
                    <a:cxn ang="0">
                      <a:pos x="92" y="2"/>
                    </a:cxn>
                    <a:cxn ang="0">
                      <a:pos x="92" y="2"/>
                    </a:cxn>
                    <a:cxn ang="0">
                      <a:pos x="42" y="108"/>
                    </a:cxn>
                    <a:cxn ang="0">
                      <a:pos x="42" y="108"/>
                    </a:cxn>
                    <a:cxn ang="0">
                      <a:pos x="16" y="154"/>
                    </a:cxn>
                    <a:cxn ang="0">
                      <a:pos x="6" y="178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2" y="206"/>
                    </a:cxn>
                    <a:cxn ang="0">
                      <a:pos x="2" y="206"/>
                    </a:cxn>
                    <a:cxn ang="0">
                      <a:pos x="12" y="200"/>
                    </a:cxn>
                    <a:cxn ang="0">
                      <a:pos x="22" y="194"/>
                    </a:cxn>
                    <a:cxn ang="0">
                      <a:pos x="30" y="186"/>
                    </a:cxn>
                    <a:cxn ang="0">
                      <a:pos x="38" y="178"/>
                    </a:cxn>
                    <a:cxn ang="0">
                      <a:pos x="54" y="160"/>
                    </a:cxn>
                    <a:cxn ang="0">
                      <a:pos x="66" y="140"/>
                    </a:cxn>
                    <a:cxn ang="0">
                      <a:pos x="66" y="140"/>
                    </a:cxn>
                    <a:cxn ang="0">
                      <a:pos x="84" y="112"/>
                    </a:cxn>
                    <a:cxn ang="0">
                      <a:pos x="100" y="82"/>
                    </a:cxn>
                    <a:cxn ang="0">
                      <a:pos x="130" y="22"/>
                    </a:cxn>
                    <a:cxn ang="0">
                      <a:pos x="130" y="22"/>
                    </a:cxn>
                    <a:cxn ang="0">
                      <a:pos x="130" y="20"/>
                    </a:cxn>
                    <a:cxn ang="0">
                      <a:pos x="128" y="22"/>
                    </a:cxn>
                  </a:cxnLst>
                  <a:rect l="0" t="0" r="r" b="b"/>
                  <a:pathLst>
                    <a:path w="130" h="206">
                      <a:moveTo>
                        <a:pt x="128" y="22"/>
                      </a:moveTo>
                      <a:lnTo>
                        <a:pt x="128" y="22"/>
                      </a:lnTo>
                      <a:lnTo>
                        <a:pt x="102" y="74"/>
                      </a:lnTo>
                      <a:lnTo>
                        <a:pt x="88" y="100"/>
                      </a:lnTo>
                      <a:lnTo>
                        <a:pt x="72" y="126"/>
                      </a:lnTo>
                      <a:lnTo>
                        <a:pt x="72" y="126"/>
                      </a:lnTo>
                      <a:lnTo>
                        <a:pt x="60" y="146"/>
                      </a:lnTo>
                      <a:lnTo>
                        <a:pt x="46" y="166"/>
                      </a:lnTo>
                      <a:lnTo>
                        <a:pt x="28" y="184"/>
                      </a:lnTo>
                      <a:lnTo>
                        <a:pt x="20" y="192"/>
                      </a:lnTo>
                      <a:lnTo>
                        <a:pt x="10" y="198"/>
                      </a:lnTo>
                      <a:lnTo>
                        <a:pt x="10" y="198"/>
                      </a:lnTo>
                      <a:lnTo>
                        <a:pt x="8" y="200"/>
                      </a:lnTo>
                      <a:lnTo>
                        <a:pt x="6" y="198"/>
                      </a:lnTo>
                      <a:lnTo>
                        <a:pt x="6" y="194"/>
                      </a:lnTo>
                      <a:lnTo>
                        <a:pt x="10" y="184"/>
                      </a:lnTo>
                      <a:lnTo>
                        <a:pt x="10" y="184"/>
                      </a:lnTo>
                      <a:lnTo>
                        <a:pt x="22" y="154"/>
                      </a:lnTo>
                      <a:lnTo>
                        <a:pt x="22" y="154"/>
                      </a:lnTo>
                      <a:lnTo>
                        <a:pt x="50" y="102"/>
                      </a:lnTo>
                      <a:lnTo>
                        <a:pt x="50" y="10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0"/>
                      </a:lnTo>
                      <a:lnTo>
                        <a:pt x="94" y="0"/>
                      </a:lnTo>
                      <a:lnTo>
                        <a:pt x="92" y="2"/>
                      </a:lnTo>
                      <a:lnTo>
                        <a:pt x="92" y="2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16" y="154"/>
                      </a:lnTo>
                      <a:lnTo>
                        <a:pt x="6" y="178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2" y="206"/>
                      </a:lnTo>
                      <a:lnTo>
                        <a:pt x="2" y="206"/>
                      </a:lnTo>
                      <a:lnTo>
                        <a:pt x="12" y="200"/>
                      </a:lnTo>
                      <a:lnTo>
                        <a:pt x="22" y="194"/>
                      </a:lnTo>
                      <a:lnTo>
                        <a:pt x="30" y="186"/>
                      </a:lnTo>
                      <a:lnTo>
                        <a:pt x="38" y="178"/>
                      </a:lnTo>
                      <a:lnTo>
                        <a:pt x="54" y="160"/>
                      </a:lnTo>
                      <a:lnTo>
                        <a:pt x="66" y="140"/>
                      </a:lnTo>
                      <a:lnTo>
                        <a:pt x="66" y="140"/>
                      </a:lnTo>
                      <a:lnTo>
                        <a:pt x="84" y="112"/>
                      </a:lnTo>
                      <a:lnTo>
                        <a:pt x="100" y="82"/>
                      </a:lnTo>
                      <a:lnTo>
                        <a:pt x="130" y="22"/>
                      </a:lnTo>
                      <a:lnTo>
                        <a:pt x="130" y="22"/>
                      </a:lnTo>
                      <a:lnTo>
                        <a:pt x="130" y="20"/>
                      </a:lnTo>
                      <a:lnTo>
                        <a:pt x="128" y="2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1" name="Freeform 547"/>
                <p:cNvSpPr>
                  <a:spLocks/>
                </p:cNvSpPr>
                <p:nvPr/>
              </p:nvSpPr>
              <p:spPr bwMode="auto">
                <a:xfrm>
                  <a:off x="2512" y="1962"/>
                  <a:ext cx="25" cy="70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0" y="0"/>
                    </a:cxn>
                    <a:cxn ang="0">
                      <a:pos x="70" y="20"/>
                    </a:cxn>
                    <a:cxn ang="0">
                      <a:pos x="66" y="38"/>
                    </a:cxn>
                    <a:cxn ang="0">
                      <a:pos x="62" y="56"/>
                    </a:cxn>
                    <a:cxn ang="0">
                      <a:pos x="56" y="76"/>
                    </a:cxn>
                    <a:cxn ang="0">
                      <a:pos x="56" y="76"/>
                    </a:cxn>
                    <a:cxn ang="0">
                      <a:pos x="44" y="112"/>
                    </a:cxn>
                    <a:cxn ang="0">
                      <a:pos x="38" y="130"/>
                    </a:cxn>
                    <a:cxn ang="0">
                      <a:pos x="32" y="138"/>
                    </a:cxn>
                    <a:cxn ang="0">
                      <a:pos x="26" y="146"/>
                    </a:cxn>
                    <a:cxn ang="0">
                      <a:pos x="26" y="146"/>
                    </a:cxn>
                    <a:cxn ang="0">
                      <a:pos x="18" y="154"/>
                    </a:cxn>
                    <a:cxn ang="0">
                      <a:pos x="12" y="156"/>
                    </a:cxn>
                    <a:cxn ang="0">
                      <a:pos x="8" y="154"/>
                    </a:cxn>
                    <a:cxn ang="0">
                      <a:pos x="6" y="148"/>
                    </a:cxn>
                    <a:cxn ang="0">
                      <a:pos x="4" y="134"/>
                    </a:cxn>
                    <a:cxn ang="0">
                      <a:pos x="4" y="118"/>
                    </a:cxn>
                    <a:cxn ang="0">
                      <a:pos x="4" y="118"/>
                    </a:cxn>
                    <a:cxn ang="0">
                      <a:pos x="8" y="96"/>
                    </a:cxn>
                    <a:cxn ang="0">
                      <a:pos x="14" y="74"/>
                    </a:cxn>
                    <a:cxn ang="0">
                      <a:pos x="28" y="30"/>
                    </a:cxn>
                    <a:cxn ang="0">
                      <a:pos x="28" y="30"/>
                    </a:cxn>
                    <a:cxn ang="0">
                      <a:pos x="28" y="28"/>
                    </a:cxn>
                    <a:cxn ang="0">
                      <a:pos x="26" y="30"/>
                    </a:cxn>
                    <a:cxn ang="0">
                      <a:pos x="26" y="30"/>
                    </a:cxn>
                    <a:cxn ang="0">
                      <a:pos x="18" y="54"/>
                    </a:cxn>
                    <a:cxn ang="0">
                      <a:pos x="12" y="78"/>
                    </a:cxn>
                    <a:cxn ang="0">
                      <a:pos x="4" y="102"/>
                    </a:cxn>
                    <a:cxn ang="0">
                      <a:pos x="0" y="128"/>
                    </a:cxn>
                    <a:cxn ang="0">
                      <a:pos x="0" y="148"/>
                    </a:cxn>
                    <a:cxn ang="0">
                      <a:pos x="0" y="156"/>
                    </a:cxn>
                    <a:cxn ang="0">
                      <a:pos x="4" y="162"/>
                    </a:cxn>
                    <a:cxn ang="0">
                      <a:pos x="8" y="164"/>
                    </a:cxn>
                    <a:cxn ang="0">
                      <a:pos x="14" y="164"/>
                    </a:cxn>
                    <a:cxn ang="0">
                      <a:pos x="14" y="164"/>
                    </a:cxn>
                    <a:cxn ang="0">
                      <a:pos x="18" y="162"/>
                    </a:cxn>
                    <a:cxn ang="0">
                      <a:pos x="24" y="158"/>
                    </a:cxn>
                    <a:cxn ang="0">
                      <a:pos x="30" y="150"/>
                    </a:cxn>
                    <a:cxn ang="0">
                      <a:pos x="30" y="150"/>
                    </a:cxn>
                    <a:cxn ang="0">
                      <a:pos x="42" y="130"/>
                    </a:cxn>
                    <a:cxn ang="0">
                      <a:pos x="50" y="108"/>
                    </a:cxn>
                    <a:cxn ang="0">
                      <a:pos x="50" y="108"/>
                    </a:cxn>
                    <a:cxn ang="0">
                      <a:pos x="58" y="82"/>
                    </a:cxn>
                    <a:cxn ang="0">
                      <a:pos x="66" y="56"/>
                    </a:cxn>
                    <a:cxn ang="0">
                      <a:pos x="70" y="28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0" y="0"/>
                    </a:cxn>
                  </a:cxnLst>
                  <a:rect l="0" t="0" r="r" b="b"/>
                  <a:pathLst>
                    <a:path w="72" h="164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70" y="20"/>
                      </a:lnTo>
                      <a:lnTo>
                        <a:pt x="66" y="38"/>
                      </a:lnTo>
                      <a:lnTo>
                        <a:pt x="62" y="5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44" y="112"/>
                      </a:lnTo>
                      <a:lnTo>
                        <a:pt x="38" y="130"/>
                      </a:lnTo>
                      <a:lnTo>
                        <a:pt x="32" y="138"/>
                      </a:lnTo>
                      <a:lnTo>
                        <a:pt x="26" y="146"/>
                      </a:lnTo>
                      <a:lnTo>
                        <a:pt x="26" y="146"/>
                      </a:lnTo>
                      <a:lnTo>
                        <a:pt x="18" y="154"/>
                      </a:lnTo>
                      <a:lnTo>
                        <a:pt x="12" y="156"/>
                      </a:lnTo>
                      <a:lnTo>
                        <a:pt x="8" y="154"/>
                      </a:lnTo>
                      <a:lnTo>
                        <a:pt x="6" y="148"/>
                      </a:lnTo>
                      <a:lnTo>
                        <a:pt x="4" y="134"/>
                      </a:lnTo>
                      <a:lnTo>
                        <a:pt x="4" y="118"/>
                      </a:lnTo>
                      <a:lnTo>
                        <a:pt x="4" y="118"/>
                      </a:lnTo>
                      <a:lnTo>
                        <a:pt x="8" y="96"/>
                      </a:lnTo>
                      <a:lnTo>
                        <a:pt x="14" y="74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28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18" y="54"/>
                      </a:lnTo>
                      <a:lnTo>
                        <a:pt x="12" y="78"/>
                      </a:lnTo>
                      <a:lnTo>
                        <a:pt x="4" y="102"/>
                      </a:lnTo>
                      <a:lnTo>
                        <a:pt x="0" y="128"/>
                      </a:lnTo>
                      <a:lnTo>
                        <a:pt x="0" y="148"/>
                      </a:lnTo>
                      <a:lnTo>
                        <a:pt x="0" y="156"/>
                      </a:lnTo>
                      <a:lnTo>
                        <a:pt x="4" y="162"/>
                      </a:lnTo>
                      <a:lnTo>
                        <a:pt x="8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8" y="162"/>
                      </a:lnTo>
                      <a:lnTo>
                        <a:pt x="24" y="158"/>
                      </a:lnTo>
                      <a:lnTo>
                        <a:pt x="30" y="150"/>
                      </a:lnTo>
                      <a:lnTo>
                        <a:pt x="30" y="150"/>
                      </a:lnTo>
                      <a:lnTo>
                        <a:pt x="42" y="130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8" y="82"/>
                      </a:lnTo>
                      <a:lnTo>
                        <a:pt x="66" y="56"/>
                      </a:lnTo>
                      <a:lnTo>
                        <a:pt x="70" y="28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2" name="Freeform 548"/>
                <p:cNvSpPr>
                  <a:spLocks/>
                </p:cNvSpPr>
                <p:nvPr/>
              </p:nvSpPr>
              <p:spPr bwMode="auto">
                <a:xfrm>
                  <a:off x="2512" y="1962"/>
                  <a:ext cx="25" cy="70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0" y="0"/>
                    </a:cxn>
                    <a:cxn ang="0">
                      <a:pos x="70" y="20"/>
                    </a:cxn>
                    <a:cxn ang="0">
                      <a:pos x="66" y="38"/>
                    </a:cxn>
                    <a:cxn ang="0">
                      <a:pos x="62" y="56"/>
                    </a:cxn>
                    <a:cxn ang="0">
                      <a:pos x="56" y="76"/>
                    </a:cxn>
                    <a:cxn ang="0">
                      <a:pos x="56" y="76"/>
                    </a:cxn>
                    <a:cxn ang="0">
                      <a:pos x="44" y="112"/>
                    </a:cxn>
                    <a:cxn ang="0">
                      <a:pos x="38" y="130"/>
                    </a:cxn>
                    <a:cxn ang="0">
                      <a:pos x="32" y="138"/>
                    </a:cxn>
                    <a:cxn ang="0">
                      <a:pos x="26" y="146"/>
                    </a:cxn>
                    <a:cxn ang="0">
                      <a:pos x="26" y="146"/>
                    </a:cxn>
                    <a:cxn ang="0">
                      <a:pos x="18" y="154"/>
                    </a:cxn>
                    <a:cxn ang="0">
                      <a:pos x="12" y="156"/>
                    </a:cxn>
                    <a:cxn ang="0">
                      <a:pos x="8" y="154"/>
                    </a:cxn>
                    <a:cxn ang="0">
                      <a:pos x="6" y="148"/>
                    </a:cxn>
                    <a:cxn ang="0">
                      <a:pos x="4" y="134"/>
                    </a:cxn>
                    <a:cxn ang="0">
                      <a:pos x="4" y="118"/>
                    </a:cxn>
                    <a:cxn ang="0">
                      <a:pos x="4" y="118"/>
                    </a:cxn>
                    <a:cxn ang="0">
                      <a:pos x="8" y="96"/>
                    </a:cxn>
                    <a:cxn ang="0">
                      <a:pos x="14" y="74"/>
                    </a:cxn>
                    <a:cxn ang="0">
                      <a:pos x="28" y="30"/>
                    </a:cxn>
                    <a:cxn ang="0">
                      <a:pos x="28" y="30"/>
                    </a:cxn>
                    <a:cxn ang="0">
                      <a:pos x="28" y="28"/>
                    </a:cxn>
                    <a:cxn ang="0">
                      <a:pos x="26" y="30"/>
                    </a:cxn>
                    <a:cxn ang="0">
                      <a:pos x="26" y="30"/>
                    </a:cxn>
                    <a:cxn ang="0">
                      <a:pos x="18" y="54"/>
                    </a:cxn>
                    <a:cxn ang="0">
                      <a:pos x="12" y="78"/>
                    </a:cxn>
                    <a:cxn ang="0">
                      <a:pos x="4" y="102"/>
                    </a:cxn>
                    <a:cxn ang="0">
                      <a:pos x="0" y="128"/>
                    </a:cxn>
                    <a:cxn ang="0">
                      <a:pos x="0" y="148"/>
                    </a:cxn>
                    <a:cxn ang="0">
                      <a:pos x="0" y="156"/>
                    </a:cxn>
                    <a:cxn ang="0">
                      <a:pos x="4" y="162"/>
                    </a:cxn>
                    <a:cxn ang="0">
                      <a:pos x="8" y="164"/>
                    </a:cxn>
                    <a:cxn ang="0">
                      <a:pos x="14" y="164"/>
                    </a:cxn>
                    <a:cxn ang="0">
                      <a:pos x="14" y="164"/>
                    </a:cxn>
                    <a:cxn ang="0">
                      <a:pos x="18" y="162"/>
                    </a:cxn>
                    <a:cxn ang="0">
                      <a:pos x="24" y="158"/>
                    </a:cxn>
                    <a:cxn ang="0">
                      <a:pos x="30" y="150"/>
                    </a:cxn>
                    <a:cxn ang="0">
                      <a:pos x="30" y="150"/>
                    </a:cxn>
                    <a:cxn ang="0">
                      <a:pos x="42" y="130"/>
                    </a:cxn>
                    <a:cxn ang="0">
                      <a:pos x="50" y="108"/>
                    </a:cxn>
                    <a:cxn ang="0">
                      <a:pos x="50" y="108"/>
                    </a:cxn>
                    <a:cxn ang="0">
                      <a:pos x="58" y="82"/>
                    </a:cxn>
                    <a:cxn ang="0">
                      <a:pos x="66" y="56"/>
                    </a:cxn>
                    <a:cxn ang="0">
                      <a:pos x="70" y="28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0" y="0"/>
                    </a:cxn>
                  </a:cxnLst>
                  <a:rect l="0" t="0" r="r" b="b"/>
                  <a:pathLst>
                    <a:path w="72" h="164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70" y="20"/>
                      </a:lnTo>
                      <a:lnTo>
                        <a:pt x="66" y="38"/>
                      </a:lnTo>
                      <a:lnTo>
                        <a:pt x="62" y="5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44" y="112"/>
                      </a:lnTo>
                      <a:lnTo>
                        <a:pt x="38" y="130"/>
                      </a:lnTo>
                      <a:lnTo>
                        <a:pt x="32" y="138"/>
                      </a:lnTo>
                      <a:lnTo>
                        <a:pt x="26" y="146"/>
                      </a:lnTo>
                      <a:lnTo>
                        <a:pt x="26" y="146"/>
                      </a:lnTo>
                      <a:lnTo>
                        <a:pt x="18" y="154"/>
                      </a:lnTo>
                      <a:lnTo>
                        <a:pt x="12" y="156"/>
                      </a:lnTo>
                      <a:lnTo>
                        <a:pt x="8" y="154"/>
                      </a:lnTo>
                      <a:lnTo>
                        <a:pt x="6" y="148"/>
                      </a:lnTo>
                      <a:lnTo>
                        <a:pt x="4" y="134"/>
                      </a:lnTo>
                      <a:lnTo>
                        <a:pt x="4" y="118"/>
                      </a:lnTo>
                      <a:lnTo>
                        <a:pt x="4" y="118"/>
                      </a:lnTo>
                      <a:lnTo>
                        <a:pt x="8" y="96"/>
                      </a:lnTo>
                      <a:lnTo>
                        <a:pt x="14" y="74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28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18" y="54"/>
                      </a:lnTo>
                      <a:lnTo>
                        <a:pt x="12" y="78"/>
                      </a:lnTo>
                      <a:lnTo>
                        <a:pt x="4" y="102"/>
                      </a:lnTo>
                      <a:lnTo>
                        <a:pt x="0" y="128"/>
                      </a:lnTo>
                      <a:lnTo>
                        <a:pt x="0" y="148"/>
                      </a:lnTo>
                      <a:lnTo>
                        <a:pt x="0" y="156"/>
                      </a:lnTo>
                      <a:lnTo>
                        <a:pt x="4" y="162"/>
                      </a:lnTo>
                      <a:lnTo>
                        <a:pt x="8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8" y="162"/>
                      </a:lnTo>
                      <a:lnTo>
                        <a:pt x="24" y="158"/>
                      </a:lnTo>
                      <a:lnTo>
                        <a:pt x="30" y="150"/>
                      </a:lnTo>
                      <a:lnTo>
                        <a:pt x="30" y="150"/>
                      </a:lnTo>
                      <a:lnTo>
                        <a:pt x="42" y="130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8" y="82"/>
                      </a:lnTo>
                      <a:lnTo>
                        <a:pt x="66" y="56"/>
                      </a:lnTo>
                      <a:lnTo>
                        <a:pt x="70" y="28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0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3" name="Freeform 549"/>
                <p:cNvSpPr>
                  <a:spLocks/>
                </p:cNvSpPr>
                <p:nvPr/>
              </p:nvSpPr>
              <p:spPr bwMode="auto">
                <a:xfrm>
                  <a:off x="2503" y="1955"/>
                  <a:ext cx="26" cy="37"/>
                </a:xfrm>
                <a:custGeom>
                  <a:avLst/>
                  <a:gdLst/>
                  <a:ahLst/>
                  <a:cxnLst>
                    <a:cxn ang="0">
                      <a:pos x="72" y="2"/>
                    </a:cxn>
                    <a:cxn ang="0">
                      <a:pos x="72" y="2"/>
                    </a:cxn>
                    <a:cxn ang="0">
                      <a:pos x="66" y="24"/>
                    </a:cxn>
                    <a:cxn ang="0">
                      <a:pos x="56" y="50"/>
                    </a:cxn>
                    <a:cxn ang="0">
                      <a:pos x="50" y="62"/>
                    </a:cxn>
                    <a:cxn ang="0">
                      <a:pos x="42" y="72"/>
                    </a:cxn>
                    <a:cxn ang="0">
                      <a:pos x="32" y="80"/>
                    </a:cxn>
                    <a:cxn ang="0">
                      <a:pos x="22" y="84"/>
                    </a:cxn>
                    <a:cxn ang="0">
                      <a:pos x="22" y="84"/>
                    </a:cxn>
                    <a:cxn ang="0">
                      <a:pos x="18" y="84"/>
                    </a:cxn>
                    <a:cxn ang="0">
                      <a:pos x="14" y="84"/>
                    </a:cxn>
                    <a:cxn ang="0">
                      <a:pos x="10" y="80"/>
                    </a:cxn>
                    <a:cxn ang="0">
                      <a:pos x="6" y="72"/>
                    </a:cxn>
                    <a:cxn ang="0">
                      <a:pos x="6" y="62"/>
                    </a:cxn>
                    <a:cxn ang="0">
                      <a:pos x="6" y="42"/>
                    </a:cxn>
                    <a:cxn ang="0">
                      <a:pos x="6" y="26"/>
                    </a:cxn>
                    <a:cxn ang="0">
                      <a:pos x="6" y="26"/>
                    </a:cxn>
                    <a:cxn ang="0">
                      <a:pos x="4" y="24"/>
                    </a:cxn>
                    <a:cxn ang="0">
                      <a:pos x="4" y="24"/>
                    </a:cxn>
                    <a:cxn ang="0">
                      <a:pos x="2" y="26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4" y="80"/>
                    </a:cxn>
                    <a:cxn ang="0">
                      <a:pos x="10" y="86"/>
                    </a:cxn>
                    <a:cxn ang="0">
                      <a:pos x="18" y="88"/>
                    </a:cxn>
                    <a:cxn ang="0">
                      <a:pos x="18" y="88"/>
                    </a:cxn>
                    <a:cxn ang="0">
                      <a:pos x="22" y="88"/>
                    </a:cxn>
                    <a:cxn ang="0">
                      <a:pos x="28" y="88"/>
                    </a:cxn>
                    <a:cxn ang="0">
                      <a:pos x="38" y="80"/>
                    </a:cxn>
                    <a:cxn ang="0">
                      <a:pos x="46" y="72"/>
                    </a:cxn>
                    <a:cxn ang="0">
                      <a:pos x="52" y="64"/>
                    </a:cxn>
                    <a:cxn ang="0">
                      <a:pos x="52" y="64"/>
                    </a:cxn>
                    <a:cxn ang="0">
                      <a:pos x="60" y="50"/>
                    </a:cxn>
                    <a:cxn ang="0">
                      <a:pos x="66" y="34"/>
                    </a:cxn>
                    <a:cxn ang="0">
                      <a:pos x="70" y="18"/>
                    </a:cxn>
                    <a:cxn ang="0">
                      <a:pos x="74" y="2"/>
                    </a:cxn>
                    <a:cxn ang="0">
                      <a:pos x="74" y="2"/>
                    </a:cxn>
                    <a:cxn ang="0">
                      <a:pos x="74" y="0"/>
                    </a:cxn>
                    <a:cxn ang="0">
                      <a:pos x="72" y="2"/>
                    </a:cxn>
                  </a:cxnLst>
                  <a:rect l="0" t="0" r="r" b="b"/>
                  <a:pathLst>
                    <a:path w="74" h="88">
                      <a:moveTo>
                        <a:pt x="72" y="2"/>
                      </a:moveTo>
                      <a:lnTo>
                        <a:pt x="72" y="2"/>
                      </a:lnTo>
                      <a:lnTo>
                        <a:pt x="66" y="24"/>
                      </a:lnTo>
                      <a:lnTo>
                        <a:pt x="56" y="50"/>
                      </a:lnTo>
                      <a:lnTo>
                        <a:pt x="50" y="62"/>
                      </a:lnTo>
                      <a:lnTo>
                        <a:pt x="42" y="72"/>
                      </a:lnTo>
                      <a:lnTo>
                        <a:pt x="32" y="80"/>
                      </a:lnTo>
                      <a:lnTo>
                        <a:pt x="22" y="84"/>
                      </a:lnTo>
                      <a:lnTo>
                        <a:pt x="22" y="84"/>
                      </a:lnTo>
                      <a:lnTo>
                        <a:pt x="18" y="84"/>
                      </a:lnTo>
                      <a:lnTo>
                        <a:pt x="14" y="84"/>
                      </a:lnTo>
                      <a:lnTo>
                        <a:pt x="10" y="80"/>
                      </a:lnTo>
                      <a:lnTo>
                        <a:pt x="6" y="72"/>
                      </a:lnTo>
                      <a:lnTo>
                        <a:pt x="6" y="62"/>
                      </a:lnTo>
                      <a:lnTo>
                        <a:pt x="6" y="42"/>
                      </a:lnTo>
                      <a:lnTo>
                        <a:pt x="6" y="26"/>
                      </a:lnTo>
                      <a:lnTo>
                        <a:pt x="6" y="26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62"/>
                      </a:lnTo>
                      <a:lnTo>
                        <a:pt x="2" y="72"/>
                      </a:lnTo>
                      <a:lnTo>
                        <a:pt x="4" y="80"/>
                      </a:lnTo>
                      <a:lnTo>
                        <a:pt x="10" y="86"/>
                      </a:lnTo>
                      <a:lnTo>
                        <a:pt x="18" y="88"/>
                      </a:lnTo>
                      <a:lnTo>
                        <a:pt x="18" y="88"/>
                      </a:lnTo>
                      <a:lnTo>
                        <a:pt x="22" y="88"/>
                      </a:lnTo>
                      <a:lnTo>
                        <a:pt x="28" y="88"/>
                      </a:lnTo>
                      <a:lnTo>
                        <a:pt x="38" y="80"/>
                      </a:lnTo>
                      <a:lnTo>
                        <a:pt x="46" y="72"/>
                      </a:lnTo>
                      <a:lnTo>
                        <a:pt x="52" y="64"/>
                      </a:lnTo>
                      <a:lnTo>
                        <a:pt x="52" y="64"/>
                      </a:lnTo>
                      <a:lnTo>
                        <a:pt x="60" y="50"/>
                      </a:lnTo>
                      <a:lnTo>
                        <a:pt x="66" y="34"/>
                      </a:lnTo>
                      <a:lnTo>
                        <a:pt x="70" y="18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2" y="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4" name="Freeform 550"/>
                <p:cNvSpPr>
                  <a:spLocks/>
                </p:cNvSpPr>
                <p:nvPr/>
              </p:nvSpPr>
              <p:spPr bwMode="auto">
                <a:xfrm>
                  <a:off x="2503" y="1955"/>
                  <a:ext cx="26" cy="37"/>
                </a:xfrm>
                <a:custGeom>
                  <a:avLst/>
                  <a:gdLst/>
                  <a:ahLst/>
                  <a:cxnLst>
                    <a:cxn ang="0">
                      <a:pos x="72" y="2"/>
                    </a:cxn>
                    <a:cxn ang="0">
                      <a:pos x="72" y="2"/>
                    </a:cxn>
                    <a:cxn ang="0">
                      <a:pos x="66" y="24"/>
                    </a:cxn>
                    <a:cxn ang="0">
                      <a:pos x="56" y="50"/>
                    </a:cxn>
                    <a:cxn ang="0">
                      <a:pos x="50" y="62"/>
                    </a:cxn>
                    <a:cxn ang="0">
                      <a:pos x="42" y="72"/>
                    </a:cxn>
                    <a:cxn ang="0">
                      <a:pos x="32" y="80"/>
                    </a:cxn>
                    <a:cxn ang="0">
                      <a:pos x="22" y="84"/>
                    </a:cxn>
                    <a:cxn ang="0">
                      <a:pos x="22" y="84"/>
                    </a:cxn>
                    <a:cxn ang="0">
                      <a:pos x="18" y="84"/>
                    </a:cxn>
                    <a:cxn ang="0">
                      <a:pos x="14" y="84"/>
                    </a:cxn>
                    <a:cxn ang="0">
                      <a:pos x="10" y="80"/>
                    </a:cxn>
                    <a:cxn ang="0">
                      <a:pos x="6" y="72"/>
                    </a:cxn>
                    <a:cxn ang="0">
                      <a:pos x="6" y="62"/>
                    </a:cxn>
                    <a:cxn ang="0">
                      <a:pos x="6" y="42"/>
                    </a:cxn>
                    <a:cxn ang="0">
                      <a:pos x="6" y="26"/>
                    </a:cxn>
                    <a:cxn ang="0">
                      <a:pos x="6" y="26"/>
                    </a:cxn>
                    <a:cxn ang="0">
                      <a:pos x="4" y="24"/>
                    </a:cxn>
                    <a:cxn ang="0">
                      <a:pos x="4" y="24"/>
                    </a:cxn>
                    <a:cxn ang="0">
                      <a:pos x="2" y="26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4" y="80"/>
                    </a:cxn>
                    <a:cxn ang="0">
                      <a:pos x="10" y="86"/>
                    </a:cxn>
                    <a:cxn ang="0">
                      <a:pos x="18" y="88"/>
                    </a:cxn>
                    <a:cxn ang="0">
                      <a:pos x="18" y="88"/>
                    </a:cxn>
                    <a:cxn ang="0">
                      <a:pos x="22" y="88"/>
                    </a:cxn>
                    <a:cxn ang="0">
                      <a:pos x="28" y="88"/>
                    </a:cxn>
                    <a:cxn ang="0">
                      <a:pos x="38" y="80"/>
                    </a:cxn>
                    <a:cxn ang="0">
                      <a:pos x="46" y="72"/>
                    </a:cxn>
                    <a:cxn ang="0">
                      <a:pos x="52" y="64"/>
                    </a:cxn>
                    <a:cxn ang="0">
                      <a:pos x="52" y="64"/>
                    </a:cxn>
                    <a:cxn ang="0">
                      <a:pos x="60" y="50"/>
                    </a:cxn>
                    <a:cxn ang="0">
                      <a:pos x="66" y="34"/>
                    </a:cxn>
                    <a:cxn ang="0">
                      <a:pos x="70" y="18"/>
                    </a:cxn>
                    <a:cxn ang="0">
                      <a:pos x="74" y="2"/>
                    </a:cxn>
                    <a:cxn ang="0">
                      <a:pos x="74" y="2"/>
                    </a:cxn>
                    <a:cxn ang="0">
                      <a:pos x="74" y="0"/>
                    </a:cxn>
                    <a:cxn ang="0">
                      <a:pos x="72" y="2"/>
                    </a:cxn>
                  </a:cxnLst>
                  <a:rect l="0" t="0" r="r" b="b"/>
                  <a:pathLst>
                    <a:path w="74" h="88">
                      <a:moveTo>
                        <a:pt x="72" y="2"/>
                      </a:moveTo>
                      <a:lnTo>
                        <a:pt x="72" y="2"/>
                      </a:lnTo>
                      <a:lnTo>
                        <a:pt x="66" y="24"/>
                      </a:lnTo>
                      <a:lnTo>
                        <a:pt x="56" y="50"/>
                      </a:lnTo>
                      <a:lnTo>
                        <a:pt x="50" y="62"/>
                      </a:lnTo>
                      <a:lnTo>
                        <a:pt x="42" y="72"/>
                      </a:lnTo>
                      <a:lnTo>
                        <a:pt x="32" y="80"/>
                      </a:lnTo>
                      <a:lnTo>
                        <a:pt x="22" y="84"/>
                      </a:lnTo>
                      <a:lnTo>
                        <a:pt x="22" y="84"/>
                      </a:lnTo>
                      <a:lnTo>
                        <a:pt x="18" y="84"/>
                      </a:lnTo>
                      <a:lnTo>
                        <a:pt x="14" y="84"/>
                      </a:lnTo>
                      <a:lnTo>
                        <a:pt x="10" y="80"/>
                      </a:lnTo>
                      <a:lnTo>
                        <a:pt x="6" y="72"/>
                      </a:lnTo>
                      <a:lnTo>
                        <a:pt x="6" y="62"/>
                      </a:lnTo>
                      <a:lnTo>
                        <a:pt x="6" y="42"/>
                      </a:lnTo>
                      <a:lnTo>
                        <a:pt x="6" y="26"/>
                      </a:lnTo>
                      <a:lnTo>
                        <a:pt x="6" y="26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62"/>
                      </a:lnTo>
                      <a:lnTo>
                        <a:pt x="2" y="72"/>
                      </a:lnTo>
                      <a:lnTo>
                        <a:pt x="4" y="80"/>
                      </a:lnTo>
                      <a:lnTo>
                        <a:pt x="10" y="86"/>
                      </a:lnTo>
                      <a:lnTo>
                        <a:pt x="18" y="88"/>
                      </a:lnTo>
                      <a:lnTo>
                        <a:pt x="18" y="88"/>
                      </a:lnTo>
                      <a:lnTo>
                        <a:pt x="22" y="88"/>
                      </a:lnTo>
                      <a:lnTo>
                        <a:pt x="28" y="88"/>
                      </a:lnTo>
                      <a:lnTo>
                        <a:pt x="38" y="80"/>
                      </a:lnTo>
                      <a:lnTo>
                        <a:pt x="46" y="72"/>
                      </a:lnTo>
                      <a:lnTo>
                        <a:pt x="52" y="64"/>
                      </a:lnTo>
                      <a:lnTo>
                        <a:pt x="52" y="64"/>
                      </a:lnTo>
                      <a:lnTo>
                        <a:pt x="60" y="50"/>
                      </a:lnTo>
                      <a:lnTo>
                        <a:pt x="66" y="34"/>
                      </a:lnTo>
                      <a:lnTo>
                        <a:pt x="70" y="18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2" y="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5" name="Freeform 551"/>
                <p:cNvSpPr>
                  <a:spLocks/>
                </p:cNvSpPr>
                <p:nvPr/>
              </p:nvSpPr>
              <p:spPr bwMode="auto">
                <a:xfrm>
                  <a:off x="2370" y="2123"/>
                  <a:ext cx="20" cy="27"/>
                </a:xfrm>
                <a:custGeom>
                  <a:avLst/>
                  <a:gdLst/>
                  <a:ahLst/>
                  <a:cxnLst>
                    <a:cxn ang="0">
                      <a:pos x="56" y="12"/>
                    </a:cxn>
                    <a:cxn ang="0">
                      <a:pos x="56" y="12"/>
                    </a:cxn>
                    <a:cxn ang="0">
                      <a:pos x="44" y="4"/>
                    </a:cxn>
                    <a:cxn ang="0">
                      <a:pos x="36" y="2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4" y="2"/>
                    </a:cxn>
                    <a:cxn ang="0">
                      <a:pos x="18" y="4"/>
                    </a:cxn>
                    <a:cxn ang="0">
                      <a:pos x="12" y="8"/>
                    </a:cxn>
                    <a:cxn ang="0">
                      <a:pos x="8" y="12"/>
                    </a:cxn>
                    <a:cxn ang="0">
                      <a:pos x="8" y="12"/>
                    </a:cxn>
                    <a:cxn ang="0">
                      <a:pos x="4" y="22"/>
                    </a:cxn>
                    <a:cxn ang="0">
                      <a:pos x="0" y="34"/>
                    </a:cxn>
                    <a:cxn ang="0">
                      <a:pos x="0" y="46"/>
                    </a:cxn>
                    <a:cxn ang="0">
                      <a:pos x="2" y="58"/>
                    </a:cxn>
                    <a:cxn ang="0">
                      <a:pos x="2" y="58"/>
                    </a:cxn>
                    <a:cxn ang="0">
                      <a:pos x="4" y="60"/>
                    </a:cxn>
                    <a:cxn ang="0">
                      <a:pos x="6" y="62"/>
                    </a:cxn>
                    <a:cxn ang="0">
                      <a:pos x="10" y="62"/>
                    </a:cxn>
                    <a:cxn ang="0">
                      <a:pos x="14" y="60"/>
                    </a:cxn>
                    <a:cxn ang="0">
                      <a:pos x="16" y="58"/>
                    </a:cxn>
                    <a:cxn ang="0">
                      <a:pos x="18" y="56"/>
                    </a:cxn>
                    <a:cxn ang="0">
                      <a:pos x="18" y="52"/>
                    </a:cxn>
                    <a:cxn ang="0">
                      <a:pos x="16" y="48"/>
                    </a:cxn>
                    <a:cxn ang="0">
                      <a:pos x="16" y="48"/>
                    </a:cxn>
                    <a:cxn ang="0">
                      <a:pos x="16" y="42"/>
                    </a:cxn>
                    <a:cxn ang="0">
                      <a:pos x="14" y="34"/>
                    </a:cxn>
                    <a:cxn ang="0">
                      <a:pos x="16" y="20"/>
                    </a:cxn>
                    <a:cxn ang="0">
                      <a:pos x="16" y="20"/>
                    </a:cxn>
                    <a:cxn ang="0">
                      <a:pos x="18" y="14"/>
                    </a:cxn>
                    <a:cxn ang="0">
                      <a:pos x="22" y="10"/>
                    </a:cxn>
                    <a:cxn ang="0">
                      <a:pos x="26" y="6"/>
                    </a:cxn>
                    <a:cxn ang="0">
                      <a:pos x="32" y="6"/>
                    </a:cxn>
                    <a:cxn ang="0">
                      <a:pos x="32" y="6"/>
                    </a:cxn>
                    <a:cxn ang="0">
                      <a:pos x="38" y="6"/>
                    </a:cxn>
                    <a:cxn ang="0">
                      <a:pos x="44" y="8"/>
                    </a:cxn>
                    <a:cxn ang="0">
                      <a:pos x="56" y="14"/>
                    </a:cxn>
                    <a:cxn ang="0">
                      <a:pos x="56" y="14"/>
                    </a:cxn>
                    <a:cxn ang="0">
                      <a:pos x="56" y="12"/>
                    </a:cxn>
                    <a:cxn ang="0">
                      <a:pos x="56" y="12"/>
                    </a:cxn>
                  </a:cxnLst>
                  <a:rect l="0" t="0" r="r" b="b"/>
                  <a:pathLst>
                    <a:path w="56" h="62">
                      <a:moveTo>
                        <a:pt x="56" y="12"/>
                      </a:moveTo>
                      <a:lnTo>
                        <a:pt x="56" y="12"/>
                      </a:lnTo>
                      <a:lnTo>
                        <a:pt x="44" y="4"/>
                      </a:lnTo>
                      <a:lnTo>
                        <a:pt x="36" y="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4" y="2"/>
                      </a:lnTo>
                      <a:lnTo>
                        <a:pt x="18" y="4"/>
                      </a:lnTo>
                      <a:lnTo>
                        <a:pt x="12" y="8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4" y="22"/>
                      </a:lnTo>
                      <a:lnTo>
                        <a:pt x="0" y="34"/>
                      </a:lnTo>
                      <a:lnTo>
                        <a:pt x="0" y="46"/>
                      </a:lnTo>
                      <a:lnTo>
                        <a:pt x="2" y="58"/>
                      </a:lnTo>
                      <a:lnTo>
                        <a:pt x="2" y="58"/>
                      </a:lnTo>
                      <a:lnTo>
                        <a:pt x="4" y="60"/>
                      </a:lnTo>
                      <a:lnTo>
                        <a:pt x="6" y="62"/>
                      </a:lnTo>
                      <a:lnTo>
                        <a:pt x="10" y="62"/>
                      </a:lnTo>
                      <a:lnTo>
                        <a:pt x="14" y="60"/>
                      </a:lnTo>
                      <a:lnTo>
                        <a:pt x="16" y="58"/>
                      </a:lnTo>
                      <a:lnTo>
                        <a:pt x="18" y="56"/>
                      </a:lnTo>
                      <a:lnTo>
                        <a:pt x="18" y="52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6" y="42"/>
                      </a:lnTo>
                      <a:lnTo>
                        <a:pt x="14" y="34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8" y="14"/>
                      </a:lnTo>
                      <a:lnTo>
                        <a:pt x="22" y="10"/>
                      </a:lnTo>
                      <a:lnTo>
                        <a:pt x="26" y="6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38" y="6"/>
                      </a:lnTo>
                      <a:lnTo>
                        <a:pt x="44" y="8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2"/>
                      </a:lnTo>
                      <a:lnTo>
                        <a:pt x="56" y="1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6" name="Freeform 552"/>
                <p:cNvSpPr>
                  <a:spLocks/>
                </p:cNvSpPr>
                <p:nvPr/>
              </p:nvSpPr>
              <p:spPr bwMode="auto">
                <a:xfrm>
                  <a:off x="2370" y="2123"/>
                  <a:ext cx="20" cy="27"/>
                </a:xfrm>
                <a:custGeom>
                  <a:avLst/>
                  <a:gdLst/>
                  <a:ahLst/>
                  <a:cxnLst>
                    <a:cxn ang="0">
                      <a:pos x="56" y="12"/>
                    </a:cxn>
                    <a:cxn ang="0">
                      <a:pos x="56" y="12"/>
                    </a:cxn>
                    <a:cxn ang="0">
                      <a:pos x="44" y="4"/>
                    </a:cxn>
                    <a:cxn ang="0">
                      <a:pos x="36" y="2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4" y="2"/>
                    </a:cxn>
                    <a:cxn ang="0">
                      <a:pos x="18" y="4"/>
                    </a:cxn>
                    <a:cxn ang="0">
                      <a:pos x="12" y="8"/>
                    </a:cxn>
                    <a:cxn ang="0">
                      <a:pos x="8" y="12"/>
                    </a:cxn>
                    <a:cxn ang="0">
                      <a:pos x="8" y="12"/>
                    </a:cxn>
                    <a:cxn ang="0">
                      <a:pos x="4" y="22"/>
                    </a:cxn>
                    <a:cxn ang="0">
                      <a:pos x="0" y="34"/>
                    </a:cxn>
                    <a:cxn ang="0">
                      <a:pos x="0" y="46"/>
                    </a:cxn>
                    <a:cxn ang="0">
                      <a:pos x="2" y="58"/>
                    </a:cxn>
                    <a:cxn ang="0">
                      <a:pos x="2" y="58"/>
                    </a:cxn>
                    <a:cxn ang="0">
                      <a:pos x="4" y="60"/>
                    </a:cxn>
                    <a:cxn ang="0">
                      <a:pos x="6" y="62"/>
                    </a:cxn>
                    <a:cxn ang="0">
                      <a:pos x="10" y="62"/>
                    </a:cxn>
                    <a:cxn ang="0">
                      <a:pos x="14" y="60"/>
                    </a:cxn>
                    <a:cxn ang="0">
                      <a:pos x="16" y="58"/>
                    </a:cxn>
                    <a:cxn ang="0">
                      <a:pos x="18" y="56"/>
                    </a:cxn>
                    <a:cxn ang="0">
                      <a:pos x="18" y="52"/>
                    </a:cxn>
                    <a:cxn ang="0">
                      <a:pos x="16" y="48"/>
                    </a:cxn>
                    <a:cxn ang="0">
                      <a:pos x="16" y="48"/>
                    </a:cxn>
                    <a:cxn ang="0">
                      <a:pos x="16" y="42"/>
                    </a:cxn>
                    <a:cxn ang="0">
                      <a:pos x="14" y="34"/>
                    </a:cxn>
                    <a:cxn ang="0">
                      <a:pos x="16" y="20"/>
                    </a:cxn>
                    <a:cxn ang="0">
                      <a:pos x="16" y="20"/>
                    </a:cxn>
                    <a:cxn ang="0">
                      <a:pos x="18" y="14"/>
                    </a:cxn>
                    <a:cxn ang="0">
                      <a:pos x="22" y="10"/>
                    </a:cxn>
                    <a:cxn ang="0">
                      <a:pos x="26" y="6"/>
                    </a:cxn>
                    <a:cxn ang="0">
                      <a:pos x="32" y="6"/>
                    </a:cxn>
                    <a:cxn ang="0">
                      <a:pos x="32" y="6"/>
                    </a:cxn>
                    <a:cxn ang="0">
                      <a:pos x="38" y="6"/>
                    </a:cxn>
                    <a:cxn ang="0">
                      <a:pos x="44" y="8"/>
                    </a:cxn>
                    <a:cxn ang="0">
                      <a:pos x="56" y="14"/>
                    </a:cxn>
                    <a:cxn ang="0">
                      <a:pos x="56" y="14"/>
                    </a:cxn>
                    <a:cxn ang="0">
                      <a:pos x="56" y="12"/>
                    </a:cxn>
                    <a:cxn ang="0">
                      <a:pos x="56" y="12"/>
                    </a:cxn>
                  </a:cxnLst>
                  <a:rect l="0" t="0" r="r" b="b"/>
                  <a:pathLst>
                    <a:path w="56" h="62">
                      <a:moveTo>
                        <a:pt x="56" y="12"/>
                      </a:moveTo>
                      <a:lnTo>
                        <a:pt x="56" y="12"/>
                      </a:lnTo>
                      <a:lnTo>
                        <a:pt x="44" y="4"/>
                      </a:lnTo>
                      <a:lnTo>
                        <a:pt x="36" y="2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4" y="2"/>
                      </a:lnTo>
                      <a:lnTo>
                        <a:pt x="18" y="4"/>
                      </a:lnTo>
                      <a:lnTo>
                        <a:pt x="12" y="8"/>
                      </a:lnTo>
                      <a:lnTo>
                        <a:pt x="8" y="12"/>
                      </a:lnTo>
                      <a:lnTo>
                        <a:pt x="8" y="12"/>
                      </a:lnTo>
                      <a:lnTo>
                        <a:pt x="4" y="22"/>
                      </a:lnTo>
                      <a:lnTo>
                        <a:pt x="0" y="34"/>
                      </a:lnTo>
                      <a:lnTo>
                        <a:pt x="0" y="46"/>
                      </a:lnTo>
                      <a:lnTo>
                        <a:pt x="2" y="58"/>
                      </a:lnTo>
                      <a:lnTo>
                        <a:pt x="2" y="58"/>
                      </a:lnTo>
                      <a:lnTo>
                        <a:pt x="4" y="60"/>
                      </a:lnTo>
                      <a:lnTo>
                        <a:pt x="6" y="62"/>
                      </a:lnTo>
                      <a:lnTo>
                        <a:pt x="10" y="62"/>
                      </a:lnTo>
                      <a:lnTo>
                        <a:pt x="14" y="60"/>
                      </a:lnTo>
                      <a:lnTo>
                        <a:pt x="16" y="58"/>
                      </a:lnTo>
                      <a:lnTo>
                        <a:pt x="18" y="56"/>
                      </a:lnTo>
                      <a:lnTo>
                        <a:pt x="18" y="52"/>
                      </a:lnTo>
                      <a:lnTo>
                        <a:pt x="16" y="48"/>
                      </a:lnTo>
                      <a:lnTo>
                        <a:pt x="16" y="48"/>
                      </a:lnTo>
                      <a:lnTo>
                        <a:pt x="16" y="42"/>
                      </a:lnTo>
                      <a:lnTo>
                        <a:pt x="14" y="34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8" y="14"/>
                      </a:lnTo>
                      <a:lnTo>
                        <a:pt x="22" y="10"/>
                      </a:lnTo>
                      <a:lnTo>
                        <a:pt x="26" y="6"/>
                      </a:lnTo>
                      <a:lnTo>
                        <a:pt x="32" y="6"/>
                      </a:lnTo>
                      <a:lnTo>
                        <a:pt x="32" y="6"/>
                      </a:lnTo>
                      <a:lnTo>
                        <a:pt x="38" y="6"/>
                      </a:lnTo>
                      <a:lnTo>
                        <a:pt x="44" y="8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2"/>
                      </a:lnTo>
                      <a:lnTo>
                        <a:pt x="56" y="1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7" name="Freeform 553"/>
                <p:cNvSpPr>
                  <a:spLocks/>
                </p:cNvSpPr>
                <p:nvPr/>
              </p:nvSpPr>
              <p:spPr bwMode="auto">
                <a:xfrm>
                  <a:off x="2379" y="2127"/>
                  <a:ext cx="12" cy="26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4" y="0"/>
                    </a:cxn>
                    <a:cxn ang="0">
                      <a:pos x="14" y="8"/>
                    </a:cxn>
                    <a:cxn ang="0">
                      <a:pos x="8" y="16"/>
                    </a:cxn>
                    <a:cxn ang="0">
                      <a:pos x="2" y="28"/>
                    </a:cxn>
                    <a:cxn ang="0">
                      <a:pos x="0" y="40"/>
                    </a:cxn>
                    <a:cxn ang="0">
                      <a:pos x="0" y="50"/>
                    </a:cxn>
                    <a:cxn ang="0">
                      <a:pos x="4" y="58"/>
                    </a:cxn>
                    <a:cxn ang="0">
                      <a:pos x="6" y="60"/>
                    </a:cxn>
                    <a:cxn ang="0">
                      <a:pos x="10" y="62"/>
                    </a:cxn>
                    <a:cxn ang="0">
                      <a:pos x="10" y="62"/>
                    </a:cxn>
                    <a:cxn ang="0">
                      <a:pos x="16" y="60"/>
                    </a:cxn>
                    <a:cxn ang="0">
                      <a:pos x="18" y="58"/>
                    </a:cxn>
                    <a:cxn ang="0">
                      <a:pos x="18" y="54"/>
                    </a:cxn>
                    <a:cxn ang="0">
                      <a:pos x="18" y="54"/>
                    </a:cxn>
                    <a:cxn ang="0">
                      <a:pos x="14" y="46"/>
                    </a:cxn>
                    <a:cxn ang="0">
                      <a:pos x="14" y="38"/>
                    </a:cxn>
                    <a:cxn ang="0">
                      <a:pos x="14" y="30"/>
                    </a:cxn>
                    <a:cxn ang="0">
                      <a:pos x="16" y="22"/>
                    </a:cxn>
                    <a:cxn ang="0">
                      <a:pos x="16" y="22"/>
                    </a:cxn>
                    <a:cxn ang="0">
                      <a:pos x="22" y="10"/>
                    </a:cxn>
                    <a:cxn ang="0">
                      <a:pos x="28" y="6"/>
                    </a:cxn>
                    <a:cxn ang="0">
                      <a:pos x="34" y="2"/>
                    </a:cxn>
                    <a:cxn ang="0">
                      <a:pos x="34" y="2"/>
                    </a:cxn>
                    <a:cxn ang="0">
                      <a:pos x="34" y="0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62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4" y="0"/>
                      </a:lnTo>
                      <a:lnTo>
                        <a:pt x="14" y="8"/>
                      </a:lnTo>
                      <a:lnTo>
                        <a:pt x="8" y="16"/>
                      </a:lnTo>
                      <a:lnTo>
                        <a:pt x="2" y="28"/>
                      </a:lnTo>
                      <a:lnTo>
                        <a:pt x="0" y="40"/>
                      </a:lnTo>
                      <a:lnTo>
                        <a:pt x="0" y="50"/>
                      </a:lnTo>
                      <a:lnTo>
                        <a:pt x="4" y="58"/>
                      </a:lnTo>
                      <a:lnTo>
                        <a:pt x="6" y="60"/>
                      </a:lnTo>
                      <a:lnTo>
                        <a:pt x="10" y="62"/>
                      </a:lnTo>
                      <a:lnTo>
                        <a:pt x="10" y="62"/>
                      </a:lnTo>
                      <a:lnTo>
                        <a:pt x="16" y="60"/>
                      </a:lnTo>
                      <a:lnTo>
                        <a:pt x="18" y="58"/>
                      </a:lnTo>
                      <a:lnTo>
                        <a:pt x="18" y="54"/>
                      </a:lnTo>
                      <a:lnTo>
                        <a:pt x="18" y="54"/>
                      </a:lnTo>
                      <a:lnTo>
                        <a:pt x="14" y="46"/>
                      </a:lnTo>
                      <a:lnTo>
                        <a:pt x="14" y="38"/>
                      </a:lnTo>
                      <a:lnTo>
                        <a:pt x="14" y="30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22" y="10"/>
                      </a:lnTo>
                      <a:lnTo>
                        <a:pt x="28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8" name="Freeform 554"/>
                <p:cNvSpPr>
                  <a:spLocks/>
                </p:cNvSpPr>
                <p:nvPr/>
              </p:nvSpPr>
              <p:spPr bwMode="auto">
                <a:xfrm>
                  <a:off x="2379" y="2127"/>
                  <a:ext cx="12" cy="26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34" y="0"/>
                    </a:cxn>
                    <a:cxn ang="0">
                      <a:pos x="28" y="0"/>
                    </a:cxn>
                    <a:cxn ang="0">
                      <a:pos x="24" y="0"/>
                    </a:cxn>
                    <a:cxn ang="0">
                      <a:pos x="14" y="8"/>
                    </a:cxn>
                    <a:cxn ang="0">
                      <a:pos x="8" y="16"/>
                    </a:cxn>
                    <a:cxn ang="0">
                      <a:pos x="2" y="28"/>
                    </a:cxn>
                    <a:cxn ang="0">
                      <a:pos x="0" y="40"/>
                    </a:cxn>
                    <a:cxn ang="0">
                      <a:pos x="0" y="50"/>
                    </a:cxn>
                    <a:cxn ang="0">
                      <a:pos x="4" y="58"/>
                    </a:cxn>
                    <a:cxn ang="0">
                      <a:pos x="6" y="60"/>
                    </a:cxn>
                    <a:cxn ang="0">
                      <a:pos x="10" y="62"/>
                    </a:cxn>
                    <a:cxn ang="0">
                      <a:pos x="10" y="62"/>
                    </a:cxn>
                    <a:cxn ang="0">
                      <a:pos x="16" y="60"/>
                    </a:cxn>
                    <a:cxn ang="0">
                      <a:pos x="18" y="58"/>
                    </a:cxn>
                    <a:cxn ang="0">
                      <a:pos x="18" y="54"/>
                    </a:cxn>
                    <a:cxn ang="0">
                      <a:pos x="18" y="54"/>
                    </a:cxn>
                    <a:cxn ang="0">
                      <a:pos x="14" y="46"/>
                    </a:cxn>
                    <a:cxn ang="0">
                      <a:pos x="14" y="38"/>
                    </a:cxn>
                    <a:cxn ang="0">
                      <a:pos x="14" y="30"/>
                    </a:cxn>
                    <a:cxn ang="0">
                      <a:pos x="16" y="22"/>
                    </a:cxn>
                    <a:cxn ang="0">
                      <a:pos x="16" y="22"/>
                    </a:cxn>
                    <a:cxn ang="0">
                      <a:pos x="22" y="10"/>
                    </a:cxn>
                    <a:cxn ang="0">
                      <a:pos x="28" y="6"/>
                    </a:cxn>
                    <a:cxn ang="0">
                      <a:pos x="34" y="2"/>
                    </a:cxn>
                    <a:cxn ang="0">
                      <a:pos x="34" y="2"/>
                    </a:cxn>
                    <a:cxn ang="0">
                      <a:pos x="34" y="0"/>
                    </a:cxn>
                    <a:cxn ang="0">
                      <a:pos x="34" y="0"/>
                    </a:cxn>
                  </a:cxnLst>
                  <a:rect l="0" t="0" r="r" b="b"/>
                  <a:pathLst>
                    <a:path w="34" h="62">
                      <a:moveTo>
                        <a:pt x="34" y="0"/>
                      </a:moveTo>
                      <a:lnTo>
                        <a:pt x="34" y="0"/>
                      </a:lnTo>
                      <a:lnTo>
                        <a:pt x="28" y="0"/>
                      </a:lnTo>
                      <a:lnTo>
                        <a:pt x="24" y="0"/>
                      </a:lnTo>
                      <a:lnTo>
                        <a:pt x="14" y="8"/>
                      </a:lnTo>
                      <a:lnTo>
                        <a:pt x="8" y="16"/>
                      </a:lnTo>
                      <a:lnTo>
                        <a:pt x="2" y="28"/>
                      </a:lnTo>
                      <a:lnTo>
                        <a:pt x="0" y="40"/>
                      </a:lnTo>
                      <a:lnTo>
                        <a:pt x="0" y="50"/>
                      </a:lnTo>
                      <a:lnTo>
                        <a:pt x="4" y="58"/>
                      </a:lnTo>
                      <a:lnTo>
                        <a:pt x="6" y="60"/>
                      </a:lnTo>
                      <a:lnTo>
                        <a:pt x="10" y="62"/>
                      </a:lnTo>
                      <a:lnTo>
                        <a:pt x="10" y="62"/>
                      </a:lnTo>
                      <a:lnTo>
                        <a:pt x="16" y="60"/>
                      </a:lnTo>
                      <a:lnTo>
                        <a:pt x="18" y="58"/>
                      </a:lnTo>
                      <a:lnTo>
                        <a:pt x="18" y="54"/>
                      </a:lnTo>
                      <a:lnTo>
                        <a:pt x="18" y="54"/>
                      </a:lnTo>
                      <a:lnTo>
                        <a:pt x="14" y="46"/>
                      </a:lnTo>
                      <a:lnTo>
                        <a:pt x="14" y="38"/>
                      </a:lnTo>
                      <a:lnTo>
                        <a:pt x="14" y="30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22" y="10"/>
                      </a:lnTo>
                      <a:lnTo>
                        <a:pt x="28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0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699" name="Freeform 555"/>
                <p:cNvSpPr>
                  <a:spLocks/>
                </p:cNvSpPr>
                <p:nvPr/>
              </p:nvSpPr>
              <p:spPr bwMode="auto">
                <a:xfrm>
                  <a:off x="2360" y="2123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50" y="2"/>
                    </a:cxn>
                    <a:cxn ang="0">
                      <a:pos x="28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8" y="2"/>
                    </a:cxn>
                    <a:cxn ang="0">
                      <a:pos x="8" y="10"/>
                    </a:cxn>
                    <a:cxn ang="0">
                      <a:pos x="8" y="10"/>
                    </a:cxn>
                    <a:cxn ang="0">
                      <a:pos x="4" y="14"/>
                    </a:cxn>
                    <a:cxn ang="0">
                      <a:pos x="2" y="20"/>
                    </a:cxn>
                    <a:cxn ang="0">
                      <a:pos x="0" y="32"/>
                    </a:cxn>
                    <a:cxn ang="0">
                      <a:pos x="0" y="40"/>
                    </a:cxn>
                    <a:cxn ang="0">
                      <a:pos x="0" y="46"/>
                    </a:cxn>
                    <a:cxn ang="0">
                      <a:pos x="4" y="52"/>
                    </a:cxn>
                    <a:cxn ang="0">
                      <a:pos x="8" y="56"/>
                    </a:cxn>
                    <a:cxn ang="0">
                      <a:pos x="8" y="56"/>
                    </a:cxn>
                    <a:cxn ang="0">
                      <a:pos x="10" y="58"/>
                    </a:cxn>
                    <a:cxn ang="0">
                      <a:pos x="14" y="56"/>
                    </a:cxn>
                    <a:cxn ang="0">
                      <a:pos x="16" y="54"/>
                    </a:cxn>
                    <a:cxn ang="0">
                      <a:pos x="16" y="52"/>
                    </a:cxn>
                    <a:cxn ang="0">
                      <a:pos x="16" y="52"/>
                    </a:cxn>
                    <a:cxn ang="0">
                      <a:pos x="14" y="44"/>
                    </a:cxn>
                    <a:cxn ang="0">
                      <a:pos x="12" y="34"/>
                    </a:cxn>
                    <a:cxn ang="0">
                      <a:pos x="12" y="34"/>
                    </a:cxn>
                    <a:cxn ang="0">
                      <a:pos x="14" y="24"/>
                    </a:cxn>
                    <a:cxn ang="0">
                      <a:pos x="18" y="14"/>
                    </a:cxn>
                    <a:cxn ang="0">
                      <a:pos x="18" y="14"/>
                    </a:cxn>
                    <a:cxn ang="0">
                      <a:pos x="22" y="10"/>
                    </a:cxn>
                    <a:cxn ang="0">
                      <a:pos x="26" y="8"/>
                    </a:cxn>
                    <a:cxn ang="0">
                      <a:pos x="34" y="8"/>
                    </a:cxn>
                    <a:cxn ang="0">
                      <a:pos x="42" y="8"/>
                    </a:cxn>
                    <a:cxn ang="0">
                      <a:pos x="50" y="6"/>
                    </a:cxn>
                    <a:cxn ang="0">
                      <a:pos x="50" y="6"/>
                    </a:cxn>
                    <a:cxn ang="0">
                      <a:pos x="50" y="4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58">
                      <a:moveTo>
                        <a:pt x="50" y="2"/>
                      </a:moveTo>
                      <a:lnTo>
                        <a:pt x="50" y="2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8" y="2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4" y="14"/>
                      </a:lnTo>
                      <a:lnTo>
                        <a:pt x="2" y="20"/>
                      </a:lnTo>
                      <a:lnTo>
                        <a:pt x="0" y="32"/>
                      </a:lnTo>
                      <a:lnTo>
                        <a:pt x="0" y="40"/>
                      </a:lnTo>
                      <a:lnTo>
                        <a:pt x="0" y="46"/>
                      </a:lnTo>
                      <a:lnTo>
                        <a:pt x="4" y="52"/>
                      </a:lnTo>
                      <a:lnTo>
                        <a:pt x="8" y="56"/>
                      </a:lnTo>
                      <a:lnTo>
                        <a:pt x="8" y="56"/>
                      </a:lnTo>
                      <a:lnTo>
                        <a:pt x="10" y="58"/>
                      </a:lnTo>
                      <a:lnTo>
                        <a:pt x="14" y="56"/>
                      </a:lnTo>
                      <a:lnTo>
                        <a:pt x="16" y="54"/>
                      </a:lnTo>
                      <a:lnTo>
                        <a:pt x="16" y="52"/>
                      </a:lnTo>
                      <a:lnTo>
                        <a:pt x="16" y="52"/>
                      </a:lnTo>
                      <a:lnTo>
                        <a:pt x="14" y="44"/>
                      </a:lnTo>
                      <a:lnTo>
                        <a:pt x="12" y="34"/>
                      </a:lnTo>
                      <a:lnTo>
                        <a:pt x="12" y="34"/>
                      </a:lnTo>
                      <a:lnTo>
                        <a:pt x="14" y="24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22" y="10"/>
                      </a:lnTo>
                      <a:lnTo>
                        <a:pt x="26" y="8"/>
                      </a:lnTo>
                      <a:lnTo>
                        <a:pt x="34" y="8"/>
                      </a:lnTo>
                      <a:lnTo>
                        <a:pt x="42" y="8"/>
                      </a:lnTo>
                      <a:lnTo>
                        <a:pt x="50" y="6"/>
                      </a:lnTo>
                      <a:lnTo>
                        <a:pt x="50" y="6"/>
                      </a:lnTo>
                      <a:lnTo>
                        <a:pt x="50" y="4"/>
                      </a:lnTo>
                      <a:lnTo>
                        <a:pt x="50" y="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0" name="Freeform 556"/>
                <p:cNvSpPr>
                  <a:spLocks/>
                </p:cNvSpPr>
                <p:nvPr/>
              </p:nvSpPr>
              <p:spPr bwMode="auto">
                <a:xfrm>
                  <a:off x="2360" y="2123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50" y="2"/>
                    </a:cxn>
                    <a:cxn ang="0">
                      <a:pos x="50" y="2"/>
                    </a:cxn>
                    <a:cxn ang="0">
                      <a:pos x="28" y="0"/>
                    </a:cxn>
                    <a:cxn ang="0">
                      <a:pos x="28" y="0"/>
                    </a:cxn>
                    <a:cxn ang="0">
                      <a:pos x="22" y="0"/>
                    </a:cxn>
                    <a:cxn ang="0">
                      <a:pos x="18" y="2"/>
                    </a:cxn>
                    <a:cxn ang="0">
                      <a:pos x="8" y="10"/>
                    </a:cxn>
                    <a:cxn ang="0">
                      <a:pos x="8" y="10"/>
                    </a:cxn>
                    <a:cxn ang="0">
                      <a:pos x="4" y="14"/>
                    </a:cxn>
                    <a:cxn ang="0">
                      <a:pos x="2" y="20"/>
                    </a:cxn>
                    <a:cxn ang="0">
                      <a:pos x="0" y="32"/>
                    </a:cxn>
                    <a:cxn ang="0">
                      <a:pos x="0" y="40"/>
                    </a:cxn>
                    <a:cxn ang="0">
                      <a:pos x="0" y="46"/>
                    </a:cxn>
                    <a:cxn ang="0">
                      <a:pos x="4" y="52"/>
                    </a:cxn>
                    <a:cxn ang="0">
                      <a:pos x="8" y="56"/>
                    </a:cxn>
                    <a:cxn ang="0">
                      <a:pos x="8" y="56"/>
                    </a:cxn>
                    <a:cxn ang="0">
                      <a:pos x="10" y="58"/>
                    </a:cxn>
                    <a:cxn ang="0">
                      <a:pos x="14" y="56"/>
                    </a:cxn>
                    <a:cxn ang="0">
                      <a:pos x="16" y="54"/>
                    </a:cxn>
                    <a:cxn ang="0">
                      <a:pos x="16" y="52"/>
                    </a:cxn>
                    <a:cxn ang="0">
                      <a:pos x="16" y="52"/>
                    </a:cxn>
                    <a:cxn ang="0">
                      <a:pos x="14" y="44"/>
                    </a:cxn>
                    <a:cxn ang="0">
                      <a:pos x="12" y="34"/>
                    </a:cxn>
                    <a:cxn ang="0">
                      <a:pos x="12" y="34"/>
                    </a:cxn>
                    <a:cxn ang="0">
                      <a:pos x="14" y="24"/>
                    </a:cxn>
                    <a:cxn ang="0">
                      <a:pos x="18" y="14"/>
                    </a:cxn>
                    <a:cxn ang="0">
                      <a:pos x="18" y="14"/>
                    </a:cxn>
                    <a:cxn ang="0">
                      <a:pos x="22" y="10"/>
                    </a:cxn>
                    <a:cxn ang="0">
                      <a:pos x="26" y="8"/>
                    </a:cxn>
                    <a:cxn ang="0">
                      <a:pos x="34" y="8"/>
                    </a:cxn>
                    <a:cxn ang="0">
                      <a:pos x="42" y="8"/>
                    </a:cxn>
                    <a:cxn ang="0">
                      <a:pos x="50" y="6"/>
                    </a:cxn>
                    <a:cxn ang="0">
                      <a:pos x="50" y="6"/>
                    </a:cxn>
                    <a:cxn ang="0">
                      <a:pos x="50" y="4"/>
                    </a:cxn>
                    <a:cxn ang="0">
                      <a:pos x="50" y="2"/>
                    </a:cxn>
                  </a:cxnLst>
                  <a:rect l="0" t="0" r="r" b="b"/>
                  <a:pathLst>
                    <a:path w="50" h="58">
                      <a:moveTo>
                        <a:pt x="50" y="2"/>
                      </a:moveTo>
                      <a:lnTo>
                        <a:pt x="50" y="2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2" y="0"/>
                      </a:lnTo>
                      <a:lnTo>
                        <a:pt x="18" y="2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4" y="14"/>
                      </a:lnTo>
                      <a:lnTo>
                        <a:pt x="2" y="20"/>
                      </a:lnTo>
                      <a:lnTo>
                        <a:pt x="0" y="32"/>
                      </a:lnTo>
                      <a:lnTo>
                        <a:pt x="0" y="40"/>
                      </a:lnTo>
                      <a:lnTo>
                        <a:pt x="0" y="46"/>
                      </a:lnTo>
                      <a:lnTo>
                        <a:pt x="4" y="52"/>
                      </a:lnTo>
                      <a:lnTo>
                        <a:pt x="8" y="56"/>
                      </a:lnTo>
                      <a:lnTo>
                        <a:pt x="8" y="56"/>
                      </a:lnTo>
                      <a:lnTo>
                        <a:pt x="10" y="58"/>
                      </a:lnTo>
                      <a:lnTo>
                        <a:pt x="14" y="56"/>
                      </a:lnTo>
                      <a:lnTo>
                        <a:pt x="16" y="54"/>
                      </a:lnTo>
                      <a:lnTo>
                        <a:pt x="16" y="52"/>
                      </a:lnTo>
                      <a:lnTo>
                        <a:pt x="16" y="52"/>
                      </a:lnTo>
                      <a:lnTo>
                        <a:pt x="14" y="44"/>
                      </a:lnTo>
                      <a:lnTo>
                        <a:pt x="12" y="34"/>
                      </a:lnTo>
                      <a:lnTo>
                        <a:pt x="12" y="34"/>
                      </a:lnTo>
                      <a:lnTo>
                        <a:pt x="14" y="24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22" y="10"/>
                      </a:lnTo>
                      <a:lnTo>
                        <a:pt x="26" y="8"/>
                      </a:lnTo>
                      <a:lnTo>
                        <a:pt x="34" y="8"/>
                      </a:lnTo>
                      <a:lnTo>
                        <a:pt x="42" y="8"/>
                      </a:lnTo>
                      <a:lnTo>
                        <a:pt x="50" y="6"/>
                      </a:lnTo>
                      <a:lnTo>
                        <a:pt x="50" y="6"/>
                      </a:lnTo>
                      <a:lnTo>
                        <a:pt x="50" y="4"/>
                      </a:lnTo>
                      <a:lnTo>
                        <a:pt x="50" y="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1" name="Freeform 557"/>
                <p:cNvSpPr>
                  <a:spLocks/>
                </p:cNvSpPr>
                <p:nvPr/>
              </p:nvSpPr>
              <p:spPr bwMode="auto">
                <a:xfrm>
                  <a:off x="2447" y="2131"/>
                  <a:ext cx="20" cy="26"/>
                </a:xfrm>
                <a:custGeom>
                  <a:avLst/>
                  <a:gdLst/>
                  <a:ahLst/>
                  <a:cxnLst>
                    <a:cxn ang="0">
                      <a:pos x="2" y="12"/>
                    </a:cxn>
                    <a:cxn ang="0">
                      <a:pos x="2" y="12"/>
                    </a:cxn>
                    <a:cxn ang="0">
                      <a:pos x="14" y="8"/>
                    </a:cxn>
                    <a:cxn ang="0">
                      <a:pos x="26" y="4"/>
                    </a:cxn>
                    <a:cxn ang="0">
                      <a:pos x="26" y="4"/>
                    </a:cxn>
                    <a:cxn ang="0">
                      <a:pos x="30" y="6"/>
                    </a:cxn>
                    <a:cxn ang="0">
                      <a:pos x="36" y="8"/>
                    </a:cxn>
                    <a:cxn ang="0">
                      <a:pos x="38" y="14"/>
                    </a:cxn>
                    <a:cxn ang="0">
                      <a:pos x="40" y="18"/>
                    </a:cxn>
                    <a:cxn ang="0">
                      <a:pos x="40" y="18"/>
                    </a:cxn>
                    <a:cxn ang="0">
                      <a:pos x="42" y="34"/>
                    </a:cxn>
                    <a:cxn ang="0">
                      <a:pos x="42" y="42"/>
                    </a:cxn>
                    <a:cxn ang="0">
                      <a:pos x="40" y="48"/>
                    </a:cxn>
                    <a:cxn ang="0">
                      <a:pos x="40" y="48"/>
                    </a:cxn>
                    <a:cxn ang="0">
                      <a:pos x="38" y="52"/>
                    </a:cxn>
                    <a:cxn ang="0">
                      <a:pos x="40" y="54"/>
                    </a:cxn>
                    <a:cxn ang="0">
                      <a:pos x="40" y="58"/>
                    </a:cxn>
                    <a:cxn ang="0">
                      <a:pos x="44" y="60"/>
                    </a:cxn>
                    <a:cxn ang="0">
                      <a:pos x="48" y="60"/>
                    </a:cxn>
                    <a:cxn ang="0">
                      <a:pos x="50" y="62"/>
                    </a:cxn>
                    <a:cxn ang="0">
                      <a:pos x="54" y="60"/>
                    </a:cxn>
                    <a:cxn ang="0">
                      <a:pos x="56" y="56"/>
                    </a:cxn>
                    <a:cxn ang="0">
                      <a:pos x="56" y="56"/>
                    </a:cxn>
                    <a:cxn ang="0">
                      <a:pos x="58" y="46"/>
                    </a:cxn>
                    <a:cxn ang="0">
                      <a:pos x="56" y="34"/>
                    </a:cxn>
                    <a:cxn ang="0">
                      <a:pos x="54" y="22"/>
                    </a:cxn>
                    <a:cxn ang="0">
                      <a:pos x="50" y="12"/>
                    </a:cxn>
                    <a:cxn ang="0">
                      <a:pos x="50" y="12"/>
                    </a:cxn>
                    <a:cxn ang="0">
                      <a:pos x="46" y="8"/>
                    </a:cxn>
                    <a:cxn ang="0">
                      <a:pos x="42" y="4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2" y="0"/>
                    </a:cxn>
                    <a:cxn ang="0">
                      <a:pos x="14" y="2"/>
                    </a:cxn>
                    <a:cxn ang="0">
                      <a:pos x="2" y="10"/>
                    </a:cxn>
                    <a:cxn ang="0">
                      <a:pos x="2" y="10"/>
                    </a:cxn>
                    <a:cxn ang="0">
                      <a:pos x="0" y="12"/>
                    </a:cxn>
                    <a:cxn ang="0">
                      <a:pos x="2" y="12"/>
                    </a:cxn>
                  </a:cxnLst>
                  <a:rect l="0" t="0" r="r" b="b"/>
                  <a:pathLst>
                    <a:path w="58" h="62">
                      <a:moveTo>
                        <a:pt x="2" y="12"/>
                      </a:moveTo>
                      <a:lnTo>
                        <a:pt x="2" y="12"/>
                      </a:lnTo>
                      <a:lnTo>
                        <a:pt x="14" y="8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30" y="6"/>
                      </a:lnTo>
                      <a:lnTo>
                        <a:pt x="36" y="8"/>
                      </a:lnTo>
                      <a:lnTo>
                        <a:pt x="38" y="14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2" y="34"/>
                      </a:lnTo>
                      <a:lnTo>
                        <a:pt x="42" y="42"/>
                      </a:lnTo>
                      <a:lnTo>
                        <a:pt x="40" y="48"/>
                      </a:lnTo>
                      <a:lnTo>
                        <a:pt x="40" y="48"/>
                      </a:lnTo>
                      <a:lnTo>
                        <a:pt x="38" y="52"/>
                      </a:lnTo>
                      <a:lnTo>
                        <a:pt x="40" y="54"/>
                      </a:lnTo>
                      <a:lnTo>
                        <a:pt x="40" y="58"/>
                      </a:lnTo>
                      <a:lnTo>
                        <a:pt x="44" y="60"/>
                      </a:lnTo>
                      <a:lnTo>
                        <a:pt x="48" y="60"/>
                      </a:lnTo>
                      <a:lnTo>
                        <a:pt x="50" y="62"/>
                      </a:lnTo>
                      <a:lnTo>
                        <a:pt x="54" y="60"/>
                      </a:lnTo>
                      <a:lnTo>
                        <a:pt x="56" y="56"/>
                      </a:lnTo>
                      <a:lnTo>
                        <a:pt x="56" y="56"/>
                      </a:lnTo>
                      <a:lnTo>
                        <a:pt x="58" y="46"/>
                      </a:lnTo>
                      <a:lnTo>
                        <a:pt x="56" y="34"/>
                      </a:lnTo>
                      <a:lnTo>
                        <a:pt x="54" y="22"/>
                      </a:lnTo>
                      <a:lnTo>
                        <a:pt x="50" y="12"/>
                      </a:lnTo>
                      <a:lnTo>
                        <a:pt x="50" y="12"/>
                      </a:lnTo>
                      <a:lnTo>
                        <a:pt x="46" y="8"/>
                      </a:lnTo>
                      <a:lnTo>
                        <a:pt x="42" y="4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2" y="0"/>
                      </a:lnTo>
                      <a:lnTo>
                        <a:pt x="14" y="2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2" y="1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2" name="Freeform 558"/>
                <p:cNvSpPr>
                  <a:spLocks/>
                </p:cNvSpPr>
                <p:nvPr/>
              </p:nvSpPr>
              <p:spPr bwMode="auto">
                <a:xfrm>
                  <a:off x="2447" y="2131"/>
                  <a:ext cx="20" cy="26"/>
                </a:xfrm>
                <a:custGeom>
                  <a:avLst/>
                  <a:gdLst/>
                  <a:ahLst/>
                  <a:cxnLst>
                    <a:cxn ang="0">
                      <a:pos x="2" y="12"/>
                    </a:cxn>
                    <a:cxn ang="0">
                      <a:pos x="2" y="12"/>
                    </a:cxn>
                    <a:cxn ang="0">
                      <a:pos x="14" y="8"/>
                    </a:cxn>
                    <a:cxn ang="0">
                      <a:pos x="26" y="4"/>
                    </a:cxn>
                    <a:cxn ang="0">
                      <a:pos x="26" y="4"/>
                    </a:cxn>
                    <a:cxn ang="0">
                      <a:pos x="30" y="6"/>
                    </a:cxn>
                    <a:cxn ang="0">
                      <a:pos x="36" y="8"/>
                    </a:cxn>
                    <a:cxn ang="0">
                      <a:pos x="38" y="14"/>
                    </a:cxn>
                    <a:cxn ang="0">
                      <a:pos x="40" y="18"/>
                    </a:cxn>
                    <a:cxn ang="0">
                      <a:pos x="40" y="18"/>
                    </a:cxn>
                    <a:cxn ang="0">
                      <a:pos x="42" y="34"/>
                    </a:cxn>
                    <a:cxn ang="0">
                      <a:pos x="42" y="42"/>
                    </a:cxn>
                    <a:cxn ang="0">
                      <a:pos x="40" y="48"/>
                    </a:cxn>
                    <a:cxn ang="0">
                      <a:pos x="40" y="48"/>
                    </a:cxn>
                    <a:cxn ang="0">
                      <a:pos x="38" y="52"/>
                    </a:cxn>
                    <a:cxn ang="0">
                      <a:pos x="40" y="54"/>
                    </a:cxn>
                    <a:cxn ang="0">
                      <a:pos x="40" y="58"/>
                    </a:cxn>
                    <a:cxn ang="0">
                      <a:pos x="44" y="60"/>
                    </a:cxn>
                    <a:cxn ang="0">
                      <a:pos x="48" y="60"/>
                    </a:cxn>
                    <a:cxn ang="0">
                      <a:pos x="50" y="62"/>
                    </a:cxn>
                    <a:cxn ang="0">
                      <a:pos x="54" y="60"/>
                    </a:cxn>
                    <a:cxn ang="0">
                      <a:pos x="56" y="56"/>
                    </a:cxn>
                    <a:cxn ang="0">
                      <a:pos x="56" y="56"/>
                    </a:cxn>
                    <a:cxn ang="0">
                      <a:pos x="58" y="46"/>
                    </a:cxn>
                    <a:cxn ang="0">
                      <a:pos x="56" y="34"/>
                    </a:cxn>
                    <a:cxn ang="0">
                      <a:pos x="54" y="22"/>
                    </a:cxn>
                    <a:cxn ang="0">
                      <a:pos x="50" y="12"/>
                    </a:cxn>
                    <a:cxn ang="0">
                      <a:pos x="50" y="12"/>
                    </a:cxn>
                    <a:cxn ang="0">
                      <a:pos x="46" y="8"/>
                    </a:cxn>
                    <a:cxn ang="0">
                      <a:pos x="42" y="4"/>
                    </a:cxn>
                    <a:cxn ang="0">
                      <a:pos x="30" y="0"/>
                    </a:cxn>
                    <a:cxn ang="0">
                      <a:pos x="30" y="0"/>
                    </a:cxn>
                    <a:cxn ang="0">
                      <a:pos x="22" y="0"/>
                    </a:cxn>
                    <a:cxn ang="0">
                      <a:pos x="14" y="2"/>
                    </a:cxn>
                    <a:cxn ang="0">
                      <a:pos x="2" y="10"/>
                    </a:cxn>
                    <a:cxn ang="0">
                      <a:pos x="2" y="10"/>
                    </a:cxn>
                    <a:cxn ang="0">
                      <a:pos x="0" y="12"/>
                    </a:cxn>
                    <a:cxn ang="0">
                      <a:pos x="2" y="12"/>
                    </a:cxn>
                  </a:cxnLst>
                  <a:rect l="0" t="0" r="r" b="b"/>
                  <a:pathLst>
                    <a:path w="58" h="62">
                      <a:moveTo>
                        <a:pt x="2" y="12"/>
                      </a:moveTo>
                      <a:lnTo>
                        <a:pt x="2" y="12"/>
                      </a:lnTo>
                      <a:lnTo>
                        <a:pt x="14" y="8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30" y="6"/>
                      </a:lnTo>
                      <a:lnTo>
                        <a:pt x="36" y="8"/>
                      </a:lnTo>
                      <a:lnTo>
                        <a:pt x="38" y="14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2" y="34"/>
                      </a:lnTo>
                      <a:lnTo>
                        <a:pt x="42" y="42"/>
                      </a:lnTo>
                      <a:lnTo>
                        <a:pt x="40" y="48"/>
                      </a:lnTo>
                      <a:lnTo>
                        <a:pt x="40" y="48"/>
                      </a:lnTo>
                      <a:lnTo>
                        <a:pt x="38" y="52"/>
                      </a:lnTo>
                      <a:lnTo>
                        <a:pt x="40" y="54"/>
                      </a:lnTo>
                      <a:lnTo>
                        <a:pt x="40" y="58"/>
                      </a:lnTo>
                      <a:lnTo>
                        <a:pt x="44" y="60"/>
                      </a:lnTo>
                      <a:lnTo>
                        <a:pt x="48" y="60"/>
                      </a:lnTo>
                      <a:lnTo>
                        <a:pt x="50" y="62"/>
                      </a:lnTo>
                      <a:lnTo>
                        <a:pt x="54" y="60"/>
                      </a:lnTo>
                      <a:lnTo>
                        <a:pt x="56" y="56"/>
                      </a:lnTo>
                      <a:lnTo>
                        <a:pt x="56" y="56"/>
                      </a:lnTo>
                      <a:lnTo>
                        <a:pt x="58" y="46"/>
                      </a:lnTo>
                      <a:lnTo>
                        <a:pt x="56" y="34"/>
                      </a:lnTo>
                      <a:lnTo>
                        <a:pt x="54" y="22"/>
                      </a:lnTo>
                      <a:lnTo>
                        <a:pt x="50" y="12"/>
                      </a:lnTo>
                      <a:lnTo>
                        <a:pt x="50" y="12"/>
                      </a:lnTo>
                      <a:lnTo>
                        <a:pt x="46" y="8"/>
                      </a:lnTo>
                      <a:lnTo>
                        <a:pt x="42" y="4"/>
                      </a:lnTo>
                      <a:lnTo>
                        <a:pt x="30" y="0"/>
                      </a:lnTo>
                      <a:lnTo>
                        <a:pt x="30" y="0"/>
                      </a:lnTo>
                      <a:lnTo>
                        <a:pt x="22" y="0"/>
                      </a:lnTo>
                      <a:lnTo>
                        <a:pt x="14" y="2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0" y="12"/>
                      </a:lnTo>
                      <a:lnTo>
                        <a:pt x="2" y="1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3" name="Freeform 559"/>
                <p:cNvSpPr>
                  <a:spLocks/>
                </p:cNvSpPr>
                <p:nvPr/>
              </p:nvSpPr>
              <p:spPr bwMode="auto">
                <a:xfrm>
                  <a:off x="2446" y="2134"/>
                  <a:ext cx="12" cy="26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4"/>
                    </a:cxn>
                    <a:cxn ang="0">
                      <a:pos x="8" y="8"/>
                    </a:cxn>
                    <a:cxn ang="0">
                      <a:pos x="14" y="14"/>
                    </a:cxn>
                    <a:cxn ang="0">
                      <a:pos x="18" y="20"/>
                    </a:cxn>
                    <a:cxn ang="0">
                      <a:pos x="20" y="28"/>
                    </a:cxn>
                    <a:cxn ang="0">
                      <a:pos x="20" y="28"/>
                    </a:cxn>
                    <a:cxn ang="0">
                      <a:pos x="22" y="36"/>
                    </a:cxn>
                    <a:cxn ang="0">
                      <a:pos x="22" y="44"/>
                    </a:cxn>
                    <a:cxn ang="0">
                      <a:pos x="22" y="44"/>
                    </a:cxn>
                    <a:cxn ang="0">
                      <a:pos x="20" y="50"/>
                    </a:cxn>
                    <a:cxn ang="0">
                      <a:pos x="18" y="58"/>
                    </a:cxn>
                    <a:cxn ang="0">
                      <a:pos x="18" y="58"/>
                    </a:cxn>
                    <a:cxn ang="0">
                      <a:pos x="20" y="62"/>
                    </a:cxn>
                    <a:cxn ang="0">
                      <a:pos x="24" y="62"/>
                    </a:cxn>
                    <a:cxn ang="0">
                      <a:pos x="24" y="62"/>
                    </a:cxn>
                    <a:cxn ang="0">
                      <a:pos x="28" y="62"/>
                    </a:cxn>
                    <a:cxn ang="0">
                      <a:pos x="32" y="60"/>
                    </a:cxn>
                    <a:cxn ang="0">
                      <a:pos x="36" y="52"/>
                    </a:cxn>
                    <a:cxn ang="0">
                      <a:pos x="36" y="42"/>
                    </a:cxn>
                    <a:cxn ang="0">
                      <a:pos x="32" y="30"/>
                    </a:cxn>
                    <a:cxn ang="0">
                      <a:pos x="28" y="18"/>
                    </a:cxn>
                    <a:cxn ang="0">
                      <a:pos x="20" y="8"/>
                    </a:cxn>
                    <a:cxn ang="0">
                      <a:pos x="12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36" h="62">
                      <a:moveTo>
                        <a:pt x="2" y="4"/>
                      </a:moveTo>
                      <a:lnTo>
                        <a:pt x="2" y="4"/>
                      </a:lnTo>
                      <a:lnTo>
                        <a:pt x="8" y="8"/>
                      </a:lnTo>
                      <a:lnTo>
                        <a:pt x="14" y="14"/>
                      </a:lnTo>
                      <a:lnTo>
                        <a:pt x="18" y="20"/>
                      </a:lnTo>
                      <a:lnTo>
                        <a:pt x="20" y="28"/>
                      </a:lnTo>
                      <a:lnTo>
                        <a:pt x="20" y="28"/>
                      </a:lnTo>
                      <a:lnTo>
                        <a:pt x="22" y="36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20" y="50"/>
                      </a:lnTo>
                      <a:lnTo>
                        <a:pt x="18" y="58"/>
                      </a:lnTo>
                      <a:lnTo>
                        <a:pt x="18" y="58"/>
                      </a:lnTo>
                      <a:lnTo>
                        <a:pt x="20" y="62"/>
                      </a:lnTo>
                      <a:lnTo>
                        <a:pt x="24" y="62"/>
                      </a:lnTo>
                      <a:lnTo>
                        <a:pt x="24" y="62"/>
                      </a:lnTo>
                      <a:lnTo>
                        <a:pt x="28" y="62"/>
                      </a:lnTo>
                      <a:lnTo>
                        <a:pt x="32" y="60"/>
                      </a:lnTo>
                      <a:lnTo>
                        <a:pt x="36" y="52"/>
                      </a:lnTo>
                      <a:lnTo>
                        <a:pt x="36" y="42"/>
                      </a:lnTo>
                      <a:lnTo>
                        <a:pt x="32" y="30"/>
                      </a:lnTo>
                      <a:lnTo>
                        <a:pt x="28" y="18"/>
                      </a:lnTo>
                      <a:lnTo>
                        <a:pt x="20" y="8"/>
                      </a:lnTo>
                      <a:lnTo>
                        <a:pt x="12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4" name="Freeform 560"/>
                <p:cNvSpPr>
                  <a:spLocks/>
                </p:cNvSpPr>
                <p:nvPr/>
              </p:nvSpPr>
              <p:spPr bwMode="auto">
                <a:xfrm>
                  <a:off x="2446" y="2134"/>
                  <a:ext cx="12" cy="26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4"/>
                    </a:cxn>
                    <a:cxn ang="0">
                      <a:pos x="8" y="8"/>
                    </a:cxn>
                    <a:cxn ang="0">
                      <a:pos x="14" y="14"/>
                    </a:cxn>
                    <a:cxn ang="0">
                      <a:pos x="18" y="20"/>
                    </a:cxn>
                    <a:cxn ang="0">
                      <a:pos x="20" y="28"/>
                    </a:cxn>
                    <a:cxn ang="0">
                      <a:pos x="20" y="28"/>
                    </a:cxn>
                    <a:cxn ang="0">
                      <a:pos x="22" y="36"/>
                    </a:cxn>
                    <a:cxn ang="0">
                      <a:pos x="22" y="44"/>
                    </a:cxn>
                    <a:cxn ang="0">
                      <a:pos x="22" y="44"/>
                    </a:cxn>
                    <a:cxn ang="0">
                      <a:pos x="20" y="50"/>
                    </a:cxn>
                    <a:cxn ang="0">
                      <a:pos x="18" y="58"/>
                    </a:cxn>
                    <a:cxn ang="0">
                      <a:pos x="18" y="58"/>
                    </a:cxn>
                    <a:cxn ang="0">
                      <a:pos x="20" y="62"/>
                    </a:cxn>
                    <a:cxn ang="0">
                      <a:pos x="24" y="62"/>
                    </a:cxn>
                    <a:cxn ang="0">
                      <a:pos x="24" y="62"/>
                    </a:cxn>
                    <a:cxn ang="0">
                      <a:pos x="28" y="62"/>
                    </a:cxn>
                    <a:cxn ang="0">
                      <a:pos x="32" y="60"/>
                    </a:cxn>
                    <a:cxn ang="0">
                      <a:pos x="36" y="52"/>
                    </a:cxn>
                    <a:cxn ang="0">
                      <a:pos x="36" y="42"/>
                    </a:cxn>
                    <a:cxn ang="0">
                      <a:pos x="32" y="30"/>
                    </a:cxn>
                    <a:cxn ang="0">
                      <a:pos x="28" y="18"/>
                    </a:cxn>
                    <a:cxn ang="0">
                      <a:pos x="20" y="8"/>
                    </a:cxn>
                    <a:cxn ang="0">
                      <a:pos x="12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36" h="62">
                      <a:moveTo>
                        <a:pt x="2" y="4"/>
                      </a:moveTo>
                      <a:lnTo>
                        <a:pt x="2" y="4"/>
                      </a:lnTo>
                      <a:lnTo>
                        <a:pt x="8" y="8"/>
                      </a:lnTo>
                      <a:lnTo>
                        <a:pt x="14" y="14"/>
                      </a:lnTo>
                      <a:lnTo>
                        <a:pt x="18" y="20"/>
                      </a:lnTo>
                      <a:lnTo>
                        <a:pt x="20" y="28"/>
                      </a:lnTo>
                      <a:lnTo>
                        <a:pt x="20" y="28"/>
                      </a:lnTo>
                      <a:lnTo>
                        <a:pt x="22" y="36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20" y="50"/>
                      </a:lnTo>
                      <a:lnTo>
                        <a:pt x="18" y="58"/>
                      </a:lnTo>
                      <a:lnTo>
                        <a:pt x="18" y="58"/>
                      </a:lnTo>
                      <a:lnTo>
                        <a:pt x="20" y="62"/>
                      </a:lnTo>
                      <a:lnTo>
                        <a:pt x="24" y="62"/>
                      </a:lnTo>
                      <a:lnTo>
                        <a:pt x="24" y="62"/>
                      </a:lnTo>
                      <a:lnTo>
                        <a:pt x="28" y="62"/>
                      </a:lnTo>
                      <a:lnTo>
                        <a:pt x="32" y="60"/>
                      </a:lnTo>
                      <a:lnTo>
                        <a:pt x="36" y="52"/>
                      </a:lnTo>
                      <a:lnTo>
                        <a:pt x="36" y="42"/>
                      </a:lnTo>
                      <a:lnTo>
                        <a:pt x="32" y="30"/>
                      </a:lnTo>
                      <a:lnTo>
                        <a:pt x="28" y="18"/>
                      </a:lnTo>
                      <a:lnTo>
                        <a:pt x="20" y="8"/>
                      </a:lnTo>
                      <a:lnTo>
                        <a:pt x="12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5" name="Freeform 561"/>
                <p:cNvSpPr>
                  <a:spLocks/>
                </p:cNvSpPr>
                <p:nvPr/>
              </p:nvSpPr>
              <p:spPr bwMode="auto">
                <a:xfrm>
                  <a:off x="2459" y="2130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4"/>
                    </a:cxn>
                    <a:cxn ang="0">
                      <a:pos x="10" y="6"/>
                    </a:cxn>
                    <a:cxn ang="0">
                      <a:pos x="16" y="6"/>
                    </a:cxn>
                    <a:cxn ang="0">
                      <a:pos x="24" y="8"/>
                    </a:cxn>
                    <a:cxn ang="0">
                      <a:pos x="30" y="12"/>
                    </a:cxn>
                    <a:cxn ang="0">
                      <a:pos x="30" y="12"/>
                    </a:cxn>
                    <a:cxn ang="0">
                      <a:pos x="36" y="16"/>
                    </a:cxn>
                    <a:cxn ang="0">
                      <a:pos x="38" y="22"/>
                    </a:cxn>
                    <a:cxn ang="0">
                      <a:pos x="38" y="34"/>
                    </a:cxn>
                    <a:cxn ang="0">
                      <a:pos x="38" y="34"/>
                    </a:cxn>
                    <a:cxn ang="0">
                      <a:pos x="36" y="42"/>
                    </a:cxn>
                    <a:cxn ang="0">
                      <a:pos x="36" y="52"/>
                    </a:cxn>
                    <a:cxn ang="0">
                      <a:pos x="36" y="52"/>
                    </a:cxn>
                    <a:cxn ang="0">
                      <a:pos x="36" y="54"/>
                    </a:cxn>
                    <a:cxn ang="0">
                      <a:pos x="38" y="56"/>
                    </a:cxn>
                    <a:cxn ang="0">
                      <a:pos x="40" y="56"/>
                    </a:cxn>
                    <a:cxn ang="0">
                      <a:pos x="44" y="56"/>
                    </a:cxn>
                    <a:cxn ang="0">
                      <a:pos x="44" y="56"/>
                    </a:cxn>
                    <a:cxn ang="0">
                      <a:pos x="48" y="52"/>
                    </a:cxn>
                    <a:cxn ang="0">
                      <a:pos x="50" y="46"/>
                    </a:cxn>
                    <a:cxn ang="0">
                      <a:pos x="52" y="38"/>
                    </a:cxn>
                    <a:cxn ang="0">
                      <a:pos x="52" y="32"/>
                    </a:cxn>
                    <a:cxn ang="0">
                      <a:pos x="48" y="18"/>
                    </a:cxn>
                    <a:cxn ang="0">
                      <a:pos x="46" y="12"/>
                    </a:cxn>
                    <a:cxn ang="0">
                      <a:pos x="42" y="8"/>
                    </a:cxn>
                    <a:cxn ang="0">
                      <a:pos x="42" y="8"/>
                    </a:cxn>
                    <a:cxn ang="0">
                      <a:pos x="32" y="2"/>
                    </a:cxn>
                    <a:cxn ang="0">
                      <a:pos x="24" y="0"/>
                    </a:cxn>
                    <a:cxn ang="0">
                      <a:pos x="14" y="0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52" h="56">
                      <a:moveTo>
                        <a:pt x="2" y="4"/>
                      </a:moveTo>
                      <a:lnTo>
                        <a:pt x="2" y="4"/>
                      </a:lnTo>
                      <a:lnTo>
                        <a:pt x="10" y="6"/>
                      </a:lnTo>
                      <a:lnTo>
                        <a:pt x="16" y="6"/>
                      </a:lnTo>
                      <a:lnTo>
                        <a:pt x="24" y="8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6" y="16"/>
                      </a:lnTo>
                      <a:lnTo>
                        <a:pt x="38" y="22"/>
                      </a:lnTo>
                      <a:lnTo>
                        <a:pt x="38" y="34"/>
                      </a:lnTo>
                      <a:lnTo>
                        <a:pt x="38" y="34"/>
                      </a:lnTo>
                      <a:lnTo>
                        <a:pt x="36" y="4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4"/>
                      </a:lnTo>
                      <a:lnTo>
                        <a:pt x="38" y="56"/>
                      </a:lnTo>
                      <a:lnTo>
                        <a:pt x="40" y="56"/>
                      </a:lnTo>
                      <a:lnTo>
                        <a:pt x="44" y="56"/>
                      </a:lnTo>
                      <a:lnTo>
                        <a:pt x="44" y="56"/>
                      </a:lnTo>
                      <a:lnTo>
                        <a:pt x="48" y="52"/>
                      </a:lnTo>
                      <a:lnTo>
                        <a:pt x="50" y="46"/>
                      </a:lnTo>
                      <a:lnTo>
                        <a:pt x="52" y="38"/>
                      </a:lnTo>
                      <a:lnTo>
                        <a:pt x="52" y="32"/>
                      </a:lnTo>
                      <a:lnTo>
                        <a:pt x="48" y="18"/>
                      </a:lnTo>
                      <a:lnTo>
                        <a:pt x="46" y="12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6" name="Freeform 562"/>
                <p:cNvSpPr>
                  <a:spLocks/>
                </p:cNvSpPr>
                <p:nvPr/>
              </p:nvSpPr>
              <p:spPr bwMode="auto">
                <a:xfrm>
                  <a:off x="2459" y="2130"/>
                  <a:ext cx="18" cy="24"/>
                </a:xfrm>
                <a:custGeom>
                  <a:avLst/>
                  <a:gdLst/>
                  <a:ahLst/>
                  <a:cxnLst>
                    <a:cxn ang="0">
                      <a:pos x="2" y="4"/>
                    </a:cxn>
                    <a:cxn ang="0">
                      <a:pos x="2" y="4"/>
                    </a:cxn>
                    <a:cxn ang="0">
                      <a:pos x="10" y="6"/>
                    </a:cxn>
                    <a:cxn ang="0">
                      <a:pos x="16" y="6"/>
                    </a:cxn>
                    <a:cxn ang="0">
                      <a:pos x="24" y="8"/>
                    </a:cxn>
                    <a:cxn ang="0">
                      <a:pos x="30" y="12"/>
                    </a:cxn>
                    <a:cxn ang="0">
                      <a:pos x="30" y="12"/>
                    </a:cxn>
                    <a:cxn ang="0">
                      <a:pos x="36" y="16"/>
                    </a:cxn>
                    <a:cxn ang="0">
                      <a:pos x="38" y="22"/>
                    </a:cxn>
                    <a:cxn ang="0">
                      <a:pos x="38" y="34"/>
                    </a:cxn>
                    <a:cxn ang="0">
                      <a:pos x="38" y="34"/>
                    </a:cxn>
                    <a:cxn ang="0">
                      <a:pos x="36" y="42"/>
                    </a:cxn>
                    <a:cxn ang="0">
                      <a:pos x="36" y="52"/>
                    </a:cxn>
                    <a:cxn ang="0">
                      <a:pos x="36" y="52"/>
                    </a:cxn>
                    <a:cxn ang="0">
                      <a:pos x="36" y="54"/>
                    </a:cxn>
                    <a:cxn ang="0">
                      <a:pos x="38" y="56"/>
                    </a:cxn>
                    <a:cxn ang="0">
                      <a:pos x="40" y="56"/>
                    </a:cxn>
                    <a:cxn ang="0">
                      <a:pos x="44" y="56"/>
                    </a:cxn>
                    <a:cxn ang="0">
                      <a:pos x="44" y="56"/>
                    </a:cxn>
                    <a:cxn ang="0">
                      <a:pos x="48" y="52"/>
                    </a:cxn>
                    <a:cxn ang="0">
                      <a:pos x="50" y="46"/>
                    </a:cxn>
                    <a:cxn ang="0">
                      <a:pos x="52" y="38"/>
                    </a:cxn>
                    <a:cxn ang="0">
                      <a:pos x="52" y="32"/>
                    </a:cxn>
                    <a:cxn ang="0">
                      <a:pos x="48" y="18"/>
                    </a:cxn>
                    <a:cxn ang="0">
                      <a:pos x="46" y="12"/>
                    </a:cxn>
                    <a:cxn ang="0">
                      <a:pos x="42" y="8"/>
                    </a:cxn>
                    <a:cxn ang="0">
                      <a:pos x="42" y="8"/>
                    </a:cxn>
                    <a:cxn ang="0">
                      <a:pos x="32" y="2"/>
                    </a:cxn>
                    <a:cxn ang="0">
                      <a:pos x="24" y="0"/>
                    </a:cxn>
                    <a:cxn ang="0">
                      <a:pos x="14" y="0"/>
                    </a:cxn>
                    <a:cxn ang="0">
                      <a:pos x="2" y="2"/>
                    </a:cxn>
                    <a:cxn ang="0">
                      <a:pos x="2" y="2"/>
                    </a:cxn>
                    <a:cxn ang="0">
                      <a:pos x="0" y="2"/>
                    </a:cxn>
                    <a:cxn ang="0">
                      <a:pos x="2" y="4"/>
                    </a:cxn>
                  </a:cxnLst>
                  <a:rect l="0" t="0" r="r" b="b"/>
                  <a:pathLst>
                    <a:path w="52" h="56">
                      <a:moveTo>
                        <a:pt x="2" y="4"/>
                      </a:moveTo>
                      <a:lnTo>
                        <a:pt x="2" y="4"/>
                      </a:lnTo>
                      <a:lnTo>
                        <a:pt x="10" y="6"/>
                      </a:lnTo>
                      <a:lnTo>
                        <a:pt x="16" y="6"/>
                      </a:lnTo>
                      <a:lnTo>
                        <a:pt x="24" y="8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6" y="16"/>
                      </a:lnTo>
                      <a:lnTo>
                        <a:pt x="38" y="22"/>
                      </a:lnTo>
                      <a:lnTo>
                        <a:pt x="38" y="34"/>
                      </a:lnTo>
                      <a:lnTo>
                        <a:pt x="38" y="34"/>
                      </a:lnTo>
                      <a:lnTo>
                        <a:pt x="36" y="4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4"/>
                      </a:lnTo>
                      <a:lnTo>
                        <a:pt x="38" y="56"/>
                      </a:lnTo>
                      <a:lnTo>
                        <a:pt x="40" y="56"/>
                      </a:lnTo>
                      <a:lnTo>
                        <a:pt x="44" y="56"/>
                      </a:lnTo>
                      <a:lnTo>
                        <a:pt x="44" y="56"/>
                      </a:lnTo>
                      <a:lnTo>
                        <a:pt x="48" y="52"/>
                      </a:lnTo>
                      <a:lnTo>
                        <a:pt x="50" y="46"/>
                      </a:lnTo>
                      <a:lnTo>
                        <a:pt x="52" y="38"/>
                      </a:lnTo>
                      <a:lnTo>
                        <a:pt x="52" y="32"/>
                      </a:lnTo>
                      <a:lnTo>
                        <a:pt x="48" y="18"/>
                      </a:lnTo>
                      <a:lnTo>
                        <a:pt x="46" y="12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32" y="2"/>
                      </a:lnTo>
                      <a:lnTo>
                        <a:pt x="24" y="0"/>
                      </a:lnTo>
                      <a:lnTo>
                        <a:pt x="1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2"/>
                      </a:lnTo>
                      <a:lnTo>
                        <a:pt x="2" y="4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7" name="Freeform 563"/>
                <p:cNvSpPr>
                  <a:spLocks/>
                </p:cNvSpPr>
                <p:nvPr/>
              </p:nvSpPr>
              <p:spPr bwMode="auto">
                <a:xfrm>
                  <a:off x="2365" y="2077"/>
                  <a:ext cx="114" cy="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2" y="32"/>
                    </a:cxn>
                    <a:cxn ang="0">
                      <a:pos x="28" y="66"/>
                    </a:cxn>
                    <a:cxn ang="0">
                      <a:pos x="48" y="100"/>
                    </a:cxn>
                    <a:cxn ang="0">
                      <a:pos x="60" y="116"/>
                    </a:cxn>
                    <a:cxn ang="0">
                      <a:pos x="72" y="130"/>
                    </a:cxn>
                    <a:cxn ang="0">
                      <a:pos x="84" y="144"/>
                    </a:cxn>
                    <a:cxn ang="0">
                      <a:pos x="98" y="156"/>
                    </a:cxn>
                    <a:cxn ang="0">
                      <a:pos x="114" y="166"/>
                    </a:cxn>
                    <a:cxn ang="0">
                      <a:pos x="130" y="172"/>
                    </a:cxn>
                    <a:cxn ang="0">
                      <a:pos x="146" y="176"/>
                    </a:cxn>
                    <a:cxn ang="0">
                      <a:pos x="164" y="178"/>
                    </a:cxn>
                    <a:cxn ang="0">
                      <a:pos x="182" y="176"/>
                    </a:cxn>
                    <a:cxn ang="0">
                      <a:pos x="202" y="170"/>
                    </a:cxn>
                    <a:cxn ang="0">
                      <a:pos x="202" y="170"/>
                    </a:cxn>
                    <a:cxn ang="0">
                      <a:pos x="224" y="160"/>
                    </a:cxn>
                    <a:cxn ang="0">
                      <a:pos x="244" y="146"/>
                    </a:cxn>
                    <a:cxn ang="0">
                      <a:pos x="264" y="130"/>
                    </a:cxn>
                    <a:cxn ang="0">
                      <a:pos x="280" y="110"/>
                    </a:cxn>
                    <a:cxn ang="0">
                      <a:pos x="296" y="90"/>
                    </a:cxn>
                    <a:cxn ang="0">
                      <a:pos x="308" y="66"/>
                    </a:cxn>
                    <a:cxn ang="0">
                      <a:pos x="320" y="44"/>
                    </a:cxn>
                    <a:cxn ang="0">
                      <a:pos x="328" y="22"/>
                    </a:cxn>
                    <a:cxn ang="0">
                      <a:pos x="328" y="22"/>
                    </a:cxn>
                    <a:cxn ang="0">
                      <a:pos x="326" y="18"/>
                    </a:cxn>
                    <a:cxn ang="0">
                      <a:pos x="324" y="18"/>
                    </a:cxn>
                    <a:cxn ang="0">
                      <a:pos x="322" y="18"/>
                    </a:cxn>
                    <a:cxn ang="0">
                      <a:pos x="320" y="20"/>
                    </a:cxn>
                    <a:cxn ang="0">
                      <a:pos x="320" y="20"/>
                    </a:cxn>
                    <a:cxn ang="0">
                      <a:pos x="312" y="40"/>
                    </a:cxn>
                    <a:cxn ang="0">
                      <a:pos x="302" y="60"/>
                    </a:cxn>
                    <a:cxn ang="0">
                      <a:pos x="290" y="80"/>
                    </a:cxn>
                    <a:cxn ang="0">
                      <a:pos x="274" y="100"/>
                    </a:cxn>
                    <a:cxn ang="0">
                      <a:pos x="260" y="118"/>
                    </a:cxn>
                    <a:cxn ang="0">
                      <a:pos x="242" y="134"/>
                    </a:cxn>
                    <a:cxn ang="0">
                      <a:pos x="224" y="146"/>
                    </a:cxn>
                    <a:cxn ang="0">
                      <a:pos x="204" y="158"/>
                    </a:cxn>
                    <a:cxn ang="0">
                      <a:pos x="204" y="158"/>
                    </a:cxn>
                    <a:cxn ang="0">
                      <a:pos x="186" y="166"/>
                    </a:cxn>
                    <a:cxn ang="0">
                      <a:pos x="168" y="170"/>
                    </a:cxn>
                    <a:cxn ang="0">
                      <a:pos x="150" y="170"/>
                    </a:cxn>
                    <a:cxn ang="0">
                      <a:pos x="134" y="166"/>
                    </a:cxn>
                    <a:cxn ang="0">
                      <a:pos x="118" y="160"/>
                    </a:cxn>
                    <a:cxn ang="0">
                      <a:pos x="104" y="150"/>
                    </a:cxn>
                    <a:cxn ang="0">
                      <a:pos x="90" y="140"/>
                    </a:cxn>
                    <a:cxn ang="0">
                      <a:pos x="76" y="126"/>
                    </a:cxn>
                    <a:cxn ang="0">
                      <a:pos x="64" y="112"/>
                    </a:cxn>
                    <a:cxn ang="0">
                      <a:pos x="52" y="96"/>
                    </a:cxn>
                    <a:cxn ang="0">
                      <a:pos x="32" y="64"/>
                    </a:cxn>
                    <a:cxn ang="0">
                      <a:pos x="14" y="3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8" h="17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32"/>
                      </a:lnTo>
                      <a:lnTo>
                        <a:pt x="28" y="66"/>
                      </a:lnTo>
                      <a:lnTo>
                        <a:pt x="48" y="100"/>
                      </a:lnTo>
                      <a:lnTo>
                        <a:pt x="60" y="116"/>
                      </a:lnTo>
                      <a:lnTo>
                        <a:pt x="72" y="130"/>
                      </a:lnTo>
                      <a:lnTo>
                        <a:pt x="84" y="144"/>
                      </a:lnTo>
                      <a:lnTo>
                        <a:pt x="98" y="156"/>
                      </a:lnTo>
                      <a:lnTo>
                        <a:pt x="114" y="166"/>
                      </a:lnTo>
                      <a:lnTo>
                        <a:pt x="130" y="172"/>
                      </a:lnTo>
                      <a:lnTo>
                        <a:pt x="146" y="176"/>
                      </a:lnTo>
                      <a:lnTo>
                        <a:pt x="164" y="178"/>
                      </a:lnTo>
                      <a:lnTo>
                        <a:pt x="182" y="176"/>
                      </a:lnTo>
                      <a:lnTo>
                        <a:pt x="202" y="170"/>
                      </a:lnTo>
                      <a:lnTo>
                        <a:pt x="202" y="170"/>
                      </a:lnTo>
                      <a:lnTo>
                        <a:pt x="224" y="160"/>
                      </a:lnTo>
                      <a:lnTo>
                        <a:pt x="244" y="146"/>
                      </a:lnTo>
                      <a:lnTo>
                        <a:pt x="264" y="130"/>
                      </a:lnTo>
                      <a:lnTo>
                        <a:pt x="280" y="110"/>
                      </a:lnTo>
                      <a:lnTo>
                        <a:pt x="296" y="90"/>
                      </a:lnTo>
                      <a:lnTo>
                        <a:pt x="308" y="66"/>
                      </a:lnTo>
                      <a:lnTo>
                        <a:pt x="320" y="44"/>
                      </a:lnTo>
                      <a:lnTo>
                        <a:pt x="328" y="22"/>
                      </a:lnTo>
                      <a:lnTo>
                        <a:pt x="328" y="22"/>
                      </a:lnTo>
                      <a:lnTo>
                        <a:pt x="326" y="18"/>
                      </a:lnTo>
                      <a:lnTo>
                        <a:pt x="324" y="18"/>
                      </a:lnTo>
                      <a:lnTo>
                        <a:pt x="322" y="18"/>
                      </a:lnTo>
                      <a:lnTo>
                        <a:pt x="320" y="20"/>
                      </a:lnTo>
                      <a:lnTo>
                        <a:pt x="320" y="20"/>
                      </a:lnTo>
                      <a:lnTo>
                        <a:pt x="312" y="40"/>
                      </a:lnTo>
                      <a:lnTo>
                        <a:pt x="302" y="60"/>
                      </a:lnTo>
                      <a:lnTo>
                        <a:pt x="290" y="80"/>
                      </a:lnTo>
                      <a:lnTo>
                        <a:pt x="274" y="100"/>
                      </a:lnTo>
                      <a:lnTo>
                        <a:pt x="260" y="118"/>
                      </a:lnTo>
                      <a:lnTo>
                        <a:pt x="242" y="134"/>
                      </a:lnTo>
                      <a:lnTo>
                        <a:pt x="224" y="146"/>
                      </a:lnTo>
                      <a:lnTo>
                        <a:pt x="204" y="158"/>
                      </a:lnTo>
                      <a:lnTo>
                        <a:pt x="204" y="158"/>
                      </a:lnTo>
                      <a:lnTo>
                        <a:pt x="186" y="166"/>
                      </a:lnTo>
                      <a:lnTo>
                        <a:pt x="168" y="170"/>
                      </a:lnTo>
                      <a:lnTo>
                        <a:pt x="150" y="170"/>
                      </a:lnTo>
                      <a:lnTo>
                        <a:pt x="134" y="166"/>
                      </a:lnTo>
                      <a:lnTo>
                        <a:pt x="118" y="160"/>
                      </a:lnTo>
                      <a:lnTo>
                        <a:pt x="104" y="150"/>
                      </a:lnTo>
                      <a:lnTo>
                        <a:pt x="90" y="140"/>
                      </a:lnTo>
                      <a:lnTo>
                        <a:pt x="76" y="126"/>
                      </a:lnTo>
                      <a:lnTo>
                        <a:pt x="64" y="112"/>
                      </a:lnTo>
                      <a:lnTo>
                        <a:pt x="52" y="96"/>
                      </a:lnTo>
                      <a:lnTo>
                        <a:pt x="32" y="64"/>
                      </a:lnTo>
                      <a:lnTo>
                        <a:pt x="14" y="3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8" name="Freeform 564"/>
                <p:cNvSpPr>
                  <a:spLocks/>
                </p:cNvSpPr>
                <p:nvPr/>
              </p:nvSpPr>
              <p:spPr bwMode="auto">
                <a:xfrm>
                  <a:off x="2365" y="2077"/>
                  <a:ext cx="114" cy="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2" y="32"/>
                    </a:cxn>
                    <a:cxn ang="0">
                      <a:pos x="28" y="66"/>
                    </a:cxn>
                    <a:cxn ang="0">
                      <a:pos x="48" y="100"/>
                    </a:cxn>
                    <a:cxn ang="0">
                      <a:pos x="60" y="116"/>
                    </a:cxn>
                    <a:cxn ang="0">
                      <a:pos x="72" y="130"/>
                    </a:cxn>
                    <a:cxn ang="0">
                      <a:pos x="84" y="144"/>
                    </a:cxn>
                    <a:cxn ang="0">
                      <a:pos x="98" y="156"/>
                    </a:cxn>
                    <a:cxn ang="0">
                      <a:pos x="114" y="166"/>
                    </a:cxn>
                    <a:cxn ang="0">
                      <a:pos x="130" y="172"/>
                    </a:cxn>
                    <a:cxn ang="0">
                      <a:pos x="146" y="176"/>
                    </a:cxn>
                    <a:cxn ang="0">
                      <a:pos x="164" y="178"/>
                    </a:cxn>
                    <a:cxn ang="0">
                      <a:pos x="182" y="176"/>
                    </a:cxn>
                    <a:cxn ang="0">
                      <a:pos x="202" y="170"/>
                    </a:cxn>
                    <a:cxn ang="0">
                      <a:pos x="202" y="170"/>
                    </a:cxn>
                    <a:cxn ang="0">
                      <a:pos x="224" y="160"/>
                    </a:cxn>
                    <a:cxn ang="0">
                      <a:pos x="244" y="146"/>
                    </a:cxn>
                    <a:cxn ang="0">
                      <a:pos x="264" y="130"/>
                    </a:cxn>
                    <a:cxn ang="0">
                      <a:pos x="280" y="110"/>
                    </a:cxn>
                    <a:cxn ang="0">
                      <a:pos x="296" y="90"/>
                    </a:cxn>
                    <a:cxn ang="0">
                      <a:pos x="308" y="66"/>
                    </a:cxn>
                    <a:cxn ang="0">
                      <a:pos x="320" y="44"/>
                    </a:cxn>
                    <a:cxn ang="0">
                      <a:pos x="328" y="22"/>
                    </a:cxn>
                    <a:cxn ang="0">
                      <a:pos x="328" y="22"/>
                    </a:cxn>
                    <a:cxn ang="0">
                      <a:pos x="326" y="18"/>
                    </a:cxn>
                    <a:cxn ang="0">
                      <a:pos x="324" y="18"/>
                    </a:cxn>
                    <a:cxn ang="0">
                      <a:pos x="322" y="18"/>
                    </a:cxn>
                    <a:cxn ang="0">
                      <a:pos x="320" y="20"/>
                    </a:cxn>
                    <a:cxn ang="0">
                      <a:pos x="320" y="20"/>
                    </a:cxn>
                    <a:cxn ang="0">
                      <a:pos x="312" y="40"/>
                    </a:cxn>
                    <a:cxn ang="0">
                      <a:pos x="302" y="60"/>
                    </a:cxn>
                    <a:cxn ang="0">
                      <a:pos x="290" y="80"/>
                    </a:cxn>
                    <a:cxn ang="0">
                      <a:pos x="274" y="100"/>
                    </a:cxn>
                    <a:cxn ang="0">
                      <a:pos x="260" y="118"/>
                    </a:cxn>
                    <a:cxn ang="0">
                      <a:pos x="242" y="134"/>
                    </a:cxn>
                    <a:cxn ang="0">
                      <a:pos x="224" y="146"/>
                    </a:cxn>
                    <a:cxn ang="0">
                      <a:pos x="204" y="158"/>
                    </a:cxn>
                    <a:cxn ang="0">
                      <a:pos x="204" y="158"/>
                    </a:cxn>
                    <a:cxn ang="0">
                      <a:pos x="186" y="166"/>
                    </a:cxn>
                    <a:cxn ang="0">
                      <a:pos x="168" y="170"/>
                    </a:cxn>
                    <a:cxn ang="0">
                      <a:pos x="150" y="170"/>
                    </a:cxn>
                    <a:cxn ang="0">
                      <a:pos x="134" y="166"/>
                    </a:cxn>
                    <a:cxn ang="0">
                      <a:pos x="118" y="160"/>
                    </a:cxn>
                    <a:cxn ang="0">
                      <a:pos x="104" y="150"/>
                    </a:cxn>
                    <a:cxn ang="0">
                      <a:pos x="90" y="140"/>
                    </a:cxn>
                    <a:cxn ang="0">
                      <a:pos x="76" y="126"/>
                    </a:cxn>
                    <a:cxn ang="0">
                      <a:pos x="64" y="112"/>
                    </a:cxn>
                    <a:cxn ang="0">
                      <a:pos x="52" y="96"/>
                    </a:cxn>
                    <a:cxn ang="0">
                      <a:pos x="32" y="64"/>
                    </a:cxn>
                    <a:cxn ang="0">
                      <a:pos x="14" y="3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28" h="17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2" y="32"/>
                      </a:lnTo>
                      <a:lnTo>
                        <a:pt x="28" y="66"/>
                      </a:lnTo>
                      <a:lnTo>
                        <a:pt x="48" y="100"/>
                      </a:lnTo>
                      <a:lnTo>
                        <a:pt x="60" y="116"/>
                      </a:lnTo>
                      <a:lnTo>
                        <a:pt x="72" y="130"/>
                      </a:lnTo>
                      <a:lnTo>
                        <a:pt x="84" y="144"/>
                      </a:lnTo>
                      <a:lnTo>
                        <a:pt x="98" y="156"/>
                      </a:lnTo>
                      <a:lnTo>
                        <a:pt x="114" y="166"/>
                      </a:lnTo>
                      <a:lnTo>
                        <a:pt x="130" y="172"/>
                      </a:lnTo>
                      <a:lnTo>
                        <a:pt x="146" y="176"/>
                      </a:lnTo>
                      <a:lnTo>
                        <a:pt x="164" y="178"/>
                      </a:lnTo>
                      <a:lnTo>
                        <a:pt x="182" y="176"/>
                      </a:lnTo>
                      <a:lnTo>
                        <a:pt x="202" y="170"/>
                      </a:lnTo>
                      <a:lnTo>
                        <a:pt x="202" y="170"/>
                      </a:lnTo>
                      <a:lnTo>
                        <a:pt x="224" y="160"/>
                      </a:lnTo>
                      <a:lnTo>
                        <a:pt x="244" y="146"/>
                      </a:lnTo>
                      <a:lnTo>
                        <a:pt x="264" y="130"/>
                      </a:lnTo>
                      <a:lnTo>
                        <a:pt x="280" y="110"/>
                      </a:lnTo>
                      <a:lnTo>
                        <a:pt x="296" y="90"/>
                      </a:lnTo>
                      <a:lnTo>
                        <a:pt x="308" y="66"/>
                      </a:lnTo>
                      <a:lnTo>
                        <a:pt x="320" y="44"/>
                      </a:lnTo>
                      <a:lnTo>
                        <a:pt x="328" y="22"/>
                      </a:lnTo>
                      <a:lnTo>
                        <a:pt x="328" y="22"/>
                      </a:lnTo>
                      <a:lnTo>
                        <a:pt x="326" y="18"/>
                      </a:lnTo>
                      <a:lnTo>
                        <a:pt x="324" y="18"/>
                      </a:lnTo>
                      <a:lnTo>
                        <a:pt x="322" y="18"/>
                      </a:lnTo>
                      <a:lnTo>
                        <a:pt x="320" y="20"/>
                      </a:lnTo>
                      <a:lnTo>
                        <a:pt x="320" y="20"/>
                      </a:lnTo>
                      <a:lnTo>
                        <a:pt x="312" y="40"/>
                      </a:lnTo>
                      <a:lnTo>
                        <a:pt x="302" y="60"/>
                      </a:lnTo>
                      <a:lnTo>
                        <a:pt x="290" y="80"/>
                      </a:lnTo>
                      <a:lnTo>
                        <a:pt x="274" y="100"/>
                      </a:lnTo>
                      <a:lnTo>
                        <a:pt x="260" y="118"/>
                      </a:lnTo>
                      <a:lnTo>
                        <a:pt x="242" y="134"/>
                      </a:lnTo>
                      <a:lnTo>
                        <a:pt x="224" y="146"/>
                      </a:lnTo>
                      <a:lnTo>
                        <a:pt x="204" y="158"/>
                      </a:lnTo>
                      <a:lnTo>
                        <a:pt x="204" y="158"/>
                      </a:lnTo>
                      <a:lnTo>
                        <a:pt x="186" y="166"/>
                      </a:lnTo>
                      <a:lnTo>
                        <a:pt x="168" y="170"/>
                      </a:lnTo>
                      <a:lnTo>
                        <a:pt x="150" y="170"/>
                      </a:lnTo>
                      <a:lnTo>
                        <a:pt x="134" y="166"/>
                      </a:lnTo>
                      <a:lnTo>
                        <a:pt x="118" y="160"/>
                      </a:lnTo>
                      <a:lnTo>
                        <a:pt x="104" y="150"/>
                      </a:lnTo>
                      <a:lnTo>
                        <a:pt x="90" y="140"/>
                      </a:lnTo>
                      <a:lnTo>
                        <a:pt x="76" y="126"/>
                      </a:lnTo>
                      <a:lnTo>
                        <a:pt x="64" y="112"/>
                      </a:lnTo>
                      <a:lnTo>
                        <a:pt x="52" y="96"/>
                      </a:lnTo>
                      <a:lnTo>
                        <a:pt x="32" y="64"/>
                      </a:lnTo>
                      <a:lnTo>
                        <a:pt x="14" y="3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09" name="Freeform 565"/>
                <p:cNvSpPr>
                  <a:spLocks/>
                </p:cNvSpPr>
                <p:nvPr/>
              </p:nvSpPr>
              <p:spPr bwMode="auto">
                <a:xfrm>
                  <a:off x="2415" y="1968"/>
                  <a:ext cx="26" cy="127"/>
                </a:xfrm>
                <a:custGeom>
                  <a:avLst/>
                  <a:gdLst/>
                  <a:ahLst/>
                  <a:cxnLst>
                    <a:cxn ang="0">
                      <a:pos x="16" y="2"/>
                    </a:cxn>
                    <a:cxn ang="0">
                      <a:pos x="16" y="2"/>
                    </a:cxn>
                    <a:cxn ang="0">
                      <a:pos x="6" y="62"/>
                    </a:cxn>
                    <a:cxn ang="0">
                      <a:pos x="2" y="92"/>
                    </a:cxn>
                    <a:cxn ang="0">
                      <a:pos x="0" y="122"/>
                    </a:cxn>
                    <a:cxn ang="0">
                      <a:pos x="0" y="154"/>
                    </a:cxn>
                    <a:cxn ang="0">
                      <a:pos x="2" y="184"/>
                    </a:cxn>
                    <a:cxn ang="0">
                      <a:pos x="8" y="214"/>
                    </a:cxn>
                    <a:cxn ang="0">
                      <a:pos x="14" y="244"/>
                    </a:cxn>
                    <a:cxn ang="0">
                      <a:pos x="14" y="244"/>
                    </a:cxn>
                    <a:cxn ang="0">
                      <a:pos x="20" y="260"/>
                    </a:cxn>
                    <a:cxn ang="0">
                      <a:pos x="28" y="276"/>
                    </a:cxn>
                    <a:cxn ang="0">
                      <a:pos x="34" y="284"/>
                    </a:cxn>
                    <a:cxn ang="0">
                      <a:pos x="40" y="290"/>
                    </a:cxn>
                    <a:cxn ang="0">
                      <a:pos x="46" y="296"/>
                    </a:cxn>
                    <a:cxn ang="0">
                      <a:pos x="54" y="298"/>
                    </a:cxn>
                    <a:cxn ang="0">
                      <a:pos x="54" y="298"/>
                    </a:cxn>
                    <a:cxn ang="0">
                      <a:pos x="62" y="300"/>
                    </a:cxn>
                    <a:cxn ang="0">
                      <a:pos x="66" y="298"/>
                    </a:cxn>
                    <a:cxn ang="0">
                      <a:pos x="72" y="296"/>
                    </a:cxn>
                    <a:cxn ang="0">
                      <a:pos x="74" y="290"/>
                    </a:cxn>
                    <a:cxn ang="0">
                      <a:pos x="76" y="278"/>
                    </a:cxn>
                    <a:cxn ang="0">
                      <a:pos x="76" y="266"/>
                    </a:cxn>
                    <a:cxn ang="0">
                      <a:pos x="76" y="266"/>
                    </a:cxn>
                    <a:cxn ang="0">
                      <a:pos x="74" y="264"/>
                    </a:cxn>
                    <a:cxn ang="0">
                      <a:pos x="72" y="264"/>
                    </a:cxn>
                    <a:cxn ang="0">
                      <a:pos x="70" y="266"/>
                    </a:cxn>
                    <a:cxn ang="0">
                      <a:pos x="70" y="268"/>
                    </a:cxn>
                    <a:cxn ang="0">
                      <a:pos x="70" y="268"/>
                    </a:cxn>
                    <a:cxn ang="0">
                      <a:pos x="68" y="278"/>
                    </a:cxn>
                    <a:cxn ang="0">
                      <a:pos x="66" y="286"/>
                    </a:cxn>
                    <a:cxn ang="0">
                      <a:pos x="64" y="288"/>
                    </a:cxn>
                    <a:cxn ang="0">
                      <a:pos x="60" y="290"/>
                    </a:cxn>
                    <a:cxn ang="0">
                      <a:pos x="56" y="290"/>
                    </a:cxn>
                    <a:cxn ang="0">
                      <a:pos x="50" y="288"/>
                    </a:cxn>
                    <a:cxn ang="0">
                      <a:pos x="50" y="288"/>
                    </a:cxn>
                    <a:cxn ang="0">
                      <a:pos x="42" y="282"/>
                    </a:cxn>
                    <a:cxn ang="0">
                      <a:pos x="36" y="272"/>
                    </a:cxn>
                    <a:cxn ang="0">
                      <a:pos x="26" y="252"/>
                    </a:cxn>
                    <a:cxn ang="0">
                      <a:pos x="26" y="252"/>
                    </a:cxn>
                    <a:cxn ang="0">
                      <a:pos x="20" y="238"/>
                    </a:cxn>
                    <a:cxn ang="0">
                      <a:pos x="16" y="224"/>
                    </a:cxn>
                    <a:cxn ang="0">
                      <a:pos x="10" y="196"/>
                    </a:cxn>
                    <a:cxn ang="0">
                      <a:pos x="10" y="196"/>
                    </a:cxn>
                    <a:cxn ang="0">
                      <a:pos x="8" y="172"/>
                    </a:cxn>
                    <a:cxn ang="0">
                      <a:pos x="6" y="148"/>
                    </a:cxn>
                    <a:cxn ang="0">
                      <a:pos x="6" y="122"/>
                    </a:cxn>
                    <a:cxn ang="0">
                      <a:pos x="6" y="98"/>
                    </a:cxn>
                    <a:cxn ang="0">
                      <a:pos x="10" y="50"/>
                    </a:cxn>
                    <a:cxn ang="0">
                      <a:pos x="18" y="2"/>
                    </a:cxn>
                    <a:cxn ang="0">
                      <a:pos x="18" y="2"/>
                    </a:cxn>
                    <a:cxn ang="0">
                      <a:pos x="18" y="0"/>
                    </a:cxn>
                    <a:cxn ang="0">
                      <a:pos x="16" y="2"/>
                    </a:cxn>
                  </a:cxnLst>
                  <a:rect l="0" t="0" r="r" b="b"/>
                  <a:pathLst>
                    <a:path w="76" h="300">
                      <a:moveTo>
                        <a:pt x="16" y="2"/>
                      </a:moveTo>
                      <a:lnTo>
                        <a:pt x="16" y="2"/>
                      </a:lnTo>
                      <a:lnTo>
                        <a:pt x="6" y="62"/>
                      </a:lnTo>
                      <a:lnTo>
                        <a:pt x="2" y="92"/>
                      </a:lnTo>
                      <a:lnTo>
                        <a:pt x="0" y="122"/>
                      </a:lnTo>
                      <a:lnTo>
                        <a:pt x="0" y="154"/>
                      </a:lnTo>
                      <a:lnTo>
                        <a:pt x="2" y="184"/>
                      </a:lnTo>
                      <a:lnTo>
                        <a:pt x="8" y="214"/>
                      </a:lnTo>
                      <a:lnTo>
                        <a:pt x="14" y="244"/>
                      </a:lnTo>
                      <a:lnTo>
                        <a:pt x="14" y="244"/>
                      </a:lnTo>
                      <a:lnTo>
                        <a:pt x="20" y="260"/>
                      </a:lnTo>
                      <a:lnTo>
                        <a:pt x="28" y="276"/>
                      </a:lnTo>
                      <a:lnTo>
                        <a:pt x="34" y="284"/>
                      </a:lnTo>
                      <a:lnTo>
                        <a:pt x="40" y="290"/>
                      </a:lnTo>
                      <a:lnTo>
                        <a:pt x="46" y="296"/>
                      </a:lnTo>
                      <a:lnTo>
                        <a:pt x="54" y="298"/>
                      </a:lnTo>
                      <a:lnTo>
                        <a:pt x="54" y="298"/>
                      </a:lnTo>
                      <a:lnTo>
                        <a:pt x="62" y="300"/>
                      </a:lnTo>
                      <a:lnTo>
                        <a:pt x="66" y="298"/>
                      </a:lnTo>
                      <a:lnTo>
                        <a:pt x="72" y="296"/>
                      </a:lnTo>
                      <a:lnTo>
                        <a:pt x="74" y="290"/>
                      </a:lnTo>
                      <a:lnTo>
                        <a:pt x="76" y="278"/>
                      </a:lnTo>
                      <a:lnTo>
                        <a:pt x="76" y="266"/>
                      </a:lnTo>
                      <a:lnTo>
                        <a:pt x="76" y="266"/>
                      </a:lnTo>
                      <a:lnTo>
                        <a:pt x="74" y="264"/>
                      </a:lnTo>
                      <a:lnTo>
                        <a:pt x="72" y="264"/>
                      </a:lnTo>
                      <a:lnTo>
                        <a:pt x="70" y="266"/>
                      </a:lnTo>
                      <a:lnTo>
                        <a:pt x="70" y="268"/>
                      </a:lnTo>
                      <a:lnTo>
                        <a:pt x="70" y="268"/>
                      </a:lnTo>
                      <a:lnTo>
                        <a:pt x="68" y="278"/>
                      </a:lnTo>
                      <a:lnTo>
                        <a:pt x="66" y="286"/>
                      </a:lnTo>
                      <a:lnTo>
                        <a:pt x="64" y="288"/>
                      </a:lnTo>
                      <a:lnTo>
                        <a:pt x="60" y="290"/>
                      </a:lnTo>
                      <a:lnTo>
                        <a:pt x="56" y="290"/>
                      </a:lnTo>
                      <a:lnTo>
                        <a:pt x="50" y="288"/>
                      </a:lnTo>
                      <a:lnTo>
                        <a:pt x="50" y="288"/>
                      </a:lnTo>
                      <a:lnTo>
                        <a:pt x="42" y="282"/>
                      </a:lnTo>
                      <a:lnTo>
                        <a:pt x="36" y="272"/>
                      </a:lnTo>
                      <a:lnTo>
                        <a:pt x="26" y="252"/>
                      </a:lnTo>
                      <a:lnTo>
                        <a:pt x="26" y="252"/>
                      </a:lnTo>
                      <a:lnTo>
                        <a:pt x="20" y="238"/>
                      </a:lnTo>
                      <a:lnTo>
                        <a:pt x="16" y="224"/>
                      </a:lnTo>
                      <a:lnTo>
                        <a:pt x="10" y="196"/>
                      </a:lnTo>
                      <a:lnTo>
                        <a:pt x="10" y="196"/>
                      </a:lnTo>
                      <a:lnTo>
                        <a:pt x="8" y="172"/>
                      </a:lnTo>
                      <a:lnTo>
                        <a:pt x="6" y="148"/>
                      </a:lnTo>
                      <a:lnTo>
                        <a:pt x="6" y="122"/>
                      </a:lnTo>
                      <a:lnTo>
                        <a:pt x="6" y="98"/>
                      </a:lnTo>
                      <a:lnTo>
                        <a:pt x="10" y="50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0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10" name="Freeform 566"/>
                <p:cNvSpPr>
                  <a:spLocks/>
                </p:cNvSpPr>
                <p:nvPr/>
              </p:nvSpPr>
              <p:spPr bwMode="auto">
                <a:xfrm>
                  <a:off x="2415" y="1968"/>
                  <a:ext cx="26" cy="127"/>
                </a:xfrm>
                <a:custGeom>
                  <a:avLst/>
                  <a:gdLst/>
                  <a:ahLst/>
                  <a:cxnLst>
                    <a:cxn ang="0">
                      <a:pos x="16" y="2"/>
                    </a:cxn>
                    <a:cxn ang="0">
                      <a:pos x="16" y="2"/>
                    </a:cxn>
                    <a:cxn ang="0">
                      <a:pos x="6" y="62"/>
                    </a:cxn>
                    <a:cxn ang="0">
                      <a:pos x="2" y="92"/>
                    </a:cxn>
                    <a:cxn ang="0">
                      <a:pos x="0" y="122"/>
                    </a:cxn>
                    <a:cxn ang="0">
                      <a:pos x="0" y="154"/>
                    </a:cxn>
                    <a:cxn ang="0">
                      <a:pos x="2" y="184"/>
                    </a:cxn>
                    <a:cxn ang="0">
                      <a:pos x="8" y="214"/>
                    </a:cxn>
                    <a:cxn ang="0">
                      <a:pos x="14" y="244"/>
                    </a:cxn>
                    <a:cxn ang="0">
                      <a:pos x="14" y="244"/>
                    </a:cxn>
                    <a:cxn ang="0">
                      <a:pos x="20" y="260"/>
                    </a:cxn>
                    <a:cxn ang="0">
                      <a:pos x="28" y="276"/>
                    </a:cxn>
                    <a:cxn ang="0">
                      <a:pos x="34" y="284"/>
                    </a:cxn>
                    <a:cxn ang="0">
                      <a:pos x="40" y="290"/>
                    </a:cxn>
                    <a:cxn ang="0">
                      <a:pos x="46" y="296"/>
                    </a:cxn>
                    <a:cxn ang="0">
                      <a:pos x="54" y="298"/>
                    </a:cxn>
                    <a:cxn ang="0">
                      <a:pos x="54" y="298"/>
                    </a:cxn>
                    <a:cxn ang="0">
                      <a:pos x="62" y="300"/>
                    </a:cxn>
                    <a:cxn ang="0">
                      <a:pos x="66" y="298"/>
                    </a:cxn>
                    <a:cxn ang="0">
                      <a:pos x="72" y="296"/>
                    </a:cxn>
                    <a:cxn ang="0">
                      <a:pos x="74" y="290"/>
                    </a:cxn>
                    <a:cxn ang="0">
                      <a:pos x="76" y="278"/>
                    </a:cxn>
                    <a:cxn ang="0">
                      <a:pos x="76" y="266"/>
                    </a:cxn>
                    <a:cxn ang="0">
                      <a:pos x="76" y="266"/>
                    </a:cxn>
                    <a:cxn ang="0">
                      <a:pos x="74" y="264"/>
                    </a:cxn>
                    <a:cxn ang="0">
                      <a:pos x="72" y="264"/>
                    </a:cxn>
                    <a:cxn ang="0">
                      <a:pos x="70" y="266"/>
                    </a:cxn>
                    <a:cxn ang="0">
                      <a:pos x="70" y="268"/>
                    </a:cxn>
                    <a:cxn ang="0">
                      <a:pos x="70" y="268"/>
                    </a:cxn>
                    <a:cxn ang="0">
                      <a:pos x="68" y="278"/>
                    </a:cxn>
                    <a:cxn ang="0">
                      <a:pos x="66" y="286"/>
                    </a:cxn>
                    <a:cxn ang="0">
                      <a:pos x="64" y="288"/>
                    </a:cxn>
                    <a:cxn ang="0">
                      <a:pos x="60" y="290"/>
                    </a:cxn>
                    <a:cxn ang="0">
                      <a:pos x="56" y="290"/>
                    </a:cxn>
                    <a:cxn ang="0">
                      <a:pos x="50" y="288"/>
                    </a:cxn>
                    <a:cxn ang="0">
                      <a:pos x="50" y="288"/>
                    </a:cxn>
                    <a:cxn ang="0">
                      <a:pos x="42" y="282"/>
                    </a:cxn>
                    <a:cxn ang="0">
                      <a:pos x="36" y="272"/>
                    </a:cxn>
                    <a:cxn ang="0">
                      <a:pos x="26" y="252"/>
                    </a:cxn>
                    <a:cxn ang="0">
                      <a:pos x="26" y="252"/>
                    </a:cxn>
                    <a:cxn ang="0">
                      <a:pos x="20" y="238"/>
                    </a:cxn>
                    <a:cxn ang="0">
                      <a:pos x="16" y="224"/>
                    </a:cxn>
                    <a:cxn ang="0">
                      <a:pos x="10" y="196"/>
                    </a:cxn>
                    <a:cxn ang="0">
                      <a:pos x="10" y="196"/>
                    </a:cxn>
                    <a:cxn ang="0">
                      <a:pos x="8" y="172"/>
                    </a:cxn>
                    <a:cxn ang="0">
                      <a:pos x="6" y="148"/>
                    </a:cxn>
                    <a:cxn ang="0">
                      <a:pos x="6" y="122"/>
                    </a:cxn>
                    <a:cxn ang="0">
                      <a:pos x="6" y="98"/>
                    </a:cxn>
                    <a:cxn ang="0">
                      <a:pos x="10" y="50"/>
                    </a:cxn>
                    <a:cxn ang="0">
                      <a:pos x="18" y="2"/>
                    </a:cxn>
                    <a:cxn ang="0">
                      <a:pos x="18" y="2"/>
                    </a:cxn>
                    <a:cxn ang="0">
                      <a:pos x="18" y="0"/>
                    </a:cxn>
                    <a:cxn ang="0">
                      <a:pos x="16" y="2"/>
                    </a:cxn>
                  </a:cxnLst>
                  <a:rect l="0" t="0" r="r" b="b"/>
                  <a:pathLst>
                    <a:path w="76" h="300">
                      <a:moveTo>
                        <a:pt x="16" y="2"/>
                      </a:moveTo>
                      <a:lnTo>
                        <a:pt x="16" y="2"/>
                      </a:lnTo>
                      <a:lnTo>
                        <a:pt x="6" y="62"/>
                      </a:lnTo>
                      <a:lnTo>
                        <a:pt x="2" y="92"/>
                      </a:lnTo>
                      <a:lnTo>
                        <a:pt x="0" y="122"/>
                      </a:lnTo>
                      <a:lnTo>
                        <a:pt x="0" y="154"/>
                      </a:lnTo>
                      <a:lnTo>
                        <a:pt x="2" y="184"/>
                      </a:lnTo>
                      <a:lnTo>
                        <a:pt x="8" y="214"/>
                      </a:lnTo>
                      <a:lnTo>
                        <a:pt x="14" y="244"/>
                      </a:lnTo>
                      <a:lnTo>
                        <a:pt x="14" y="244"/>
                      </a:lnTo>
                      <a:lnTo>
                        <a:pt x="20" y="260"/>
                      </a:lnTo>
                      <a:lnTo>
                        <a:pt x="28" y="276"/>
                      </a:lnTo>
                      <a:lnTo>
                        <a:pt x="34" y="284"/>
                      </a:lnTo>
                      <a:lnTo>
                        <a:pt x="40" y="290"/>
                      </a:lnTo>
                      <a:lnTo>
                        <a:pt x="46" y="296"/>
                      </a:lnTo>
                      <a:lnTo>
                        <a:pt x="54" y="298"/>
                      </a:lnTo>
                      <a:lnTo>
                        <a:pt x="54" y="298"/>
                      </a:lnTo>
                      <a:lnTo>
                        <a:pt x="62" y="300"/>
                      </a:lnTo>
                      <a:lnTo>
                        <a:pt x="66" y="298"/>
                      </a:lnTo>
                      <a:lnTo>
                        <a:pt x="72" y="296"/>
                      </a:lnTo>
                      <a:lnTo>
                        <a:pt x="74" y="290"/>
                      </a:lnTo>
                      <a:lnTo>
                        <a:pt x="76" y="278"/>
                      </a:lnTo>
                      <a:lnTo>
                        <a:pt x="76" y="266"/>
                      </a:lnTo>
                      <a:lnTo>
                        <a:pt x="76" y="266"/>
                      </a:lnTo>
                      <a:lnTo>
                        <a:pt x="74" y="264"/>
                      </a:lnTo>
                      <a:lnTo>
                        <a:pt x="72" y="264"/>
                      </a:lnTo>
                      <a:lnTo>
                        <a:pt x="70" y="266"/>
                      </a:lnTo>
                      <a:lnTo>
                        <a:pt x="70" y="268"/>
                      </a:lnTo>
                      <a:lnTo>
                        <a:pt x="70" y="268"/>
                      </a:lnTo>
                      <a:lnTo>
                        <a:pt x="68" y="278"/>
                      </a:lnTo>
                      <a:lnTo>
                        <a:pt x="66" y="286"/>
                      </a:lnTo>
                      <a:lnTo>
                        <a:pt x="64" y="288"/>
                      </a:lnTo>
                      <a:lnTo>
                        <a:pt x="60" y="290"/>
                      </a:lnTo>
                      <a:lnTo>
                        <a:pt x="56" y="290"/>
                      </a:lnTo>
                      <a:lnTo>
                        <a:pt x="50" y="288"/>
                      </a:lnTo>
                      <a:lnTo>
                        <a:pt x="50" y="288"/>
                      </a:lnTo>
                      <a:lnTo>
                        <a:pt x="42" y="282"/>
                      </a:lnTo>
                      <a:lnTo>
                        <a:pt x="36" y="272"/>
                      </a:lnTo>
                      <a:lnTo>
                        <a:pt x="26" y="252"/>
                      </a:lnTo>
                      <a:lnTo>
                        <a:pt x="26" y="252"/>
                      </a:lnTo>
                      <a:lnTo>
                        <a:pt x="20" y="238"/>
                      </a:lnTo>
                      <a:lnTo>
                        <a:pt x="16" y="224"/>
                      </a:lnTo>
                      <a:lnTo>
                        <a:pt x="10" y="196"/>
                      </a:lnTo>
                      <a:lnTo>
                        <a:pt x="10" y="196"/>
                      </a:lnTo>
                      <a:lnTo>
                        <a:pt x="8" y="172"/>
                      </a:lnTo>
                      <a:lnTo>
                        <a:pt x="6" y="148"/>
                      </a:lnTo>
                      <a:lnTo>
                        <a:pt x="6" y="122"/>
                      </a:lnTo>
                      <a:lnTo>
                        <a:pt x="6" y="98"/>
                      </a:lnTo>
                      <a:lnTo>
                        <a:pt x="10" y="50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0"/>
                      </a:lnTo>
                      <a:lnTo>
                        <a:pt x="16" y="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11" name="Freeform 567"/>
                <p:cNvSpPr>
                  <a:spLocks/>
                </p:cNvSpPr>
                <p:nvPr/>
              </p:nvSpPr>
              <p:spPr bwMode="auto">
                <a:xfrm flipH="1">
                  <a:off x="2280" y="1911"/>
                  <a:ext cx="78" cy="214"/>
                </a:xfrm>
                <a:custGeom>
                  <a:avLst/>
                  <a:gdLst/>
                  <a:ahLst/>
                  <a:cxnLst>
                    <a:cxn ang="0">
                      <a:pos x="100" y="22"/>
                    </a:cxn>
                    <a:cxn ang="0">
                      <a:pos x="148" y="4"/>
                    </a:cxn>
                    <a:cxn ang="0">
                      <a:pos x="174" y="4"/>
                    </a:cxn>
                    <a:cxn ang="0">
                      <a:pos x="194" y="14"/>
                    </a:cxn>
                    <a:cxn ang="0">
                      <a:pos x="200" y="20"/>
                    </a:cxn>
                    <a:cxn ang="0">
                      <a:pos x="210" y="44"/>
                    </a:cxn>
                    <a:cxn ang="0">
                      <a:pos x="216" y="78"/>
                    </a:cxn>
                    <a:cxn ang="0">
                      <a:pos x="218" y="98"/>
                    </a:cxn>
                    <a:cxn ang="0">
                      <a:pos x="218" y="140"/>
                    </a:cxn>
                    <a:cxn ang="0">
                      <a:pos x="212" y="182"/>
                    </a:cxn>
                    <a:cxn ang="0">
                      <a:pos x="194" y="242"/>
                    </a:cxn>
                    <a:cxn ang="0">
                      <a:pos x="178" y="278"/>
                    </a:cxn>
                    <a:cxn ang="0">
                      <a:pos x="136" y="346"/>
                    </a:cxn>
                    <a:cxn ang="0">
                      <a:pos x="86" y="410"/>
                    </a:cxn>
                    <a:cxn ang="0">
                      <a:pos x="30" y="466"/>
                    </a:cxn>
                    <a:cxn ang="0">
                      <a:pos x="2" y="494"/>
                    </a:cxn>
                    <a:cxn ang="0">
                      <a:pos x="2" y="500"/>
                    </a:cxn>
                    <a:cxn ang="0">
                      <a:pos x="8" y="500"/>
                    </a:cxn>
                    <a:cxn ang="0">
                      <a:pos x="44" y="472"/>
                    </a:cxn>
                    <a:cxn ang="0">
                      <a:pos x="110" y="404"/>
                    </a:cxn>
                    <a:cxn ang="0">
                      <a:pos x="164" y="330"/>
                    </a:cxn>
                    <a:cxn ang="0">
                      <a:pos x="196" y="268"/>
                    </a:cxn>
                    <a:cxn ang="0">
                      <a:pos x="212" y="224"/>
                    </a:cxn>
                    <a:cxn ang="0">
                      <a:pos x="218" y="200"/>
                    </a:cxn>
                    <a:cxn ang="0">
                      <a:pos x="224" y="160"/>
                    </a:cxn>
                    <a:cxn ang="0">
                      <a:pos x="226" y="116"/>
                    </a:cxn>
                    <a:cxn ang="0">
                      <a:pos x="220" y="74"/>
                    </a:cxn>
                    <a:cxn ang="0">
                      <a:pos x="210" y="32"/>
                    </a:cxn>
                    <a:cxn ang="0">
                      <a:pos x="206" y="24"/>
                    </a:cxn>
                    <a:cxn ang="0">
                      <a:pos x="196" y="10"/>
                    </a:cxn>
                    <a:cxn ang="0">
                      <a:pos x="182" y="4"/>
                    </a:cxn>
                    <a:cxn ang="0">
                      <a:pos x="162" y="0"/>
                    </a:cxn>
                    <a:cxn ang="0">
                      <a:pos x="130" y="8"/>
                    </a:cxn>
                    <a:cxn ang="0">
                      <a:pos x="98" y="20"/>
                    </a:cxn>
                    <a:cxn ang="0">
                      <a:pos x="100" y="22"/>
                    </a:cxn>
                  </a:cxnLst>
                  <a:rect l="0" t="0" r="r" b="b"/>
                  <a:pathLst>
                    <a:path w="226" h="502">
                      <a:moveTo>
                        <a:pt x="100" y="22"/>
                      </a:moveTo>
                      <a:lnTo>
                        <a:pt x="100" y="22"/>
                      </a:lnTo>
                      <a:lnTo>
                        <a:pt x="122" y="14"/>
                      </a:lnTo>
                      <a:lnTo>
                        <a:pt x="148" y="4"/>
                      </a:lnTo>
                      <a:lnTo>
                        <a:pt x="160" y="4"/>
                      </a:lnTo>
                      <a:lnTo>
                        <a:pt x="174" y="4"/>
                      </a:lnTo>
                      <a:lnTo>
                        <a:pt x="184" y="6"/>
                      </a:lnTo>
                      <a:lnTo>
                        <a:pt x="194" y="14"/>
                      </a:lnTo>
                      <a:lnTo>
                        <a:pt x="194" y="14"/>
                      </a:lnTo>
                      <a:lnTo>
                        <a:pt x="200" y="20"/>
                      </a:lnTo>
                      <a:lnTo>
                        <a:pt x="204" y="26"/>
                      </a:lnTo>
                      <a:lnTo>
                        <a:pt x="210" y="44"/>
                      </a:lnTo>
                      <a:lnTo>
                        <a:pt x="214" y="62"/>
                      </a:lnTo>
                      <a:lnTo>
                        <a:pt x="216" y="78"/>
                      </a:lnTo>
                      <a:lnTo>
                        <a:pt x="216" y="78"/>
                      </a:lnTo>
                      <a:lnTo>
                        <a:pt x="218" y="98"/>
                      </a:lnTo>
                      <a:lnTo>
                        <a:pt x="220" y="120"/>
                      </a:lnTo>
                      <a:lnTo>
                        <a:pt x="218" y="140"/>
                      </a:lnTo>
                      <a:lnTo>
                        <a:pt x="216" y="160"/>
                      </a:lnTo>
                      <a:lnTo>
                        <a:pt x="212" y="182"/>
                      </a:lnTo>
                      <a:lnTo>
                        <a:pt x="208" y="202"/>
                      </a:lnTo>
                      <a:lnTo>
                        <a:pt x="194" y="242"/>
                      </a:lnTo>
                      <a:lnTo>
                        <a:pt x="194" y="242"/>
                      </a:lnTo>
                      <a:lnTo>
                        <a:pt x="178" y="278"/>
                      </a:lnTo>
                      <a:lnTo>
                        <a:pt x="158" y="312"/>
                      </a:lnTo>
                      <a:lnTo>
                        <a:pt x="136" y="346"/>
                      </a:lnTo>
                      <a:lnTo>
                        <a:pt x="112" y="378"/>
                      </a:lnTo>
                      <a:lnTo>
                        <a:pt x="86" y="410"/>
                      </a:lnTo>
                      <a:lnTo>
                        <a:pt x="58" y="438"/>
                      </a:lnTo>
                      <a:lnTo>
                        <a:pt x="30" y="466"/>
                      </a:lnTo>
                      <a:lnTo>
                        <a:pt x="2" y="494"/>
                      </a:lnTo>
                      <a:lnTo>
                        <a:pt x="2" y="494"/>
                      </a:lnTo>
                      <a:lnTo>
                        <a:pt x="0" y="498"/>
                      </a:lnTo>
                      <a:lnTo>
                        <a:pt x="2" y="500"/>
                      </a:lnTo>
                      <a:lnTo>
                        <a:pt x="4" y="502"/>
                      </a:lnTo>
                      <a:lnTo>
                        <a:pt x="8" y="500"/>
                      </a:lnTo>
                      <a:lnTo>
                        <a:pt x="8" y="500"/>
                      </a:lnTo>
                      <a:lnTo>
                        <a:pt x="44" y="472"/>
                      </a:lnTo>
                      <a:lnTo>
                        <a:pt x="78" y="438"/>
                      </a:lnTo>
                      <a:lnTo>
                        <a:pt x="110" y="404"/>
                      </a:lnTo>
                      <a:lnTo>
                        <a:pt x="138" y="368"/>
                      </a:lnTo>
                      <a:lnTo>
                        <a:pt x="164" y="330"/>
                      </a:lnTo>
                      <a:lnTo>
                        <a:pt x="186" y="288"/>
                      </a:lnTo>
                      <a:lnTo>
                        <a:pt x="196" y="268"/>
                      </a:lnTo>
                      <a:lnTo>
                        <a:pt x="204" y="246"/>
                      </a:lnTo>
                      <a:lnTo>
                        <a:pt x="212" y="224"/>
                      </a:lnTo>
                      <a:lnTo>
                        <a:pt x="218" y="200"/>
                      </a:lnTo>
                      <a:lnTo>
                        <a:pt x="218" y="200"/>
                      </a:lnTo>
                      <a:lnTo>
                        <a:pt x="222" y="180"/>
                      </a:lnTo>
                      <a:lnTo>
                        <a:pt x="224" y="160"/>
                      </a:lnTo>
                      <a:lnTo>
                        <a:pt x="226" y="138"/>
                      </a:lnTo>
                      <a:lnTo>
                        <a:pt x="226" y="116"/>
                      </a:lnTo>
                      <a:lnTo>
                        <a:pt x="224" y="94"/>
                      </a:lnTo>
                      <a:lnTo>
                        <a:pt x="220" y="74"/>
                      </a:lnTo>
                      <a:lnTo>
                        <a:pt x="216" y="52"/>
                      </a:lnTo>
                      <a:lnTo>
                        <a:pt x="210" y="32"/>
                      </a:lnTo>
                      <a:lnTo>
                        <a:pt x="210" y="32"/>
                      </a:lnTo>
                      <a:lnTo>
                        <a:pt x="206" y="24"/>
                      </a:lnTo>
                      <a:lnTo>
                        <a:pt x="200" y="16"/>
                      </a:lnTo>
                      <a:lnTo>
                        <a:pt x="196" y="10"/>
                      </a:lnTo>
                      <a:lnTo>
                        <a:pt x="190" y="6"/>
                      </a:lnTo>
                      <a:lnTo>
                        <a:pt x="182" y="4"/>
                      </a:lnTo>
                      <a:lnTo>
                        <a:pt x="176" y="2"/>
                      </a:lnTo>
                      <a:lnTo>
                        <a:pt x="162" y="0"/>
                      </a:lnTo>
                      <a:lnTo>
                        <a:pt x="146" y="2"/>
                      </a:lnTo>
                      <a:lnTo>
                        <a:pt x="130" y="8"/>
                      </a:lnTo>
                      <a:lnTo>
                        <a:pt x="98" y="20"/>
                      </a:lnTo>
                      <a:lnTo>
                        <a:pt x="98" y="20"/>
                      </a:lnTo>
                      <a:lnTo>
                        <a:pt x="98" y="22"/>
                      </a:lnTo>
                      <a:lnTo>
                        <a:pt x="100" y="2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12" name="Freeform 568"/>
                <p:cNvSpPr>
                  <a:spLocks/>
                </p:cNvSpPr>
                <p:nvPr/>
              </p:nvSpPr>
              <p:spPr bwMode="auto">
                <a:xfrm flipH="1">
                  <a:off x="2305" y="2025"/>
                  <a:ext cx="45" cy="88"/>
                </a:xfrm>
                <a:custGeom>
                  <a:avLst/>
                  <a:gdLst/>
                  <a:ahLst/>
                  <a:cxnLst>
                    <a:cxn ang="0">
                      <a:pos x="128" y="22"/>
                    </a:cxn>
                    <a:cxn ang="0">
                      <a:pos x="128" y="22"/>
                    </a:cxn>
                    <a:cxn ang="0">
                      <a:pos x="102" y="74"/>
                    </a:cxn>
                    <a:cxn ang="0">
                      <a:pos x="88" y="100"/>
                    </a:cxn>
                    <a:cxn ang="0">
                      <a:pos x="72" y="126"/>
                    </a:cxn>
                    <a:cxn ang="0">
                      <a:pos x="72" y="126"/>
                    </a:cxn>
                    <a:cxn ang="0">
                      <a:pos x="60" y="146"/>
                    </a:cxn>
                    <a:cxn ang="0">
                      <a:pos x="46" y="166"/>
                    </a:cxn>
                    <a:cxn ang="0">
                      <a:pos x="28" y="184"/>
                    </a:cxn>
                    <a:cxn ang="0">
                      <a:pos x="20" y="192"/>
                    </a:cxn>
                    <a:cxn ang="0">
                      <a:pos x="10" y="198"/>
                    </a:cxn>
                    <a:cxn ang="0">
                      <a:pos x="10" y="198"/>
                    </a:cxn>
                    <a:cxn ang="0">
                      <a:pos x="8" y="200"/>
                    </a:cxn>
                    <a:cxn ang="0">
                      <a:pos x="6" y="198"/>
                    </a:cxn>
                    <a:cxn ang="0">
                      <a:pos x="6" y="194"/>
                    </a:cxn>
                    <a:cxn ang="0">
                      <a:pos x="10" y="184"/>
                    </a:cxn>
                    <a:cxn ang="0">
                      <a:pos x="10" y="184"/>
                    </a:cxn>
                    <a:cxn ang="0">
                      <a:pos x="22" y="154"/>
                    </a:cxn>
                    <a:cxn ang="0">
                      <a:pos x="22" y="154"/>
                    </a:cxn>
                    <a:cxn ang="0">
                      <a:pos x="50" y="102"/>
                    </a:cxn>
                    <a:cxn ang="0">
                      <a:pos x="50" y="10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2"/>
                    </a:cxn>
                    <a:cxn ang="0">
                      <a:pos x="96" y="0"/>
                    </a:cxn>
                    <a:cxn ang="0">
                      <a:pos x="94" y="0"/>
                    </a:cxn>
                    <a:cxn ang="0">
                      <a:pos x="92" y="2"/>
                    </a:cxn>
                    <a:cxn ang="0">
                      <a:pos x="92" y="2"/>
                    </a:cxn>
                    <a:cxn ang="0">
                      <a:pos x="42" y="108"/>
                    </a:cxn>
                    <a:cxn ang="0">
                      <a:pos x="42" y="108"/>
                    </a:cxn>
                    <a:cxn ang="0">
                      <a:pos x="16" y="154"/>
                    </a:cxn>
                    <a:cxn ang="0">
                      <a:pos x="6" y="178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0" y="204"/>
                    </a:cxn>
                    <a:cxn ang="0">
                      <a:pos x="2" y="206"/>
                    </a:cxn>
                    <a:cxn ang="0">
                      <a:pos x="2" y="206"/>
                    </a:cxn>
                    <a:cxn ang="0">
                      <a:pos x="12" y="200"/>
                    </a:cxn>
                    <a:cxn ang="0">
                      <a:pos x="22" y="194"/>
                    </a:cxn>
                    <a:cxn ang="0">
                      <a:pos x="30" y="186"/>
                    </a:cxn>
                    <a:cxn ang="0">
                      <a:pos x="38" y="178"/>
                    </a:cxn>
                    <a:cxn ang="0">
                      <a:pos x="54" y="160"/>
                    </a:cxn>
                    <a:cxn ang="0">
                      <a:pos x="66" y="140"/>
                    </a:cxn>
                    <a:cxn ang="0">
                      <a:pos x="66" y="140"/>
                    </a:cxn>
                    <a:cxn ang="0">
                      <a:pos x="84" y="112"/>
                    </a:cxn>
                    <a:cxn ang="0">
                      <a:pos x="100" y="82"/>
                    </a:cxn>
                    <a:cxn ang="0">
                      <a:pos x="130" y="22"/>
                    </a:cxn>
                    <a:cxn ang="0">
                      <a:pos x="130" y="22"/>
                    </a:cxn>
                    <a:cxn ang="0">
                      <a:pos x="130" y="20"/>
                    </a:cxn>
                    <a:cxn ang="0">
                      <a:pos x="128" y="22"/>
                    </a:cxn>
                  </a:cxnLst>
                  <a:rect l="0" t="0" r="r" b="b"/>
                  <a:pathLst>
                    <a:path w="130" h="206">
                      <a:moveTo>
                        <a:pt x="128" y="22"/>
                      </a:moveTo>
                      <a:lnTo>
                        <a:pt x="128" y="22"/>
                      </a:lnTo>
                      <a:lnTo>
                        <a:pt x="102" y="74"/>
                      </a:lnTo>
                      <a:lnTo>
                        <a:pt x="88" y="100"/>
                      </a:lnTo>
                      <a:lnTo>
                        <a:pt x="72" y="126"/>
                      </a:lnTo>
                      <a:lnTo>
                        <a:pt x="72" y="126"/>
                      </a:lnTo>
                      <a:lnTo>
                        <a:pt x="60" y="146"/>
                      </a:lnTo>
                      <a:lnTo>
                        <a:pt x="46" y="166"/>
                      </a:lnTo>
                      <a:lnTo>
                        <a:pt x="28" y="184"/>
                      </a:lnTo>
                      <a:lnTo>
                        <a:pt x="20" y="192"/>
                      </a:lnTo>
                      <a:lnTo>
                        <a:pt x="10" y="198"/>
                      </a:lnTo>
                      <a:lnTo>
                        <a:pt x="10" y="198"/>
                      </a:lnTo>
                      <a:lnTo>
                        <a:pt x="8" y="200"/>
                      </a:lnTo>
                      <a:lnTo>
                        <a:pt x="6" y="198"/>
                      </a:lnTo>
                      <a:lnTo>
                        <a:pt x="6" y="194"/>
                      </a:lnTo>
                      <a:lnTo>
                        <a:pt x="10" y="184"/>
                      </a:lnTo>
                      <a:lnTo>
                        <a:pt x="10" y="184"/>
                      </a:lnTo>
                      <a:lnTo>
                        <a:pt x="22" y="154"/>
                      </a:lnTo>
                      <a:lnTo>
                        <a:pt x="22" y="154"/>
                      </a:lnTo>
                      <a:lnTo>
                        <a:pt x="50" y="102"/>
                      </a:lnTo>
                      <a:lnTo>
                        <a:pt x="50" y="10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2"/>
                      </a:lnTo>
                      <a:lnTo>
                        <a:pt x="96" y="0"/>
                      </a:lnTo>
                      <a:lnTo>
                        <a:pt x="94" y="0"/>
                      </a:lnTo>
                      <a:lnTo>
                        <a:pt x="92" y="2"/>
                      </a:lnTo>
                      <a:lnTo>
                        <a:pt x="92" y="2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16" y="154"/>
                      </a:lnTo>
                      <a:lnTo>
                        <a:pt x="6" y="178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0" y="204"/>
                      </a:lnTo>
                      <a:lnTo>
                        <a:pt x="2" y="206"/>
                      </a:lnTo>
                      <a:lnTo>
                        <a:pt x="2" y="206"/>
                      </a:lnTo>
                      <a:lnTo>
                        <a:pt x="12" y="200"/>
                      </a:lnTo>
                      <a:lnTo>
                        <a:pt x="22" y="194"/>
                      </a:lnTo>
                      <a:lnTo>
                        <a:pt x="30" y="186"/>
                      </a:lnTo>
                      <a:lnTo>
                        <a:pt x="38" y="178"/>
                      </a:lnTo>
                      <a:lnTo>
                        <a:pt x="54" y="160"/>
                      </a:lnTo>
                      <a:lnTo>
                        <a:pt x="66" y="140"/>
                      </a:lnTo>
                      <a:lnTo>
                        <a:pt x="66" y="140"/>
                      </a:lnTo>
                      <a:lnTo>
                        <a:pt x="84" y="112"/>
                      </a:lnTo>
                      <a:lnTo>
                        <a:pt x="100" y="82"/>
                      </a:lnTo>
                      <a:lnTo>
                        <a:pt x="130" y="22"/>
                      </a:lnTo>
                      <a:lnTo>
                        <a:pt x="130" y="22"/>
                      </a:lnTo>
                      <a:lnTo>
                        <a:pt x="130" y="20"/>
                      </a:lnTo>
                      <a:lnTo>
                        <a:pt x="128" y="2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13" name="Freeform 569"/>
                <p:cNvSpPr>
                  <a:spLocks/>
                </p:cNvSpPr>
                <p:nvPr/>
              </p:nvSpPr>
              <p:spPr bwMode="auto">
                <a:xfrm flipH="1">
                  <a:off x="2305" y="2003"/>
                  <a:ext cx="25" cy="69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0" y="0"/>
                    </a:cxn>
                    <a:cxn ang="0">
                      <a:pos x="70" y="20"/>
                    </a:cxn>
                    <a:cxn ang="0">
                      <a:pos x="66" y="38"/>
                    </a:cxn>
                    <a:cxn ang="0">
                      <a:pos x="62" y="56"/>
                    </a:cxn>
                    <a:cxn ang="0">
                      <a:pos x="56" y="76"/>
                    </a:cxn>
                    <a:cxn ang="0">
                      <a:pos x="56" y="76"/>
                    </a:cxn>
                    <a:cxn ang="0">
                      <a:pos x="44" y="112"/>
                    </a:cxn>
                    <a:cxn ang="0">
                      <a:pos x="38" y="130"/>
                    </a:cxn>
                    <a:cxn ang="0">
                      <a:pos x="32" y="138"/>
                    </a:cxn>
                    <a:cxn ang="0">
                      <a:pos x="26" y="146"/>
                    </a:cxn>
                    <a:cxn ang="0">
                      <a:pos x="26" y="146"/>
                    </a:cxn>
                    <a:cxn ang="0">
                      <a:pos x="18" y="154"/>
                    </a:cxn>
                    <a:cxn ang="0">
                      <a:pos x="12" y="156"/>
                    </a:cxn>
                    <a:cxn ang="0">
                      <a:pos x="8" y="154"/>
                    </a:cxn>
                    <a:cxn ang="0">
                      <a:pos x="6" y="148"/>
                    </a:cxn>
                    <a:cxn ang="0">
                      <a:pos x="4" y="134"/>
                    </a:cxn>
                    <a:cxn ang="0">
                      <a:pos x="4" y="118"/>
                    </a:cxn>
                    <a:cxn ang="0">
                      <a:pos x="4" y="118"/>
                    </a:cxn>
                    <a:cxn ang="0">
                      <a:pos x="8" y="96"/>
                    </a:cxn>
                    <a:cxn ang="0">
                      <a:pos x="14" y="74"/>
                    </a:cxn>
                    <a:cxn ang="0">
                      <a:pos x="28" y="30"/>
                    </a:cxn>
                    <a:cxn ang="0">
                      <a:pos x="28" y="30"/>
                    </a:cxn>
                    <a:cxn ang="0">
                      <a:pos x="28" y="28"/>
                    </a:cxn>
                    <a:cxn ang="0">
                      <a:pos x="26" y="30"/>
                    </a:cxn>
                    <a:cxn ang="0">
                      <a:pos x="26" y="30"/>
                    </a:cxn>
                    <a:cxn ang="0">
                      <a:pos x="18" y="54"/>
                    </a:cxn>
                    <a:cxn ang="0">
                      <a:pos x="12" y="78"/>
                    </a:cxn>
                    <a:cxn ang="0">
                      <a:pos x="4" y="102"/>
                    </a:cxn>
                    <a:cxn ang="0">
                      <a:pos x="0" y="128"/>
                    </a:cxn>
                    <a:cxn ang="0">
                      <a:pos x="0" y="148"/>
                    </a:cxn>
                    <a:cxn ang="0">
                      <a:pos x="0" y="156"/>
                    </a:cxn>
                    <a:cxn ang="0">
                      <a:pos x="4" y="162"/>
                    </a:cxn>
                    <a:cxn ang="0">
                      <a:pos x="8" y="164"/>
                    </a:cxn>
                    <a:cxn ang="0">
                      <a:pos x="14" y="164"/>
                    </a:cxn>
                    <a:cxn ang="0">
                      <a:pos x="14" y="164"/>
                    </a:cxn>
                    <a:cxn ang="0">
                      <a:pos x="18" y="162"/>
                    </a:cxn>
                    <a:cxn ang="0">
                      <a:pos x="24" y="158"/>
                    </a:cxn>
                    <a:cxn ang="0">
                      <a:pos x="30" y="150"/>
                    </a:cxn>
                    <a:cxn ang="0">
                      <a:pos x="30" y="150"/>
                    </a:cxn>
                    <a:cxn ang="0">
                      <a:pos x="42" y="130"/>
                    </a:cxn>
                    <a:cxn ang="0">
                      <a:pos x="50" y="108"/>
                    </a:cxn>
                    <a:cxn ang="0">
                      <a:pos x="50" y="108"/>
                    </a:cxn>
                    <a:cxn ang="0">
                      <a:pos x="58" y="82"/>
                    </a:cxn>
                    <a:cxn ang="0">
                      <a:pos x="66" y="56"/>
                    </a:cxn>
                    <a:cxn ang="0">
                      <a:pos x="70" y="28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0" y="0"/>
                    </a:cxn>
                  </a:cxnLst>
                  <a:rect l="0" t="0" r="r" b="b"/>
                  <a:pathLst>
                    <a:path w="72" h="164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70" y="20"/>
                      </a:lnTo>
                      <a:lnTo>
                        <a:pt x="66" y="38"/>
                      </a:lnTo>
                      <a:lnTo>
                        <a:pt x="62" y="5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44" y="112"/>
                      </a:lnTo>
                      <a:lnTo>
                        <a:pt x="38" y="130"/>
                      </a:lnTo>
                      <a:lnTo>
                        <a:pt x="32" y="138"/>
                      </a:lnTo>
                      <a:lnTo>
                        <a:pt x="26" y="146"/>
                      </a:lnTo>
                      <a:lnTo>
                        <a:pt x="26" y="146"/>
                      </a:lnTo>
                      <a:lnTo>
                        <a:pt x="18" y="154"/>
                      </a:lnTo>
                      <a:lnTo>
                        <a:pt x="12" y="156"/>
                      </a:lnTo>
                      <a:lnTo>
                        <a:pt x="8" y="154"/>
                      </a:lnTo>
                      <a:lnTo>
                        <a:pt x="6" y="148"/>
                      </a:lnTo>
                      <a:lnTo>
                        <a:pt x="4" y="134"/>
                      </a:lnTo>
                      <a:lnTo>
                        <a:pt x="4" y="118"/>
                      </a:lnTo>
                      <a:lnTo>
                        <a:pt x="4" y="118"/>
                      </a:lnTo>
                      <a:lnTo>
                        <a:pt x="8" y="96"/>
                      </a:lnTo>
                      <a:lnTo>
                        <a:pt x="14" y="74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28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18" y="54"/>
                      </a:lnTo>
                      <a:lnTo>
                        <a:pt x="12" y="78"/>
                      </a:lnTo>
                      <a:lnTo>
                        <a:pt x="4" y="102"/>
                      </a:lnTo>
                      <a:lnTo>
                        <a:pt x="0" y="128"/>
                      </a:lnTo>
                      <a:lnTo>
                        <a:pt x="0" y="148"/>
                      </a:lnTo>
                      <a:lnTo>
                        <a:pt x="0" y="156"/>
                      </a:lnTo>
                      <a:lnTo>
                        <a:pt x="4" y="162"/>
                      </a:lnTo>
                      <a:lnTo>
                        <a:pt x="8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8" y="162"/>
                      </a:lnTo>
                      <a:lnTo>
                        <a:pt x="24" y="158"/>
                      </a:lnTo>
                      <a:lnTo>
                        <a:pt x="30" y="150"/>
                      </a:lnTo>
                      <a:lnTo>
                        <a:pt x="30" y="150"/>
                      </a:lnTo>
                      <a:lnTo>
                        <a:pt x="42" y="130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8" y="82"/>
                      </a:lnTo>
                      <a:lnTo>
                        <a:pt x="66" y="56"/>
                      </a:lnTo>
                      <a:lnTo>
                        <a:pt x="70" y="28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0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14" name="Freeform 570"/>
                <p:cNvSpPr>
                  <a:spLocks/>
                </p:cNvSpPr>
                <p:nvPr/>
              </p:nvSpPr>
              <p:spPr bwMode="auto">
                <a:xfrm flipH="1">
                  <a:off x="2310" y="1967"/>
                  <a:ext cx="25" cy="70"/>
                </a:xfrm>
                <a:custGeom>
                  <a:avLst/>
                  <a:gdLst/>
                  <a:ahLst/>
                  <a:cxnLst>
                    <a:cxn ang="0">
                      <a:pos x="70" y="0"/>
                    </a:cxn>
                    <a:cxn ang="0">
                      <a:pos x="70" y="0"/>
                    </a:cxn>
                    <a:cxn ang="0">
                      <a:pos x="70" y="20"/>
                    </a:cxn>
                    <a:cxn ang="0">
                      <a:pos x="66" y="38"/>
                    </a:cxn>
                    <a:cxn ang="0">
                      <a:pos x="62" y="56"/>
                    </a:cxn>
                    <a:cxn ang="0">
                      <a:pos x="56" y="76"/>
                    </a:cxn>
                    <a:cxn ang="0">
                      <a:pos x="56" y="76"/>
                    </a:cxn>
                    <a:cxn ang="0">
                      <a:pos x="44" y="112"/>
                    </a:cxn>
                    <a:cxn ang="0">
                      <a:pos x="38" y="130"/>
                    </a:cxn>
                    <a:cxn ang="0">
                      <a:pos x="32" y="138"/>
                    </a:cxn>
                    <a:cxn ang="0">
                      <a:pos x="26" y="146"/>
                    </a:cxn>
                    <a:cxn ang="0">
                      <a:pos x="26" y="146"/>
                    </a:cxn>
                    <a:cxn ang="0">
                      <a:pos x="18" y="154"/>
                    </a:cxn>
                    <a:cxn ang="0">
                      <a:pos x="12" y="156"/>
                    </a:cxn>
                    <a:cxn ang="0">
                      <a:pos x="8" y="154"/>
                    </a:cxn>
                    <a:cxn ang="0">
                      <a:pos x="6" y="148"/>
                    </a:cxn>
                    <a:cxn ang="0">
                      <a:pos x="4" y="134"/>
                    </a:cxn>
                    <a:cxn ang="0">
                      <a:pos x="4" y="118"/>
                    </a:cxn>
                    <a:cxn ang="0">
                      <a:pos x="4" y="118"/>
                    </a:cxn>
                    <a:cxn ang="0">
                      <a:pos x="8" y="96"/>
                    </a:cxn>
                    <a:cxn ang="0">
                      <a:pos x="14" y="74"/>
                    </a:cxn>
                    <a:cxn ang="0">
                      <a:pos x="28" y="30"/>
                    </a:cxn>
                    <a:cxn ang="0">
                      <a:pos x="28" y="30"/>
                    </a:cxn>
                    <a:cxn ang="0">
                      <a:pos x="28" y="28"/>
                    </a:cxn>
                    <a:cxn ang="0">
                      <a:pos x="26" y="30"/>
                    </a:cxn>
                    <a:cxn ang="0">
                      <a:pos x="26" y="30"/>
                    </a:cxn>
                    <a:cxn ang="0">
                      <a:pos x="18" y="54"/>
                    </a:cxn>
                    <a:cxn ang="0">
                      <a:pos x="12" y="78"/>
                    </a:cxn>
                    <a:cxn ang="0">
                      <a:pos x="4" y="102"/>
                    </a:cxn>
                    <a:cxn ang="0">
                      <a:pos x="0" y="128"/>
                    </a:cxn>
                    <a:cxn ang="0">
                      <a:pos x="0" y="148"/>
                    </a:cxn>
                    <a:cxn ang="0">
                      <a:pos x="0" y="156"/>
                    </a:cxn>
                    <a:cxn ang="0">
                      <a:pos x="4" y="162"/>
                    </a:cxn>
                    <a:cxn ang="0">
                      <a:pos x="8" y="164"/>
                    </a:cxn>
                    <a:cxn ang="0">
                      <a:pos x="14" y="164"/>
                    </a:cxn>
                    <a:cxn ang="0">
                      <a:pos x="14" y="164"/>
                    </a:cxn>
                    <a:cxn ang="0">
                      <a:pos x="18" y="162"/>
                    </a:cxn>
                    <a:cxn ang="0">
                      <a:pos x="24" y="158"/>
                    </a:cxn>
                    <a:cxn ang="0">
                      <a:pos x="30" y="150"/>
                    </a:cxn>
                    <a:cxn ang="0">
                      <a:pos x="30" y="150"/>
                    </a:cxn>
                    <a:cxn ang="0">
                      <a:pos x="42" y="130"/>
                    </a:cxn>
                    <a:cxn ang="0">
                      <a:pos x="50" y="108"/>
                    </a:cxn>
                    <a:cxn ang="0">
                      <a:pos x="50" y="108"/>
                    </a:cxn>
                    <a:cxn ang="0">
                      <a:pos x="58" y="82"/>
                    </a:cxn>
                    <a:cxn ang="0">
                      <a:pos x="66" y="56"/>
                    </a:cxn>
                    <a:cxn ang="0">
                      <a:pos x="70" y="28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2" y="0"/>
                    </a:cxn>
                    <a:cxn ang="0">
                      <a:pos x="70" y="0"/>
                    </a:cxn>
                  </a:cxnLst>
                  <a:rect l="0" t="0" r="r" b="b"/>
                  <a:pathLst>
                    <a:path w="72" h="164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70" y="20"/>
                      </a:lnTo>
                      <a:lnTo>
                        <a:pt x="66" y="38"/>
                      </a:lnTo>
                      <a:lnTo>
                        <a:pt x="62" y="56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44" y="112"/>
                      </a:lnTo>
                      <a:lnTo>
                        <a:pt x="38" y="130"/>
                      </a:lnTo>
                      <a:lnTo>
                        <a:pt x="32" y="138"/>
                      </a:lnTo>
                      <a:lnTo>
                        <a:pt x="26" y="146"/>
                      </a:lnTo>
                      <a:lnTo>
                        <a:pt x="26" y="146"/>
                      </a:lnTo>
                      <a:lnTo>
                        <a:pt x="18" y="154"/>
                      </a:lnTo>
                      <a:lnTo>
                        <a:pt x="12" y="156"/>
                      </a:lnTo>
                      <a:lnTo>
                        <a:pt x="8" y="154"/>
                      </a:lnTo>
                      <a:lnTo>
                        <a:pt x="6" y="148"/>
                      </a:lnTo>
                      <a:lnTo>
                        <a:pt x="4" y="134"/>
                      </a:lnTo>
                      <a:lnTo>
                        <a:pt x="4" y="118"/>
                      </a:lnTo>
                      <a:lnTo>
                        <a:pt x="4" y="118"/>
                      </a:lnTo>
                      <a:lnTo>
                        <a:pt x="8" y="96"/>
                      </a:lnTo>
                      <a:lnTo>
                        <a:pt x="14" y="74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28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18" y="54"/>
                      </a:lnTo>
                      <a:lnTo>
                        <a:pt x="12" y="78"/>
                      </a:lnTo>
                      <a:lnTo>
                        <a:pt x="4" y="102"/>
                      </a:lnTo>
                      <a:lnTo>
                        <a:pt x="0" y="128"/>
                      </a:lnTo>
                      <a:lnTo>
                        <a:pt x="0" y="148"/>
                      </a:lnTo>
                      <a:lnTo>
                        <a:pt x="0" y="156"/>
                      </a:lnTo>
                      <a:lnTo>
                        <a:pt x="4" y="162"/>
                      </a:lnTo>
                      <a:lnTo>
                        <a:pt x="8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8" y="162"/>
                      </a:lnTo>
                      <a:lnTo>
                        <a:pt x="24" y="158"/>
                      </a:lnTo>
                      <a:lnTo>
                        <a:pt x="30" y="150"/>
                      </a:lnTo>
                      <a:lnTo>
                        <a:pt x="30" y="150"/>
                      </a:lnTo>
                      <a:lnTo>
                        <a:pt x="42" y="130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8" y="82"/>
                      </a:lnTo>
                      <a:lnTo>
                        <a:pt x="66" y="56"/>
                      </a:lnTo>
                      <a:lnTo>
                        <a:pt x="70" y="28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2" y="0"/>
                      </a:lnTo>
                      <a:lnTo>
                        <a:pt x="70" y="0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6715" name="Freeform 571"/>
                <p:cNvSpPr>
                  <a:spLocks/>
                </p:cNvSpPr>
                <p:nvPr/>
              </p:nvSpPr>
              <p:spPr bwMode="auto">
                <a:xfrm flipH="1">
                  <a:off x="2288" y="1996"/>
                  <a:ext cx="25" cy="37"/>
                </a:xfrm>
                <a:custGeom>
                  <a:avLst/>
                  <a:gdLst/>
                  <a:ahLst/>
                  <a:cxnLst>
                    <a:cxn ang="0">
                      <a:pos x="72" y="2"/>
                    </a:cxn>
                    <a:cxn ang="0">
                      <a:pos x="72" y="2"/>
                    </a:cxn>
                    <a:cxn ang="0">
                      <a:pos x="66" y="24"/>
                    </a:cxn>
                    <a:cxn ang="0">
                      <a:pos x="56" y="50"/>
                    </a:cxn>
                    <a:cxn ang="0">
                      <a:pos x="50" y="62"/>
                    </a:cxn>
                    <a:cxn ang="0">
                      <a:pos x="42" y="72"/>
                    </a:cxn>
                    <a:cxn ang="0">
                      <a:pos x="32" y="80"/>
                    </a:cxn>
                    <a:cxn ang="0">
                      <a:pos x="22" y="84"/>
                    </a:cxn>
                    <a:cxn ang="0">
                      <a:pos x="22" y="84"/>
                    </a:cxn>
                    <a:cxn ang="0">
                      <a:pos x="18" y="84"/>
                    </a:cxn>
                    <a:cxn ang="0">
                      <a:pos x="14" y="84"/>
                    </a:cxn>
                    <a:cxn ang="0">
                      <a:pos x="10" y="80"/>
                    </a:cxn>
                    <a:cxn ang="0">
                      <a:pos x="6" y="72"/>
                    </a:cxn>
                    <a:cxn ang="0">
                      <a:pos x="6" y="62"/>
                    </a:cxn>
                    <a:cxn ang="0">
                      <a:pos x="6" y="42"/>
                    </a:cxn>
                    <a:cxn ang="0">
                      <a:pos x="6" y="26"/>
                    </a:cxn>
                    <a:cxn ang="0">
                      <a:pos x="6" y="26"/>
                    </a:cxn>
                    <a:cxn ang="0">
                      <a:pos x="4" y="24"/>
                    </a:cxn>
                    <a:cxn ang="0">
                      <a:pos x="4" y="24"/>
                    </a:cxn>
                    <a:cxn ang="0">
                      <a:pos x="2" y="26"/>
                    </a:cxn>
                    <a:cxn ang="0">
                      <a:pos x="2" y="26"/>
                    </a:cxn>
                    <a:cxn ang="0">
                      <a:pos x="0" y="42"/>
                    </a:cxn>
                    <a:cxn ang="0">
                      <a:pos x="0" y="62"/>
                    </a:cxn>
                    <a:cxn ang="0">
                      <a:pos x="2" y="72"/>
                    </a:cxn>
                    <a:cxn ang="0">
                      <a:pos x="4" y="80"/>
                    </a:cxn>
                    <a:cxn ang="0">
                      <a:pos x="10" y="86"/>
                    </a:cxn>
                    <a:cxn ang="0">
                      <a:pos x="18" y="88"/>
                    </a:cxn>
                    <a:cxn ang="0">
                      <a:pos x="18" y="88"/>
                    </a:cxn>
                    <a:cxn ang="0">
                      <a:pos x="22" y="88"/>
                    </a:cxn>
                    <a:cxn ang="0">
                      <a:pos x="28" y="88"/>
                    </a:cxn>
                    <a:cxn ang="0">
                      <a:pos x="38" y="80"/>
                    </a:cxn>
                    <a:cxn ang="0">
                      <a:pos x="46" y="72"/>
                    </a:cxn>
                    <a:cxn ang="0">
                      <a:pos x="52" y="64"/>
                    </a:cxn>
                    <a:cxn ang="0">
                      <a:pos x="52" y="64"/>
                    </a:cxn>
                    <a:cxn ang="0">
                      <a:pos x="60" y="50"/>
                    </a:cxn>
                    <a:cxn ang="0">
                      <a:pos x="66" y="34"/>
                    </a:cxn>
                    <a:cxn ang="0">
                      <a:pos x="70" y="18"/>
                    </a:cxn>
                    <a:cxn ang="0">
                      <a:pos x="74" y="2"/>
                    </a:cxn>
                    <a:cxn ang="0">
                      <a:pos x="74" y="2"/>
                    </a:cxn>
                    <a:cxn ang="0">
                      <a:pos x="74" y="0"/>
                    </a:cxn>
                    <a:cxn ang="0">
                      <a:pos x="72" y="2"/>
                    </a:cxn>
                  </a:cxnLst>
                  <a:rect l="0" t="0" r="r" b="b"/>
                  <a:pathLst>
                    <a:path w="74" h="88">
                      <a:moveTo>
                        <a:pt x="72" y="2"/>
                      </a:moveTo>
                      <a:lnTo>
                        <a:pt x="72" y="2"/>
                      </a:lnTo>
                      <a:lnTo>
                        <a:pt x="66" y="24"/>
                      </a:lnTo>
                      <a:lnTo>
                        <a:pt x="56" y="50"/>
                      </a:lnTo>
                      <a:lnTo>
                        <a:pt x="50" y="62"/>
                      </a:lnTo>
                      <a:lnTo>
                        <a:pt x="42" y="72"/>
                      </a:lnTo>
                      <a:lnTo>
                        <a:pt x="32" y="80"/>
                      </a:lnTo>
                      <a:lnTo>
                        <a:pt x="22" y="84"/>
                      </a:lnTo>
                      <a:lnTo>
                        <a:pt x="22" y="84"/>
                      </a:lnTo>
                      <a:lnTo>
                        <a:pt x="18" y="84"/>
                      </a:lnTo>
                      <a:lnTo>
                        <a:pt x="14" y="84"/>
                      </a:lnTo>
                      <a:lnTo>
                        <a:pt x="10" y="80"/>
                      </a:lnTo>
                      <a:lnTo>
                        <a:pt x="6" y="72"/>
                      </a:lnTo>
                      <a:lnTo>
                        <a:pt x="6" y="62"/>
                      </a:lnTo>
                      <a:lnTo>
                        <a:pt x="6" y="42"/>
                      </a:lnTo>
                      <a:lnTo>
                        <a:pt x="6" y="26"/>
                      </a:lnTo>
                      <a:lnTo>
                        <a:pt x="6" y="26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0" y="42"/>
                      </a:lnTo>
                      <a:lnTo>
                        <a:pt x="0" y="62"/>
                      </a:lnTo>
                      <a:lnTo>
                        <a:pt x="2" y="72"/>
                      </a:lnTo>
                      <a:lnTo>
                        <a:pt x="4" y="80"/>
                      </a:lnTo>
                      <a:lnTo>
                        <a:pt x="10" y="86"/>
                      </a:lnTo>
                      <a:lnTo>
                        <a:pt x="18" y="88"/>
                      </a:lnTo>
                      <a:lnTo>
                        <a:pt x="18" y="88"/>
                      </a:lnTo>
                      <a:lnTo>
                        <a:pt x="22" y="88"/>
                      </a:lnTo>
                      <a:lnTo>
                        <a:pt x="28" y="88"/>
                      </a:lnTo>
                      <a:lnTo>
                        <a:pt x="38" y="80"/>
                      </a:lnTo>
                      <a:lnTo>
                        <a:pt x="46" y="72"/>
                      </a:lnTo>
                      <a:lnTo>
                        <a:pt x="52" y="64"/>
                      </a:lnTo>
                      <a:lnTo>
                        <a:pt x="52" y="64"/>
                      </a:lnTo>
                      <a:lnTo>
                        <a:pt x="60" y="50"/>
                      </a:lnTo>
                      <a:lnTo>
                        <a:pt x="66" y="34"/>
                      </a:lnTo>
                      <a:lnTo>
                        <a:pt x="70" y="18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0"/>
                      </a:lnTo>
                      <a:lnTo>
                        <a:pt x="72" y="2"/>
                      </a:lnTo>
                    </a:path>
                  </a:pathLst>
                </a:custGeom>
                <a:solidFill>
                  <a:srgbClr val="33CC33"/>
                </a:solidFill>
                <a:ln w="3175" cap="flat" cmpd="sng">
                  <a:solidFill>
                    <a:srgbClr val="33CC33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l-NL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5"/>
        </a:buBlip>
        <a:defRPr sz="32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rgbClr val="FF33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rgbClr val="66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PROFESSIONAL LEARNING COMMUNITIES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Prof. Dr. E. Verbiest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EA8D-D001-43BC-8602-82AB80F8BD60}" type="slidenum">
              <a:rPr lang="nl-NL"/>
              <a:pPr/>
              <a:t>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467544" y="1340768"/>
            <a:ext cx="8352928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 algn="ctr">
              <a:lnSpc>
                <a:spcPct val="150000"/>
              </a:lnSpc>
            </a:pPr>
            <a:r>
              <a:rPr lang="en-GB" b="1" dirty="0" smtClean="0">
                <a:solidFill>
                  <a:srgbClr val="660066"/>
                </a:solidFill>
              </a:rPr>
              <a:t>Assumptions of a professional learning community.</a:t>
            </a:r>
            <a:endParaRPr lang="en-GB" b="1" dirty="0">
              <a:solidFill>
                <a:srgbClr val="660066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611560" y="2204864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1. Knowledge is situated in the day-to-day lived experiences of teachers and best understood through critical reflection with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others who share the same experience . </a:t>
            </a: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2. Actively engaging teachers in PLCs will increase their professional knowledge and enhance student </a:t>
            </a:r>
            <a:r>
              <a:rPr lang="nl-NL" dirty="0" err="1" smtClean="0">
                <a:solidFill>
                  <a:srgbClr val="660066"/>
                </a:solidFill>
              </a:rPr>
              <a:t>learning</a:t>
            </a:r>
            <a:r>
              <a:rPr lang="nl-NL" dirty="0" smtClean="0">
                <a:solidFill>
                  <a:srgbClr val="660066"/>
                </a:solidFill>
              </a:rPr>
              <a:t>.</a:t>
            </a:r>
          </a:p>
          <a:p>
            <a:endParaRPr lang="en-US" dirty="0" smtClean="0">
              <a:solidFill>
                <a:srgbClr val="660066"/>
              </a:solidFill>
            </a:endParaRPr>
          </a:p>
          <a:p>
            <a:endParaRPr lang="en-US" dirty="0" smtClean="0">
              <a:solidFill>
                <a:srgbClr val="660066"/>
              </a:solidFill>
            </a:endParaRPr>
          </a:p>
          <a:p>
            <a:endParaRPr lang="nl-NL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39939-3EF5-4394-97A8-9CDFF069D8FB}" type="slidenum">
              <a:rPr lang="nl-NL"/>
              <a:pPr/>
              <a:t>11</a:t>
            </a:fld>
            <a:endParaRPr lang="nl-NL"/>
          </a:p>
        </p:txBody>
      </p:sp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838200" y="2286000"/>
            <a:ext cx="8016875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0" lang="nl-NL" b="1" dirty="0" smtClean="0">
                <a:solidFill>
                  <a:srgbClr val="660066"/>
                </a:solidFill>
                <a:latin typeface="Times"/>
              </a:rPr>
              <a:t>KNOWLEDGE </a:t>
            </a:r>
            <a:r>
              <a:rPr kumimoji="0" lang="nl-NL" sz="3200" b="1" dirty="0" smtClean="0">
                <a:solidFill>
                  <a:srgbClr val="FF3300"/>
                </a:solidFill>
                <a:latin typeface="Times"/>
              </a:rPr>
              <a:t>FOR</a:t>
            </a:r>
            <a:r>
              <a:rPr kumimoji="0" lang="nl-NL" b="1" dirty="0" smtClean="0">
                <a:solidFill>
                  <a:srgbClr val="660066"/>
                </a:solidFill>
                <a:latin typeface="Times"/>
              </a:rPr>
              <a:t> TEACHERS</a:t>
            </a:r>
            <a:endParaRPr kumimoji="0" lang="nl-NL" b="1" dirty="0">
              <a:solidFill>
                <a:srgbClr val="660066"/>
              </a:solidFill>
              <a:latin typeface="Times"/>
            </a:endParaRPr>
          </a:p>
          <a:p>
            <a:pPr eaLnBrk="0" hangingPunct="0"/>
            <a:endParaRPr kumimoji="0" lang="nl-NL" b="1" dirty="0">
              <a:solidFill>
                <a:srgbClr val="660066"/>
              </a:solidFill>
              <a:latin typeface="Times"/>
            </a:endParaRPr>
          </a:p>
          <a:p>
            <a:pPr eaLnBrk="0" hangingPunct="0"/>
            <a:endParaRPr kumimoji="0" lang="nl-NL" b="1" dirty="0">
              <a:solidFill>
                <a:srgbClr val="660066"/>
              </a:solidFill>
              <a:latin typeface="Times"/>
            </a:endParaRPr>
          </a:p>
          <a:p>
            <a:pPr eaLnBrk="0" hangingPunct="0"/>
            <a:r>
              <a:rPr kumimoji="0" lang="nl-NL" b="1" dirty="0" smtClean="0">
                <a:solidFill>
                  <a:srgbClr val="660066"/>
                </a:solidFill>
                <a:latin typeface="Times"/>
              </a:rPr>
              <a:t>KNOWLEDGE </a:t>
            </a:r>
            <a:r>
              <a:rPr kumimoji="0" lang="nl-NL" sz="3200" b="1" dirty="0" smtClean="0">
                <a:solidFill>
                  <a:srgbClr val="FF3300"/>
                </a:solidFill>
                <a:latin typeface="Times"/>
              </a:rPr>
              <a:t>OF </a:t>
            </a:r>
            <a:r>
              <a:rPr kumimoji="0" lang="nl-NL" b="1" dirty="0" smtClean="0">
                <a:solidFill>
                  <a:srgbClr val="660066"/>
                </a:solidFill>
                <a:latin typeface="Times"/>
              </a:rPr>
              <a:t>TEACHERS</a:t>
            </a:r>
          </a:p>
          <a:p>
            <a:pPr eaLnBrk="0" hangingPunct="0"/>
            <a:endParaRPr kumimoji="0" lang="nl-NL" b="1" dirty="0">
              <a:latin typeface="Times"/>
            </a:endParaRPr>
          </a:p>
          <a:p>
            <a:pPr eaLnBrk="0" hangingPunct="0"/>
            <a:endParaRPr kumimoji="0" lang="nl-NL" dirty="0">
              <a:latin typeface="Times"/>
            </a:endParaRPr>
          </a:p>
          <a:p>
            <a:pPr marL="952500" lvl="1" indent="-495300" eaLnBrk="0" hangingPunct="0"/>
            <a:endParaRPr kumimoji="0" lang="nl-NL" dirty="0">
              <a:latin typeface="Times"/>
            </a:endParaRP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914400" y="1447800"/>
            <a:ext cx="8032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nl-NL" sz="2800" b="1" dirty="0" smtClean="0">
                <a:solidFill>
                  <a:srgbClr val="660066"/>
                </a:solidFill>
              </a:rPr>
              <a:t>KNOWLEDGE BASE OF THE PROFESSIONAL</a:t>
            </a:r>
            <a:endParaRPr kumimoji="0" lang="nl-NL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83EE-7B2A-45AE-9037-76DE28AC0E34}" type="slidenum">
              <a:rPr lang="nl-NL"/>
              <a:pPr/>
              <a:t>12</a:t>
            </a:fld>
            <a:endParaRPr lang="nl-NL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050925" y="1676400"/>
            <a:ext cx="7026275" cy="4696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0" lang="nl-NL" sz="2800" b="1" dirty="0" smtClean="0">
                <a:solidFill>
                  <a:srgbClr val="660066"/>
                </a:solidFill>
                <a:latin typeface="Times"/>
              </a:rPr>
              <a:t>KNOWLEDGE </a:t>
            </a:r>
            <a:r>
              <a:rPr kumimoji="0" lang="nl-NL" sz="3600" b="1" dirty="0" smtClean="0">
                <a:solidFill>
                  <a:srgbClr val="FF3300"/>
                </a:solidFill>
                <a:latin typeface="Times"/>
              </a:rPr>
              <a:t>FOR</a:t>
            </a:r>
            <a:r>
              <a:rPr kumimoji="0" lang="nl-NL" sz="2800" b="1" dirty="0" smtClean="0">
                <a:solidFill>
                  <a:srgbClr val="660066"/>
                </a:solidFill>
                <a:latin typeface="Times"/>
              </a:rPr>
              <a:t> TEACHERS</a:t>
            </a:r>
          </a:p>
          <a:p>
            <a:pPr eaLnBrk="0" hangingPunct="0"/>
            <a:endParaRPr kumimoji="0" lang="nl-NL" sz="2800" dirty="0" smtClean="0"/>
          </a:p>
          <a:p>
            <a:pPr marL="273050" indent="-273050" eaLnBrk="0" hangingPunct="0">
              <a:buFont typeface="Arial" pitchFamily="34" charset="0"/>
              <a:buChar char="•"/>
            </a:pPr>
            <a:r>
              <a:rPr kumimoji="0" lang="nl-NL" sz="2800" dirty="0" err="1" smtClean="0">
                <a:solidFill>
                  <a:srgbClr val="660066"/>
                </a:solidFill>
              </a:rPr>
              <a:t>Theoretical</a:t>
            </a:r>
            <a:r>
              <a:rPr kumimoji="0" lang="nl-NL" sz="2800" dirty="0" smtClean="0">
                <a:solidFill>
                  <a:srgbClr val="660066"/>
                </a:solidFill>
              </a:rPr>
              <a:t>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knowledge</a:t>
            </a:r>
            <a:r>
              <a:rPr kumimoji="0" lang="nl-NL" sz="2800" dirty="0" smtClean="0">
                <a:solidFill>
                  <a:srgbClr val="660066"/>
                </a:solidFill>
              </a:rPr>
              <a:t> (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codified</a:t>
            </a:r>
            <a:r>
              <a:rPr kumimoji="0" lang="nl-NL" sz="2800" dirty="0" smtClean="0">
                <a:solidFill>
                  <a:srgbClr val="660066"/>
                </a:solidFill>
              </a:rPr>
              <a:t> in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books</a:t>
            </a:r>
            <a:r>
              <a:rPr kumimoji="0" lang="nl-NL" sz="2800" dirty="0" smtClean="0">
                <a:solidFill>
                  <a:srgbClr val="660066"/>
                </a:solidFill>
              </a:rPr>
              <a:t>) </a:t>
            </a:r>
          </a:p>
          <a:p>
            <a:pPr marL="273050" indent="-273050" eaLnBrk="0" hangingPunct="0">
              <a:buFont typeface="Arial" pitchFamily="34" charset="0"/>
              <a:buChar char="•"/>
            </a:pPr>
            <a:r>
              <a:rPr kumimoji="0" lang="nl-NL" sz="2800" dirty="0" smtClean="0">
                <a:solidFill>
                  <a:srgbClr val="660066"/>
                </a:solidFill>
              </a:rPr>
              <a:t>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Based</a:t>
            </a:r>
            <a:r>
              <a:rPr kumimoji="0" lang="nl-NL" sz="2800" dirty="0" smtClean="0">
                <a:solidFill>
                  <a:srgbClr val="660066"/>
                </a:solidFill>
              </a:rPr>
              <a:t>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on</a:t>
            </a:r>
            <a:r>
              <a:rPr kumimoji="0" lang="nl-NL" sz="2800" dirty="0" smtClean="0">
                <a:solidFill>
                  <a:srgbClr val="660066"/>
                </a:solidFill>
              </a:rPr>
              <a:t> research</a:t>
            </a:r>
          </a:p>
          <a:p>
            <a:pPr marL="273050" indent="-273050" eaLnBrk="0" hangingPunct="0">
              <a:buFont typeface="Arial" pitchFamily="34" charset="0"/>
              <a:buChar char="•"/>
            </a:pPr>
            <a:r>
              <a:rPr kumimoji="0" lang="nl-NL" sz="2800" dirty="0" smtClean="0">
                <a:solidFill>
                  <a:srgbClr val="660066"/>
                </a:solidFill>
              </a:rPr>
              <a:t> Basis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for</a:t>
            </a:r>
            <a:r>
              <a:rPr kumimoji="0" lang="nl-NL" sz="2800" dirty="0" smtClean="0">
                <a:solidFill>
                  <a:srgbClr val="660066"/>
                </a:solidFill>
              </a:rPr>
              <a:t>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skills</a:t>
            </a:r>
            <a:r>
              <a:rPr kumimoji="0" lang="nl-NL" sz="2800" dirty="0" smtClean="0">
                <a:solidFill>
                  <a:srgbClr val="660066"/>
                </a:solidFill>
              </a:rPr>
              <a:t> en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didactical</a:t>
            </a:r>
            <a:r>
              <a:rPr kumimoji="0" lang="nl-NL" sz="2800" dirty="0" smtClean="0">
                <a:solidFill>
                  <a:srgbClr val="660066"/>
                </a:solidFill>
              </a:rPr>
              <a:t>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approaches</a:t>
            </a:r>
            <a:endParaRPr kumimoji="0" lang="nl-NL" sz="2800" dirty="0" smtClean="0">
              <a:solidFill>
                <a:srgbClr val="660066"/>
              </a:solidFill>
            </a:endParaRPr>
          </a:p>
          <a:p>
            <a:pPr marL="273050" indent="-273050" eaLnBrk="0" hangingPunct="0">
              <a:buFont typeface="Arial" pitchFamily="34" charset="0"/>
              <a:buChar char="•"/>
            </a:pPr>
            <a:endParaRPr kumimoji="0" lang="nl-NL" sz="2800" dirty="0" smtClean="0">
              <a:solidFill>
                <a:srgbClr val="660066"/>
              </a:solidFill>
            </a:endParaRPr>
          </a:p>
          <a:p>
            <a:pPr marL="273050" indent="-273050" eaLnBrk="0" hangingPunct="0">
              <a:buFont typeface="Arial" pitchFamily="34" charset="0"/>
              <a:buChar char="•"/>
            </a:pPr>
            <a:r>
              <a:rPr kumimoji="0" lang="nl-NL" sz="2800" dirty="0" smtClean="0">
                <a:solidFill>
                  <a:srgbClr val="660066"/>
                </a:solidFill>
              </a:rPr>
              <a:t>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Evidence</a:t>
            </a:r>
            <a:r>
              <a:rPr kumimoji="0" lang="nl-NL" sz="2800" dirty="0" smtClean="0">
                <a:solidFill>
                  <a:srgbClr val="660066"/>
                </a:solidFill>
              </a:rPr>
              <a:t> </a:t>
            </a:r>
            <a:r>
              <a:rPr kumimoji="0" lang="nl-NL" sz="2800" dirty="0" err="1" smtClean="0">
                <a:solidFill>
                  <a:srgbClr val="660066"/>
                </a:solidFill>
              </a:rPr>
              <a:t>based</a:t>
            </a:r>
            <a:r>
              <a:rPr kumimoji="0" lang="nl-NL" sz="2800" dirty="0" smtClean="0">
                <a:solidFill>
                  <a:srgbClr val="660066"/>
                </a:solidFill>
              </a:rPr>
              <a:t> teaching</a:t>
            </a:r>
            <a:endParaRPr kumimoji="0" lang="nl-NL" sz="2800" dirty="0">
              <a:solidFill>
                <a:srgbClr val="660066"/>
              </a:solidFill>
            </a:endParaRPr>
          </a:p>
          <a:p>
            <a:pPr eaLnBrk="0" hangingPunct="0"/>
            <a:endParaRPr kumimoji="0" lang="nl-NL" sz="2800" dirty="0"/>
          </a:p>
          <a:p>
            <a:pPr eaLnBrk="0" hangingPunct="0"/>
            <a:endParaRPr kumimoji="0" lang="nl-NL" sz="2800" dirty="0"/>
          </a:p>
          <a:p>
            <a:pPr eaLnBrk="0" hangingPunct="0">
              <a:lnSpc>
                <a:spcPct val="140000"/>
              </a:lnSpc>
            </a:pPr>
            <a:endParaRPr kumimoji="0" lang="nl-NL" sz="2800" b="1" dirty="0">
              <a:latin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F1909-3F0D-408B-A895-5BEF42D08A45}" type="slidenum">
              <a:rPr lang="nl-NL"/>
              <a:pPr/>
              <a:t>13</a:t>
            </a:fld>
            <a:endParaRPr lang="nl-NL"/>
          </a:p>
        </p:txBody>
      </p:sp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75311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0" lang="en-US" b="1" dirty="0" smtClean="0">
                <a:solidFill>
                  <a:srgbClr val="660066"/>
                </a:solidFill>
                <a:latin typeface="Times"/>
              </a:rPr>
              <a:t>KNOWLEDGE  </a:t>
            </a:r>
            <a:r>
              <a:rPr kumimoji="0" lang="en-US" sz="3200" b="1" dirty="0" smtClean="0">
                <a:solidFill>
                  <a:srgbClr val="FF3300"/>
                </a:solidFill>
                <a:latin typeface="Times"/>
              </a:rPr>
              <a:t>OF </a:t>
            </a:r>
            <a:r>
              <a:rPr kumimoji="0" lang="en-US" b="1" dirty="0" smtClean="0">
                <a:solidFill>
                  <a:srgbClr val="660066"/>
                </a:solidFill>
                <a:latin typeface="Times"/>
              </a:rPr>
              <a:t>TEACHERS</a:t>
            </a:r>
          </a:p>
          <a:p>
            <a:pPr eaLnBrk="0" hangingPunct="0"/>
            <a:r>
              <a:rPr kumimoji="0" lang="en-US" dirty="0" smtClean="0">
                <a:solidFill>
                  <a:srgbClr val="660066"/>
                </a:solidFill>
                <a:latin typeface="Times"/>
              </a:rPr>
              <a:t>(practical knowledge)</a:t>
            </a:r>
          </a:p>
          <a:p>
            <a:pPr eaLnBrk="0" hangingPunct="0"/>
            <a:endParaRPr kumimoji="0" lang="en-US" dirty="0" smtClean="0">
              <a:latin typeface="Times"/>
            </a:endParaRPr>
          </a:p>
          <a:p>
            <a:pPr marL="273050" lvl="1" indent="-273050" eaLnBrk="0" hangingPunct="0">
              <a:buFont typeface="Arial" pitchFamily="34" charset="0"/>
              <a:buChar char="•"/>
            </a:pPr>
            <a:r>
              <a:rPr kumimoji="0" lang="en-US" sz="2800" dirty="0" smtClean="0">
                <a:solidFill>
                  <a:srgbClr val="660066"/>
                </a:solidFill>
              </a:rPr>
              <a:t>Developed on the basis of experiences</a:t>
            </a:r>
          </a:p>
          <a:p>
            <a:pPr marL="273050" lvl="1" indent="-273050" eaLnBrk="0" hangingPunct="0">
              <a:buFont typeface="Arial" pitchFamily="34" charset="0"/>
              <a:buChar char="•"/>
            </a:pPr>
            <a:r>
              <a:rPr kumimoji="0" lang="en-US" sz="2800" dirty="0" smtClean="0">
                <a:solidFill>
                  <a:srgbClr val="660066"/>
                </a:solidFill>
              </a:rPr>
              <a:t>Implicit knowledge</a:t>
            </a:r>
          </a:p>
          <a:p>
            <a:pPr marL="273050" lvl="1" indent="-273050" eaLnBrk="0" hangingPunct="0">
              <a:buFont typeface="Arial" pitchFamily="34" charset="0"/>
              <a:buChar char="•"/>
            </a:pPr>
            <a:r>
              <a:rPr kumimoji="0" lang="en-US" sz="2800" dirty="0" smtClean="0">
                <a:solidFill>
                  <a:srgbClr val="660066"/>
                </a:solidFill>
              </a:rPr>
              <a:t>Influential</a:t>
            </a:r>
          </a:p>
          <a:p>
            <a:pPr marL="273050" lvl="1" indent="-273050" eaLnBrk="0" hangingPunct="0">
              <a:buFont typeface="Arial" pitchFamily="34" charset="0"/>
              <a:buChar char="•"/>
            </a:pPr>
            <a:r>
              <a:rPr kumimoji="0" lang="en-US" sz="2800" dirty="0" smtClean="0">
                <a:solidFill>
                  <a:srgbClr val="660066"/>
                </a:solidFill>
              </a:rPr>
              <a:t>Vulnerable</a:t>
            </a:r>
          </a:p>
          <a:p>
            <a:pPr marL="952500" lvl="1" indent="-495300" eaLnBrk="0" hangingPunct="0">
              <a:buFontTx/>
              <a:buChar char="•"/>
            </a:pPr>
            <a:endParaRPr kumimoji="0" lang="en-US" dirty="0" smtClean="0">
              <a:latin typeface="Times"/>
            </a:endParaRPr>
          </a:p>
          <a:p>
            <a:pPr marL="273050" indent="-273050" eaLnBrk="0" hangingPunct="0">
              <a:buFont typeface="Arial" pitchFamily="34" charset="0"/>
              <a:buChar char="•"/>
            </a:pPr>
            <a:endParaRPr kumimoji="0" lang="en-US" dirty="0">
              <a:latin typeface="Time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23528" y="1268760"/>
            <a:ext cx="8568952" cy="5760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VULNERABILITY OF PRACTICAL KNOWLEDGE</a:t>
            </a:r>
            <a:endParaRPr kumimoji="0" lang="pt-BR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47700" y="2060848"/>
            <a:ext cx="7848600" cy="38862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90000"/>
              <a:buBlip>
                <a:blip r:embed="rId2"/>
              </a:buBlip>
            </a:pPr>
            <a:r>
              <a:rPr kumimoji="0" lang="pt-BR" sz="2800" kern="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Ambiguity of stimuli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90000"/>
              <a:buBlip>
                <a:blip r:embed="rId2"/>
              </a:buBlip>
            </a:pPr>
            <a:r>
              <a:rPr kumimoji="0" lang="pt-BR" sz="2800" kern="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Interpretation in the context of frame of references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90000"/>
              <a:buBlip>
                <a:blip r:embed="rId2"/>
              </a:buBlip>
            </a:pPr>
            <a:r>
              <a:rPr kumimoji="0" lang="pt-BR" sz="2800" kern="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Psychological processes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90000"/>
              <a:buBlip>
                <a:blip r:embed="rId2"/>
              </a:buBlip>
            </a:pPr>
            <a:r>
              <a:rPr kumimoji="0" lang="nl-NL" sz="2800" kern="0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Apprenticeship</a:t>
            </a:r>
            <a:r>
              <a:rPr kumimoji="0" lang="nl-NL" sz="2800" kern="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kumimoji="0" lang="nl-NL" sz="2800" kern="0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observation</a:t>
            </a:r>
            <a:endParaRPr kumimoji="0" lang="pt-BR" sz="2800" kern="0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90000"/>
              <a:buBlip>
                <a:blip r:embed="rId2"/>
              </a:buBlip>
            </a:pPr>
            <a:r>
              <a:rPr kumimoji="0" lang="pt-BR" sz="2800" kern="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Routines</a:t>
            </a:r>
            <a:endParaRPr kumimoji="0" lang="pt-BR" sz="2800" kern="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 bwMode="auto">
          <a:xfrm>
            <a:off x="1259632" y="3501008"/>
            <a:ext cx="6624736" cy="2448272"/>
          </a:xfrm>
          <a:prstGeom prst="ellipse">
            <a:avLst/>
          </a:prstGeom>
          <a:solidFill>
            <a:srgbClr val="FFE6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1A808-B7F1-470B-87EB-1B4A9A230926}" type="slidenum">
              <a:rPr lang="nl-NL"/>
              <a:pPr/>
              <a:t>15</a:t>
            </a:fld>
            <a:endParaRPr 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772816"/>
            <a:ext cx="7772400" cy="720080"/>
          </a:xfrm>
        </p:spPr>
        <p:txBody>
          <a:bodyPr/>
          <a:lstStyle/>
          <a:p>
            <a:pPr lvl="0"/>
            <a:r>
              <a:rPr lang="pt-BR" sz="2800" b="1" dirty="0" smtClean="0"/>
              <a:t>VULNERABILITY OF PRACTICAL KNOWLEDGE</a:t>
            </a:r>
            <a:br>
              <a:rPr lang="pt-BR" sz="2800" b="1" dirty="0" smtClean="0"/>
            </a:br>
            <a:endParaRPr lang="nl-NL" sz="2800" dirty="0"/>
          </a:p>
        </p:txBody>
      </p:sp>
      <p:sp>
        <p:nvSpPr>
          <p:cNvPr id="111619" name="AutoShape 3"/>
          <p:cNvSpPr>
            <a:spLocks noChangeArrowheads="1"/>
          </p:cNvSpPr>
          <p:nvPr/>
        </p:nvSpPr>
        <p:spPr bwMode="auto">
          <a:xfrm rot="5400000">
            <a:off x="3923928" y="2467744"/>
            <a:ext cx="1296144" cy="9144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685800" y="3861048"/>
            <a:ext cx="77724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/>
            <a:endParaRPr kumimoji="0" lang="nl-NL" sz="2800" dirty="0" smtClean="0"/>
          </a:p>
          <a:p>
            <a:pPr algn="ctr" eaLnBrk="0" hangingPunct="0"/>
            <a:endParaRPr kumimoji="0" lang="nl-NL" sz="2800" dirty="0" smtClean="0"/>
          </a:p>
          <a:p>
            <a:pPr algn="ctr" eaLnBrk="0" hangingPunct="0"/>
            <a:r>
              <a:rPr kumimoji="0" lang="nl-NL" sz="2800" dirty="0" smtClean="0">
                <a:solidFill>
                  <a:srgbClr val="FF0000"/>
                </a:solidFill>
              </a:rPr>
              <a:t>REFLECTION</a:t>
            </a:r>
            <a:endParaRPr kumimoji="0" lang="nl-NL" sz="2800" dirty="0">
              <a:solidFill>
                <a:srgbClr val="FF0000"/>
              </a:solidFill>
            </a:endParaRPr>
          </a:p>
          <a:p>
            <a:pPr algn="ctr" eaLnBrk="0" hangingPunct="0"/>
            <a:r>
              <a:rPr kumimoji="0" lang="nl-NL" sz="2800" dirty="0" smtClean="0">
                <a:solidFill>
                  <a:srgbClr val="FF0000"/>
                </a:solidFill>
              </a:rPr>
              <a:t>COLLECTIVE LEARNING</a:t>
            </a:r>
          </a:p>
          <a:p>
            <a:pPr algn="ctr" eaLnBrk="0" hangingPunct="0"/>
            <a:r>
              <a:rPr kumimoji="0" lang="nl-NL" sz="2800" dirty="0" smtClean="0">
                <a:solidFill>
                  <a:srgbClr val="FF0000"/>
                </a:solidFill>
              </a:rPr>
              <a:t>IN A</a:t>
            </a:r>
          </a:p>
          <a:p>
            <a:pPr algn="ctr" eaLnBrk="0" hangingPunct="0"/>
            <a:r>
              <a:rPr kumimoji="0" lang="nl-NL" sz="2800" dirty="0" smtClean="0">
                <a:solidFill>
                  <a:srgbClr val="FF0000"/>
                </a:solidFill>
              </a:rPr>
              <a:t>PROFESSIONAL LEARNING </a:t>
            </a:r>
          </a:p>
          <a:p>
            <a:pPr algn="ctr" eaLnBrk="0" hangingPunct="0"/>
            <a:r>
              <a:rPr kumimoji="0" lang="nl-NL" sz="2800" dirty="0" smtClean="0">
                <a:solidFill>
                  <a:srgbClr val="FF0000"/>
                </a:solidFill>
              </a:rPr>
              <a:t>COMMUNITY</a:t>
            </a:r>
            <a:endParaRPr kumimoji="0" lang="nl-NL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755A-6559-4F6F-ACC9-0082AB5A13BF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467544" y="1988840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i="1" dirty="0" smtClean="0">
                <a:solidFill>
                  <a:srgbClr val="660066"/>
                </a:solidFill>
              </a:rPr>
              <a:t>The opportunity to process the meaning and implications of new learning with one’s colleagues appears to be fundamental to the change process, where that change impacts </a:t>
            </a:r>
            <a:r>
              <a:rPr lang="nl-NL" i="1" dirty="0" err="1" smtClean="0">
                <a:solidFill>
                  <a:srgbClr val="660066"/>
                </a:solidFill>
              </a:rPr>
              <a:t>positively</a:t>
            </a:r>
            <a:r>
              <a:rPr lang="nl-NL" i="1" dirty="0" smtClean="0">
                <a:solidFill>
                  <a:srgbClr val="660066"/>
                </a:solidFill>
              </a:rPr>
              <a:t> </a:t>
            </a:r>
            <a:r>
              <a:rPr lang="nl-NL" i="1" dirty="0" err="1" smtClean="0">
                <a:solidFill>
                  <a:srgbClr val="660066"/>
                </a:solidFill>
              </a:rPr>
              <a:t>on</a:t>
            </a:r>
            <a:r>
              <a:rPr lang="nl-NL" i="1" dirty="0" smtClean="0">
                <a:solidFill>
                  <a:srgbClr val="660066"/>
                </a:solidFill>
              </a:rPr>
              <a:t> student </a:t>
            </a:r>
            <a:r>
              <a:rPr lang="nl-NL" i="1" dirty="0" err="1" smtClean="0">
                <a:solidFill>
                  <a:srgbClr val="660066"/>
                </a:solidFill>
              </a:rPr>
              <a:t>outcomes</a:t>
            </a:r>
            <a:r>
              <a:rPr lang="nl-NL" i="1" dirty="0" smtClean="0">
                <a:solidFill>
                  <a:srgbClr val="660066"/>
                </a:solidFill>
              </a:rPr>
              <a:t>. </a:t>
            </a:r>
          </a:p>
          <a:p>
            <a:endParaRPr lang="nl-NL" i="1" dirty="0" smtClean="0">
              <a:solidFill>
                <a:srgbClr val="660066"/>
              </a:solidFill>
            </a:endParaRPr>
          </a:p>
          <a:p>
            <a:r>
              <a:rPr lang="en-US" i="1" dirty="0" smtClean="0">
                <a:solidFill>
                  <a:srgbClr val="660066"/>
                </a:solidFill>
              </a:rPr>
              <a:t>Participation in structured professional groups was, however, associated with neutral or negative outcomes for students in several studies. These studies show that it is possible for</a:t>
            </a:r>
          </a:p>
          <a:p>
            <a:r>
              <a:rPr lang="en-US" i="1" dirty="0" smtClean="0">
                <a:solidFill>
                  <a:srgbClr val="660066"/>
                </a:solidFill>
              </a:rPr>
              <a:t>teachers to be given generous amounts of time to collaborate and talk together, only to have the status quo reinforced, with change messages misunderstood, misrepresented, or resisted.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75656" y="476672"/>
            <a:ext cx="745232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2800" b="1" dirty="0" smtClean="0">
                <a:solidFill>
                  <a:srgbClr val="660066"/>
                </a:solidFill>
                <a:latin typeface="Times New Roman" pitchFamily="18" charset="0"/>
              </a:rPr>
              <a:t>PROFESSIONAL LEARNING COMMUNITY</a:t>
            </a:r>
            <a:endParaRPr lang="pt-BR" sz="3600" dirty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23528" y="1340768"/>
            <a:ext cx="2980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rgbClr val="660066"/>
                </a:solidFill>
              </a:rPr>
              <a:t>Timperley</a:t>
            </a:r>
            <a:r>
              <a:rPr lang="nl-NL" dirty="0" smtClean="0">
                <a:solidFill>
                  <a:srgbClr val="660066"/>
                </a:solidFill>
              </a:rPr>
              <a:t> et al. 2007: </a:t>
            </a:r>
            <a:endParaRPr lang="nl-NL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755A-6559-4F6F-ACC9-0082AB5A13BF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3" name="Tijdelijke aanduiding voor dianummer 1"/>
          <p:cNvSpPr txBox="1">
            <a:spLocks/>
          </p:cNvSpPr>
          <p:nvPr/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B3755A-6559-4F6F-ACC9-0082AB5A13BF}" type="slidenum">
              <a:rPr kumimoji="0" lang="nl-NL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23528" y="1124744"/>
            <a:ext cx="8270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rgbClr val="660066"/>
                </a:solidFill>
              </a:rPr>
              <a:t>Timperley</a:t>
            </a:r>
            <a:r>
              <a:rPr lang="nl-NL" dirty="0" smtClean="0">
                <a:solidFill>
                  <a:srgbClr val="660066"/>
                </a:solidFill>
              </a:rPr>
              <a:t> et al. 2007:  </a:t>
            </a:r>
            <a:r>
              <a:rPr lang="nl-NL" b="1" dirty="0" smtClean="0">
                <a:solidFill>
                  <a:srgbClr val="660066"/>
                </a:solidFill>
              </a:rPr>
              <a:t>CONDITIONS FOR LEARNING IN A </a:t>
            </a:r>
          </a:p>
          <a:p>
            <a:r>
              <a:rPr lang="nl-NL" b="1" dirty="0" smtClean="0">
                <a:solidFill>
                  <a:srgbClr val="660066"/>
                </a:solidFill>
              </a:rPr>
              <a:t>PROFESSIONAL LEARNING COMMUNITY</a:t>
            </a:r>
            <a:endParaRPr lang="nl-NL" dirty="0">
              <a:solidFill>
                <a:srgbClr val="660066"/>
              </a:solidFill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431540" y="2060849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Font typeface="Arial" pitchFamily="34" charset="0"/>
              <a:buChar char="•"/>
            </a:pPr>
            <a:r>
              <a:rPr lang="en-US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High but realistic expectations of students and believing they could make a </a:t>
            </a:r>
            <a:r>
              <a:rPr lang="nl-NL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difference</a:t>
            </a:r>
            <a:r>
              <a:rPr lang="nl-NL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55600" indent="-355600">
              <a:buFont typeface="Arial" pitchFamily="34" charset="0"/>
              <a:buChar char="•"/>
            </a:pPr>
            <a:endParaRPr lang="en-US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r>
              <a:rPr lang="en-US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Norms of collective responsibility for students</a:t>
            </a:r>
            <a:endParaRPr lang="nl-NL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endParaRPr lang="en-US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Analysing</a:t>
            </a:r>
            <a:r>
              <a:rPr lang="en-US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 the impact of teaching on student learning.</a:t>
            </a:r>
          </a:p>
          <a:p>
            <a:pPr marL="355600" indent="-355600">
              <a:buFont typeface="Arial" pitchFamily="34" charset="0"/>
              <a:buChar char="•"/>
            </a:pPr>
            <a:endParaRPr lang="en-US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r>
              <a:rPr lang="en-US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Challenging problematic beliefs and testing the efficacy of competing ideas.</a:t>
            </a:r>
          </a:p>
          <a:p>
            <a:pPr marL="355600" indent="-355600">
              <a:buFont typeface="Arial" pitchFamily="34" charset="0"/>
              <a:buChar char="•"/>
            </a:pPr>
            <a:endParaRPr lang="en-US" dirty="0" smtClean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r>
              <a:rPr lang="en-US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Bringing in new perspectives by external experts</a:t>
            </a:r>
          </a:p>
          <a:p>
            <a:pPr marL="355600" indent="-355600">
              <a:buFont typeface="Arial" pitchFamily="34" charset="0"/>
              <a:buChar char="•"/>
            </a:pPr>
            <a:endParaRPr lang="nl-NL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CA09-E548-4DF9-92E5-742E4A5DE779}" type="slidenum">
              <a:rPr lang="nl-NL"/>
              <a:pPr/>
              <a:t>18</a:t>
            </a:fld>
            <a:endParaRPr lang="nl-NL" b="0">
              <a:latin typeface="Fontys Joanna Bold" charset="0"/>
            </a:endParaRPr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685800" y="1458913"/>
            <a:ext cx="800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i="1">
                <a:solidFill>
                  <a:srgbClr val="660066"/>
                </a:solidFill>
                <a:latin typeface="Arial" charset="0"/>
                <a:cs typeface="Arial" charset="0"/>
              </a:rPr>
              <a:t>THE C.O.P.L. - PROJECT</a:t>
            </a:r>
            <a:endParaRPr lang="en-GB" sz="3200" b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3578225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b="0">
                <a:solidFill>
                  <a:srgbClr val="660066"/>
                </a:solidFill>
                <a:latin typeface="Times New Roman" pitchFamily="18" charset="0"/>
              </a:rPr>
              <a:t>(CAPACITIY BUILDING IN PROFESSIONAL LEARNING COMMUNITIES)</a:t>
            </a:r>
          </a:p>
          <a:p>
            <a:endParaRPr lang="nl-NL" b="0">
              <a:solidFill>
                <a:srgbClr val="660066"/>
              </a:solidFill>
              <a:latin typeface="Times New Roman" pitchFamily="18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279525" y="2190750"/>
            <a:ext cx="6645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nl-NL" dirty="0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nl-NL" dirty="0">
                <a:solidFill>
                  <a:srgbClr val="660066"/>
                </a:solidFill>
                <a:latin typeface="Times New Roman" pitchFamily="18" charset="0"/>
              </a:rPr>
              <a:t>APACITEITS</a:t>
            </a:r>
            <a:r>
              <a:rPr lang="nl-NL" dirty="0">
                <a:solidFill>
                  <a:srgbClr val="FF3300"/>
                </a:solidFill>
                <a:latin typeface="Times New Roman" pitchFamily="18" charset="0"/>
              </a:rPr>
              <a:t>O</a:t>
            </a:r>
            <a:r>
              <a:rPr lang="nl-NL" dirty="0">
                <a:solidFill>
                  <a:srgbClr val="660066"/>
                </a:solidFill>
                <a:latin typeface="Times New Roman" pitchFamily="18" charset="0"/>
              </a:rPr>
              <a:t>NWIKKELING IN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rgbClr val="FF3300"/>
                </a:solidFill>
                <a:latin typeface="Times New Roman" pitchFamily="18" charset="0"/>
              </a:rPr>
              <a:t>P</a:t>
            </a:r>
            <a:r>
              <a:rPr lang="nl-NL" dirty="0">
                <a:solidFill>
                  <a:srgbClr val="660066"/>
                </a:solidFill>
                <a:latin typeface="Times New Roman" pitchFamily="18" charset="0"/>
              </a:rPr>
              <a:t>ROFESSIONELE </a:t>
            </a:r>
            <a:r>
              <a:rPr lang="nl-NL" dirty="0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nl-NL" dirty="0">
                <a:solidFill>
                  <a:srgbClr val="660066"/>
                </a:solidFill>
                <a:latin typeface="Times New Roman" pitchFamily="18" charset="0"/>
              </a:rPr>
              <a:t>EERGEMEENSCHAPPEN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974725" y="4983163"/>
            <a:ext cx="7331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3200">
                <a:solidFill>
                  <a:srgbClr val="FF3300"/>
                </a:solidFill>
                <a:latin typeface="Times New Roman" pitchFamily="18" charset="0"/>
              </a:rPr>
              <a:t>SUPPORT</a:t>
            </a:r>
            <a:r>
              <a:rPr lang="nl-NL" sz="3200">
                <a:solidFill>
                  <a:srgbClr val="660066"/>
                </a:solidFill>
                <a:latin typeface="Times New Roman" pitchFamily="18" charset="0"/>
              </a:rPr>
              <a:t>   and  </a:t>
            </a:r>
            <a:r>
              <a:rPr lang="nl-NL" sz="3200">
                <a:solidFill>
                  <a:srgbClr val="FF3300"/>
                </a:solidFill>
                <a:latin typeface="Times New Roman" pitchFamily="18" charset="0"/>
              </a:rPr>
              <a:t>RESEARCH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95536" y="980728"/>
            <a:ext cx="7940675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 algn="ctr">
              <a:lnSpc>
                <a:spcPct val="130000"/>
              </a:lnSpc>
            </a:pPr>
            <a:r>
              <a:rPr lang="nl-NL" b="0" dirty="0">
                <a:solidFill>
                  <a:srgbClr val="FF3300"/>
                </a:solidFill>
              </a:rPr>
              <a:t>Research </a:t>
            </a:r>
            <a:r>
              <a:rPr lang="nl-NL" b="0" dirty="0" err="1">
                <a:solidFill>
                  <a:srgbClr val="FF3300"/>
                </a:solidFill>
              </a:rPr>
              <a:t>questions</a:t>
            </a:r>
            <a:endParaRPr lang="nl-NL" b="0" dirty="0">
              <a:solidFill>
                <a:srgbClr val="FF3300"/>
              </a:solidFill>
            </a:endParaRPr>
          </a:p>
          <a:p>
            <a:pPr marL="384175" indent="-384175">
              <a:lnSpc>
                <a:spcPct val="130000"/>
              </a:lnSpc>
              <a:buFontTx/>
              <a:buChar char="•"/>
            </a:pPr>
            <a:endParaRPr lang="nl-NL" b="0" dirty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51520" y="1556792"/>
            <a:ext cx="85689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GB" b="0" dirty="0">
                <a:solidFill>
                  <a:srgbClr val="660066"/>
                </a:solidFill>
              </a:rPr>
              <a:t>How to account for the development  of a school as a professional learning </a:t>
            </a:r>
            <a:r>
              <a:rPr lang="en-GB" b="0" dirty="0" smtClean="0">
                <a:solidFill>
                  <a:srgbClr val="660066"/>
                </a:solidFill>
              </a:rPr>
              <a:t>community</a:t>
            </a:r>
          </a:p>
          <a:p>
            <a:pPr marL="457200" indent="-457200">
              <a:buFontTx/>
              <a:buAutoNum type="arabicPeriod"/>
            </a:pPr>
            <a:endParaRPr lang="en-GB" b="0" dirty="0">
              <a:solidFill>
                <a:srgbClr val="660066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GB" b="0" dirty="0">
                <a:solidFill>
                  <a:srgbClr val="660066"/>
                </a:solidFill>
              </a:rPr>
              <a:t>Which interventions contribute to the development of a school as a professional learning community? </a:t>
            </a:r>
            <a:endParaRPr lang="en-GB" b="0" dirty="0" smtClean="0">
              <a:solidFill>
                <a:srgbClr val="660066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GB" dirty="0" smtClean="0">
                <a:solidFill>
                  <a:srgbClr val="660066"/>
                </a:solidFill>
              </a:rPr>
              <a:t>Interventions:   </a:t>
            </a:r>
          </a:p>
          <a:p>
            <a:pPr marL="1371600" lvl="2" indent="-457200">
              <a:buFontTx/>
              <a:buChar char="•"/>
            </a:pPr>
            <a:r>
              <a:rPr lang="en-GB" dirty="0" smtClean="0">
                <a:solidFill>
                  <a:srgbClr val="660066"/>
                </a:solidFill>
              </a:rPr>
              <a:t>Sources: external / internal    action / event</a:t>
            </a:r>
          </a:p>
          <a:p>
            <a:pPr marL="1371600" lvl="2" indent="-457200">
              <a:buFontTx/>
              <a:buChar char="•"/>
            </a:pPr>
            <a:r>
              <a:rPr lang="en-GB" dirty="0" smtClean="0">
                <a:solidFill>
                  <a:srgbClr val="660066"/>
                </a:solidFill>
              </a:rPr>
              <a:t>Focus: are the interventions directed at the development of the three capacities? </a:t>
            </a:r>
          </a:p>
          <a:p>
            <a:pPr marL="1371600" lvl="2" indent="-457200">
              <a:buFontTx/>
              <a:buChar char="•"/>
            </a:pPr>
            <a:r>
              <a:rPr lang="en-GB" dirty="0" smtClean="0">
                <a:solidFill>
                  <a:srgbClr val="660066"/>
                </a:solidFill>
              </a:rPr>
              <a:t>Which interventions are contributing to the development of the schools as a PLC?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GB" b="0" dirty="0" smtClean="0">
                <a:solidFill>
                  <a:srgbClr val="660066"/>
                </a:solidFill>
              </a:rPr>
              <a:t>What </a:t>
            </a:r>
            <a:r>
              <a:rPr lang="en-GB" b="0" dirty="0">
                <a:solidFill>
                  <a:srgbClr val="660066"/>
                </a:solidFill>
              </a:rPr>
              <a:t>is the role of the school leader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108A-14B6-4291-8204-9F41E962E665}" type="slidenum">
              <a:rPr lang="nl-NL"/>
              <a:pPr/>
              <a:t>2</a:t>
            </a:fld>
            <a:endParaRPr lang="nl-NL" b="0">
              <a:latin typeface="Fontys Joanna Bold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28538" y="1556792"/>
            <a:ext cx="808692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92100" indent="-292100">
              <a:lnSpc>
                <a:spcPct val="150000"/>
              </a:lnSpc>
              <a:buFontTx/>
              <a:buChar char="•"/>
            </a:pPr>
            <a:r>
              <a:rPr lang="en-GB" b="0" dirty="0" smtClean="0">
                <a:solidFill>
                  <a:srgbClr val="FF0000"/>
                </a:solidFill>
              </a:rPr>
              <a:t>What</a:t>
            </a:r>
            <a:r>
              <a:rPr lang="en-GB" b="0" dirty="0" smtClean="0">
                <a:solidFill>
                  <a:srgbClr val="660066"/>
                </a:solidFill>
              </a:rPr>
              <a:t> is a professional learning community?</a:t>
            </a:r>
          </a:p>
          <a:p>
            <a:pPr marL="292100" indent="-292100">
              <a:buFontTx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Why</a:t>
            </a:r>
            <a:r>
              <a:rPr lang="en-GB" dirty="0" smtClean="0">
                <a:solidFill>
                  <a:srgbClr val="660066"/>
                </a:solidFill>
              </a:rPr>
              <a:t> (should we develop) professional learning communities? (innovation theory – effect of a professional learning community).</a:t>
            </a:r>
          </a:p>
          <a:p>
            <a:pPr marL="292100" indent="-292100">
              <a:lnSpc>
                <a:spcPct val="150000"/>
              </a:lnSpc>
              <a:buFontTx/>
              <a:buChar char="•"/>
            </a:pPr>
            <a:r>
              <a:rPr lang="en-GB" b="0" dirty="0" smtClean="0">
                <a:solidFill>
                  <a:srgbClr val="660066"/>
                </a:solidFill>
              </a:rPr>
              <a:t>Assumptions of a </a:t>
            </a:r>
            <a:r>
              <a:rPr lang="en-GB" dirty="0" smtClean="0">
                <a:solidFill>
                  <a:srgbClr val="660066"/>
                </a:solidFill>
              </a:rPr>
              <a:t>professional learning community.</a:t>
            </a:r>
            <a:endParaRPr lang="en-GB" b="0" dirty="0">
              <a:solidFill>
                <a:srgbClr val="660066"/>
              </a:solidFill>
            </a:endParaRPr>
          </a:p>
          <a:p>
            <a:pPr marL="292100" indent="-292100">
              <a:lnSpc>
                <a:spcPct val="150000"/>
              </a:lnSpc>
              <a:buFontTx/>
              <a:buChar char="•"/>
            </a:pPr>
            <a:r>
              <a:rPr lang="en-GB" b="0" dirty="0" smtClean="0">
                <a:solidFill>
                  <a:srgbClr val="660066"/>
                </a:solidFill>
              </a:rPr>
              <a:t>Developing a </a:t>
            </a:r>
            <a:r>
              <a:rPr lang="en-GB" dirty="0" smtClean="0">
                <a:solidFill>
                  <a:srgbClr val="660066"/>
                </a:solidFill>
              </a:rPr>
              <a:t>professional learning community.</a:t>
            </a:r>
          </a:p>
          <a:p>
            <a:pPr marL="749300" lvl="1" indent="-292100">
              <a:buFontTx/>
              <a:buChar char="•"/>
            </a:pPr>
            <a:r>
              <a:rPr lang="en-GB" dirty="0" smtClean="0">
                <a:solidFill>
                  <a:srgbClr val="660066"/>
                </a:solidFill>
              </a:rPr>
              <a:t>How to think about (how to conceptualize) development of a professional learning community?</a:t>
            </a:r>
          </a:p>
          <a:p>
            <a:pPr marL="749300" lvl="1" indent="-292100">
              <a:buFontTx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How </a:t>
            </a:r>
            <a:r>
              <a:rPr lang="en-GB" dirty="0" smtClean="0">
                <a:solidFill>
                  <a:srgbClr val="660066"/>
                </a:solidFill>
              </a:rPr>
              <a:t>to develop a professional learning community (research project)</a:t>
            </a:r>
          </a:p>
          <a:p>
            <a:pPr marL="215900" indent="-190500">
              <a:lnSpc>
                <a:spcPct val="150000"/>
              </a:lnSpc>
              <a:buFontTx/>
              <a:buChar char="•"/>
            </a:pPr>
            <a:r>
              <a:rPr lang="en-GB" b="0" dirty="0" smtClean="0">
                <a:solidFill>
                  <a:srgbClr val="660066"/>
                </a:solidFill>
              </a:rPr>
              <a:t>Discussion</a:t>
            </a:r>
            <a:endParaRPr lang="en-GB" b="0" dirty="0">
              <a:solidFill>
                <a:srgbClr val="660066"/>
              </a:solidFill>
            </a:endParaRP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671240" y="1052736"/>
            <a:ext cx="1919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b="1" dirty="0" smtClean="0">
                <a:solidFill>
                  <a:srgbClr val="660066"/>
                </a:solidFill>
              </a:rPr>
              <a:t>OVERVIEW</a:t>
            </a:r>
            <a:endParaRPr lang="nl-NL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E38DB-CE46-4541-97C9-E4E94A3C520F}" type="slidenum">
              <a:rPr lang="nl-NL"/>
              <a:pPr/>
              <a:t>20</a:t>
            </a:fld>
            <a:endParaRPr lang="nl-NL" b="0">
              <a:latin typeface="Fontys Joanna Bold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571500" y="1196752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i="1" dirty="0">
                <a:solidFill>
                  <a:srgbClr val="660066"/>
                </a:solidFill>
                <a:latin typeface="Arial" charset="0"/>
                <a:cs typeface="Arial" charset="0"/>
              </a:rPr>
              <a:t>THE C.O.P.L. - PROJECT</a:t>
            </a:r>
            <a:endParaRPr lang="en-GB" sz="2800" b="0" dirty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9406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lnSpc>
                <a:spcPct val="130000"/>
              </a:lnSpc>
            </a:pPr>
            <a:r>
              <a:rPr lang="nl-NL" b="0">
                <a:solidFill>
                  <a:srgbClr val="FF3300"/>
                </a:solidFill>
              </a:rPr>
              <a:t>Approach / Methods</a:t>
            </a:r>
            <a:endParaRPr lang="nl-NL" b="0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685800" y="2060848"/>
            <a:ext cx="8153400" cy="41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60000"/>
              </a:lnSpc>
              <a:buFontTx/>
              <a:buAutoNum type="arabicPeriod"/>
            </a:pPr>
            <a:r>
              <a:rPr lang="en-GB" b="0" dirty="0">
                <a:solidFill>
                  <a:srgbClr val="660066"/>
                </a:solidFill>
              </a:rPr>
              <a:t>Quantitative (questionnaire – dimensions of a PLC) –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GB" b="0" dirty="0">
                <a:solidFill>
                  <a:srgbClr val="660066"/>
                </a:solidFill>
              </a:rPr>
              <a:t>6 schools in the project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GB" b="0" dirty="0" smtClean="0">
                <a:solidFill>
                  <a:srgbClr val="660066"/>
                </a:solidFill>
              </a:rPr>
              <a:t>89 other </a:t>
            </a:r>
            <a:r>
              <a:rPr lang="en-GB" b="0" dirty="0">
                <a:solidFill>
                  <a:srgbClr val="660066"/>
                </a:solidFill>
              </a:rPr>
              <a:t>schools ( benchmarking)</a:t>
            </a:r>
          </a:p>
          <a:p>
            <a:pPr marL="914400" lvl="1" indent="-457200">
              <a:lnSpc>
                <a:spcPct val="90000"/>
              </a:lnSpc>
              <a:buFontTx/>
              <a:buChar char="•"/>
            </a:pPr>
            <a:r>
              <a:rPr lang="en-GB" b="0" dirty="0">
                <a:solidFill>
                  <a:srgbClr val="660066"/>
                </a:solidFill>
              </a:rPr>
              <a:t>Pre and post test</a:t>
            </a:r>
          </a:p>
          <a:p>
            <a:pPr marL="457200" indent="-457200">
              <a:lnSpc>
                <a:spcPct val="160000"/>
              </a:lnSpc>
              <a:buFontTx/>
              <a:buAutoNum type="arabicPeriod"/>
            </a:pPr>
            <a:r>
              <a:rPr lang="en-GB" b="0" dirty="0">
                <a:solidFill>
                  <a:srgbClr val="660066"/>
                </a:solidFill>
              </a:rPr>
              <a:t>Qualitative (interviews - dimensions of a PLC) </a:t>
            </a:r>
          </a:p>
          <a:p>
            <a:pPr marL="914400" lvl="1" indent="-457200">
              <a:buFontTx/>
              <a:buChar char="•"/>
            </a:pPr>
            <a:r>
              <a:rPr lang="en-GB" b="0" dirty="0">
                <a:solidFill>
                  <a:srgbClr val="660066"/>
                </a:solidFill>
              </a:rPr>
              <a:t>4 schools (most successful) schools in the project</a:t>
            </a:r>
          </a:p>
          <a:p>
            <a:pPr marL="914400" lvl="1" indent="-457200">
              <a:buFontTx/>
              <a:buChar char="•"/>
            </a:pPr>
            <a:r>
              <a:rPr lang="en-GB" b="0" dirty="0">
                <a:solidFill>
                  <a:srgbClr val="660066"/>
                </a:solidFill>
              </a:rPr>
              <a:t>At the begin and at the end of the project, with school leaders and teachers</a:t>
            </a:r>
          </a:p>
          <a:p>
            <a:pPr marL="914400" lvl="1" indent="-457200">
              <a:buFontTx/>
              <a:buChar char="•"/>
            </a:pPr>
            <a:r>
              <a:rPr lang="en-GB" b="0" dirty="0">
                <a:solidFill>
                  <a:srgbClr val="660066"/>
                </a:solidFill>
              </a:rPr>
              <a:t>Transcription, coding, applying codes &gt;&gt; 4 whit-in case analyses and a cross case analysis.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4CDA-7815-403E-B228-DCB2799521E3}" type="slidenum">
              <a:rPr lang="nl-NL"/>
              <a:pPr/>
              <a:t>21</a:t>
            </a:fld>
            <a:endParaRPr lang="nl-NL" b="0">
              <a:latin typeface="Fontys Joanna Bold" charset="0"/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2438400" y="1254125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b="0" dirty="0">
                <a:solidFill>
                  <a:srgbClr val="660066"/>
                </a:solidFill>
                <a:latin typeface="Arial Unicode MS" pitchFamily="34" charset="-128"/>
                <a:cs typeface="Arial" charset="0"/>
              </a:rPr>
              <a:t>September 2005 – </a:t>
            </a:r>
            <a:r>
              <a:rPr lang="nl-NL" b="0" dirty="0" err="1">
                <a:solidFill>
                  <a:srgbClr val="660066"/>
                </a:solidFill>
                <a:latin typeface="Arial Unicode MS" pitchFamily="34" charset="-128"/>
                <a:cs typeface="Arial" charset="0"/>
              </a:rPr>
              <a:t>June</a:t>
            </a:r>
            <a:r>
              <a:rPr lang="nl-NL" b="0" dirty="0">
                <a:solidFill>
                  <a:srgbClr val="660066"/>
                </a:solidFill>
                <a:latin typeface="Arial Unicode MS" pitchFamily="34" charset="-128"/>
                <a:cs typeface="Arial" charset="0"/>
              </a:rPr>
              <a:t> 2008.</a:t>
            </a:r>
            <a:endParaRPr lang="nl-NL" b="0" dirty="0">
              <a:solidFill>
                <a:srgbClr val="660066"/>
              </a:solidFill>
              <a:latin typeface="Arial Unicode MS" pitchFamily="34" charset="-128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88925" y="1219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>
                <a:solidFill>
                  <a:srgbClr val="660066"/>
                </a:solidFill>
              </a:rPr>
              <a:t>COPL-project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4114800" y="731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1371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477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48768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80010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3124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304800" y="4648200"/>
            <a:ext cx="87630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288925" y="4692650"/>
            <a:ext cx="8702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sz="1800" b="0"/>
              <a:t>Sep         Jan                          Jul                           Jan                   Jul        Oct       Jan        Jun  </a:t>
            </a:r>
          </a:p>
          <a:p>
            <a:r>
              <a:rPr lang="nl-NL" sz="1800" b="0"/>
              <a:t> 05          06                           06                           07                         07         07        08        08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228600" y="1752600"/>
            <a:ext cx="27971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sz="2000" b="0" dirty="0" err="1"/>
              <a:t>Theoretical</a:t>
            </a:r>
            <a:r>
              <a:rPr lang="nl-NL" sz="2000" b="0" dirty="0"/>
              <a:t> </a:t>
            </a:r>
            <a:r>
              <a:rPr lang="nl-NL" sz="2000" b="0" dirty="0" err="1"/>
              <a:t>study</a:t>
            </a:r>
            <a:endParaRPr lang="nl-NL" sz="2000" b="0" dirty="0"/>
          </a:p>
          <a:p>
            <a:r>
              <a:rPr lang="nl-NL" sz="2000" b="0" dirty="0" err="1"/>
              <a:t>Developing</a:t>
            </a:r>
            <a:r>
              <a:rPr lang="nl-NL" sz="2000" b="0" dirty="0"/>
              <a:t> questionnaire</a:t>
            </a:r>
          </a:p>
          <a:p>
            <a:r>
              <a:rPr lang="nl-NL" sz="2000" dirty="0"/>
              <a:t>a</a:t>
            </a:r>
            <a:r>
              <a:rPr lang="nl-NL" sz="2000" b="0" dirty="0" smtClean="0"/>
              <a:t>nd </a:t>
            </a:r>
            <a:r>
              <a:rPr lang="nl-NL" sz="2000" b="0" dirty="0"/>
              <a:t>interviews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2743200" y="2590800"/>
            <a:ext cx="4114800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000"/>
              <a:t>Questionnaire 89 school (survey)</a:t>
            </a:r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>
            <a:off x="2819400" y="28956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1151" name="AutoShape 15"/>
          <p:cNvSpPr>
            <a:spLocks/>
          </p:cNvSpPr>
          <p:nvPr/>
        </p:nvSpPr>
        <p:spPr bwMode="auto">
          <a:xfrm>
            <a:off x="6400800" y="3190875"/>
            <a:ext cx="2373313" cy="771525"/>
          </a:xfrm>
          <a:prstGeom prst="borderCallout2">
            <a:avLst>
              <a:gd name="adj1" fmla="val 14815"/>
              <a:gd name="adj2" fmla="val -3213"/>
              <a:gd name="adj3" fmla="val 14815"/>
              <a:gd name="adj4" fmla="val -7093"/>
              <a:gd name="adj5" fmla="val 241977"/>
              <a:gd name="adj6" fmla="val -1103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nl-NL" sz="2000" b="0"/>
              <a:t>Questionnaire 6 project schools</a:t>
            </a:r>
          </a:p>
        </p:txBody>
      </p:sp>
      <p:sp>
        <p:nvSpPr>
          <p:cNvPr id="91152" name="AutoShape 16"/>
          <p:cNvSpPr>
            <a:spLocks/>
          </p:cNvSpPr>
          <p:nvPr/>
        </p:nvSpPr>
        <p:spPr bwMode="auto">
          <a:xfrm>
            <a:off x="1981200" y="3276600"/>
            <a:ext cx="2292350" cy="685800"/>
          </a:xfrm>
          <a:prstGeom prst="borderCallout2">
            <a:avLst>
              <a:gd name="adj1" fmla="val 16667"/>
              <a:gd name="adj2" fmla="val -3324"/>
              <a:gd name="adj3" fmla="val 16667"/>
              <a:gd name="adj4" fmla="val -7412"/>
              <a:gd name="adj5" fmla="val 259722"/>
              <a:gd name="adj6" fmla="val -1461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nl-NL" sz="2000" b="0"/>
              <a:t>Questionnaire 6 project schools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228600" y="5603875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dirty="0">
                <a:solidFill>
                  <a:srgbClr val="FF3300"/>
                </a:solidFill>
              </a:rPr>
              <a:t>Sem 1         2         3                   4            5         6</a:t>
            </a:r>
          </a:p>
          <a:p>
            <a:r>
              <a:rPr lang="nl-NL" dirty="0" err="1">
                <a:solidFill>
                  <a:srgbClr val="FF3300"/>
                </a:solidFill>
              </a:rPr>
              <a:t>Consultation</a:t>
            </a:r>
            <a:r>
              <a:rPr lang="nl-NL" dirty="0">
                <a:solidFill>
                  <a:srgbClr val="FF3300"/>
                </a:solidFill>
              </a:rPr>
              <a:t>, Coaching</a:t>
            </a:r>
            <a:r>
              <a:rPr lang="nl-NL" b="0" dirty="0">
                <a:solidFill>
                  <a:srgbClr val="FF3300"/>
                </a:solidFill>
              </a:rPr>
              <a:t>              </a:t>
            </a:r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>
            <a:off x="228600" y="6400800"/>
            <a:ext cx="678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1155" name="AutoShape 19"/>
          <p:cNvSpPr>
            <a:spLocks noChangeArrowheads="1"/>
          </p:cNvSpPr>
          <p:nvPr/>
        </p:nvSpPr>
        <p:spPr bwMode="auto">
          <a:xfrm>
            <a:off x="1752600" y="4114800"/>
            <a:ext cx="2971800" cy="533400"/>
          </a:xfrm>
          <a:prstGeom prst="wedgeRoundRectCallout">
            <a:avLst>
              <a:gd name="adj1" fmla="val -45194"/>
              <a:gd name="adj2" fmla="val 7856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nl-NL" b="0"/>
              <a:t>Interviews 6 schools</a:t>
            </a:r>
          </a:p>
        </p:txBody>
      </p:sp>
      <p:sp>
        <p:nvSpPr>
          <p:cNvPr id="91156" name="AutoShape 20"/>
          <p:cNvSpPr>
            <a:spLocks noChangeArrowheads="1"/>
          </p:cNvSpPr>
          <p:nvPr/>
        </p:nvSpPr>
        <p:spPr bwMode="auto">
          <a:xfrm>
            <a:off x="5791200" y="4114800"/>
            <a:ext cx="3124200" cy="381000"/>
          </a:xfrm>
          <a:prstGeom prst="wedgeRoundRectCallout">
            <a:avLst>
              <a:gd name="adj1" fmla="val 1218"/>
              <a:gd name="adj2" fmla="val 9416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nl-NL" b="0"/>
              <a:t>Interviews 4 schools</a:t>
            </a:r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73152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1158" name="Line 22"/>
          <p:cNvSpPr>
            <a:spLocks noChangeShapeType="1"/>
          </p:cNvSpPr>
          <p:nvPr/>
        </p:nvSpPr>
        <p:spPr bwMode="auto">
          <a:xfrm>
            <a:off x="914400" y="2819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755576" y="1268760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rgbClr val="660066"/>
                </a:solidFill>
              </a:rPr>
              <a:t>How to think about development of a professional learning community?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1584643" y="2420888"/>
            <a:ext cx="5974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rgbClr val="660066"/>
                </a:solidFill>
              </a:rPr>
              <a:t>One</a:t>
            </a:r>
            <a:r>
              <a:rPr lang="nl-NL" dirty="0" smtClean="0">
                <a:solidFill>
                  <a:srgbClr val="660066"/>
                </a:solidFill>
              </a:rPr>
              <a:t> </a:t>
            </a:r>
            <a:r>
              <a:rPr lang="nl-NL" dirty="0" err="1" smtClean="0">
                <a:solidFill>
                  <a:srgbClr val="660066"/>
                </a:solidFill>
              </a:rPr>
              <a:t>answer</a:t>
            </a:r>
            <a:r>
              <a:rPr lang="nl-NL" dirty="0" smtClean="0">
                <a:solidFill>
                  <a:srgbClr val="660066"/>
                </a:solidFill>
              </a:rPr>
              <a:t>: thinking in stages of </a:t>
            </a:r>
            <a:r>
              <a:rPr lang="nl-NL" dirty="0" err="1" smtClean="0">
                <a:solidFill>
                  <a:srgbClr val="660066"/>
                </a:solidFill>
              </a:rPr>
              <a:t>development</a:t>
            </a:r>
            <a:endParaRPr lang="nl-NL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32563" y="6428184"/>
            <a:ext cx="1905000" cy="457200"/>
          </a:xfrm>
        </p:spPr>
        <p:txBody>
          <a:bodyPr/>
          <a:lstStyle/>
          <a:p>
            <a:fld id="{A15FE954-761F-493A-A1F8-BCF81EA3EE21}" type="slidenum">
              <a:rPr lang="nl-NL"/>
              <a:pPr/>
              <a:t>23</a:t>
            </a:fld>
            <a:endParaRPr lang="nl-NL"/>
          </a:p>
        </p:txBody>
      </p:sp>
      <p:sp>
        <p:nvSpPr>
          <p:cNvPr id="13383" name="Rectangle 71"/>
          <p:cNvSpPr>
            <a:spLocks noChangeArrowheads="1"/>
          </p:cNvSpPr>
          <p:nvPr/>
        </p:nvSpPr>
        <p:spPr bwMode="auto">
          <a:xfrm>
            <a:off x="228600" y="2232992"/>
            <a:ext cx="17359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CAPACITY</a:t>
            </a:r>
            <a:endParaRPr lang="nl-NL" b="1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3384" name="Rectangle 72"/>
          <p:cNvSpPr>
            <a:spLocks noChangeArrowheads="1"/>
          </p:cNvSpPr>
          <p:nvPr/>
        </p:nvSpPr>
        <p:spPr bwMode="auto">
          <a:xfrm>
            <a:off x="2238375" y="1089992"/>
            <a:ext cx="50215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dirty="0" smtClean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STAGES OF DEVELOPMENT</a:t>
            </a:r>
            <a:endParaRPr lang="nl-NL" sz="28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2555776" y="1916832"/>
            <a:ext cx="1060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not yet </a:t>
            </a:r>
          </a:p>
          <a:p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initiated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3386" name="Rectangle 74"/>
          <p:cNvSpPr>
            <a:spLocks noChangeArrowheads="1"/>
          </p:cNvSpPr>
          <p:nvPr/>
        </p:nvSpPr>
        <p:spPr bwMode="auto">
          <a:xfrm>
            <a:off x="3991198" y="2204864"/>
            <a:ext cx="106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initiated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3387" name="Rectangle 75"/>
          <p:cNvSpPr>
            <a:spLocks noChangeArrowheads="1"/>
          </p:cNvSpPr>
          <p:nvPr/>
        </p:nvSpPr>
        <p:spPr bwMode="auto">
          <a:xfrm>
            <a:off x="5248498" y="2204864"/>
            <a:ext cx="1638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implemented</a:t>
            </a:r>
            <a:endParaRPr lang="nl-NL" sz="200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3388" name="Rectangle 76"/>
          <p:cNvSpPr>
            <a:spLocks noChangeArrowheads="1"/>
          </p:cNvSpPr>
          <p:nvPr/>
        </p:nvSpPr>
        <p:spPr bwMode="auto">
          <a:xfrm>
            <a:off x="6804248" y="2204864"/>
            <a:ext cx="159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incorporated</a:t>
            </a:r>
            <a:endParaRPr lang="nl-NL" sz="200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3391" name="Rectangle 79"/>
          <p:cNvSpPr>
            <a:spLocks noChangeArrowheads="1"/>
          </p:cNvSpPr>
          <p:nvPr/>
        </p:nvSpPr>
        <p:spPr bwMode="auto">
          <a:xfrm>
            <a:off x="228600" y="2918792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GB" b="1" i="1" dirty="0">
                <a:solidFill>
                  <a:srgbClr val="660066"/>
                </a:solidFill>
                <a:latin typeface="Arial" charset="0"/>
                <a:cs typeface="Arial" charset="0"/>
              </a:rPr>
              <a:t>Personal </a:t>
            </a:r>
            <a:endParaRPr lang="en-GB" b="1" i="1" dirty="0" smtClean="0">
              <a:solidFill>
                <a:srgbClr val="660066"/>
              </a:solidFill>
              <a:latin typeface="Arial" charset="0"/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n-GB" b="1" i="1" dirty="0" smtClean="0">
                <a:solidFill>
                  <a:srgbClr val="660066"/>
                </a:solidFill>
                <a:latin typeface="Arial" charset="0"/>
                <a:cs typeface="Arial" charset="0"/>
              </a:rPr>
              <a:t>capacity</a:t>
            </a:r>
            <a:endParaRPr lang="nl-NL" dirty="0">
              <a:solidFill>
                <a:srgbClr val="660066"/>
              </a:solidFill>
            </a:endParaRPr>
          </a:p>
        </p:txBody>
      </p:sp>
      <p:sp>
        <p:nvSpPr>
          <p:cNvPr id="13392" name="Rectangle 80"/>
          <p:cNvSpPr>
            <a:spLocks noChangeArrowheads="1"/>
          </p:cNvSpPr>
          <p:nvPr/>
        </p:nvSpPr>
        <p:spPr bwMode="auto">
          <a:xfrm>
            <a:off x="251520" y="3921968"/>
            <a:ext cx="7970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GB" b="1" i="1" dirty="0">
                <a:solidFill>
                  <a:srgbClr val="660066"/>
                </a:solidFill>
                <a:latin typeface="Arial" charset="0"/>
                <a:cs typeface="Arial" charset="0"/>
              </a:rPr>
              <a:t>Interpersonal </a:t>
            </a:r>
          </a:p>
          <a:p>
            <a:pPr>
              <a:spcBef>
                <a:spcPts val="0"/>
              </a:spcBef>
            </a:pPr>
            <a:r>
              <a:rPr lang="en-GB" b="1" i="1" dirty="0">
                <a:solidFill>
                  <a:srgbClr val="660066"/>
                </a:solidFill>
                <a:latin typeface="Arial" charset="0"/>
                <a:cs typeface="Arial" charset="0"/>
              </a:rPr>
              <a:t>capacity</a:t>
            </a:r>
            <a:endParaRPr lang="nl-NL" b="1" i="1" dirty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13393" name="Rectangle 81"/>
          <p:cNvSpPr>
            <a:spLocks noChangeArrowheads="1"/>
          </p:cNvSpPr>
          <p:nvPr/>
        </p:nvSpPr>
        <p:spPr bwMode="auto">
          <a:xfrm>
            <a:off x="251520" y="4930080"/>
            <a:ext cx="7620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GB" b="1" i="1" dirty="0">
                <a:solidFill>
                  <a:srgbClr val="660066"/>
                </a:solidFill>
                <a:latin typeface="Arial" charset="0"/>
                <a:cs typeface="Arial" charset="0"/>
              </a:rPr>
              <a:t>Organisational </a:t>
            </a:r>
          </a:p>
          <a:p>
            <a:pPr>
              <a:spcBef>
                <a:spcPts val="0"/>
              </a:spcBef>
            </a:pPr>
            <a:r>
              <a:rPr lang="en-GB" b="1" i="1" dirty="0">
                <a:solidFill>
                  <a:srgbClr val="660066"/>
                </a:solidFill>
                <a:latin typeface="Arial" charset="0"/>
                <a:cs typeface="Arial" charset="0"/>
              </a:rPr>
              <a:t>capacity</a:t>
            </a:r>
            <a:endParaRPr lang="nl-NL" b="1" i="1" dirty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13394" name="Line 82"/>
          <p:cNvSpPr>
            <a:spLocks noChangeShapeType="1"/>
          </p:cNvSpPr>
          <p:nvPr/>
        </p:nvSpPr>
        <p:spPr bwMode="auto">
          <a:xfrm>
            <a:off x="2590800" y="1775792"/>
            <a:ext cx="36984" cy="409039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3395" name="Line 83"/>
          <p:cNvSpPr>
            <a:spLocks noChangeShapeType="1"/>
          </p:cNvSpPr>
          <p:nvPr/>
        </p:nvSpPr>
        <p:spPr bwMode="auto">
          <a:xfrm>
            <a:off x="381000" y="2766392"/>
            <a:ext cx="8001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3396" name="Line 84"/>
          <p:cNvSpPr>
            <a:spLocks noChangeShapeType="1"/>
          </p:cNvSpPr>
          <p:nvPr/>
        </p:nvSpPr>
        <p:spPr bwMode="auto">
          <a:xfrm>
            <a:off x="323528" y="3777952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3398" name="Line 86"/>
          <p:cNvSpPr>
            <a:spLocks noChangeShapeType="1"/>
          </p:cNvSpPr>
          <p:nvPr/>
        </p:nvSpPr>
        <p:spPr bwMode="auto">
          <a:xfrm>
            <a:off x="395536" y="4786064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3399" name="Line 87"/>
          <p:cNvSpPr>
            <a:spLocks noChangeShapeType="1"/>
          </p:cNvSpPr>
          <p:nvPr/>
        </p:nvSpPr>
        <p:spPr bwMode="auto">
          <a:xfrm>
            <a:off x="3886200" y="1775792"/>
            <a:ext cx="37728" cy="40294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3400" name="Line 88"/>
          <p:cNvSpPr>
            <a:spLocks noChangeShapeType="1"/>
          </p:cNvSpPr>
          <p:nvPr/>
        </p:nvSpPr>
        <p:spPr bwMode="auto">
          <a:xfrm>
            <a:off x="5257800" y="1775792"/>
            <a:ext cx="34280" cy="41014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3401" name="Line 89"/>
          <p:cNvSpPr>
            <a:spLocks noChangeShapeType="1"/>
          </p:cNvSpPr>
          <p:nvPr/>
        </p:nvSpPr>
        <p:spPr bwMode="auto">
          <a:xfrm>
            <a:off x="6781800" y="1775792"/>
            <a:ext cx="22448" cy="39574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3402" name="Line 90"/>
          <p:cNvSpPr>
            <a:spLocks noChangeShapeType="1"/>
          </p:cNvSpPr>
          <p:nvPr/>
        </p:nvSpPr>
        <p:spPr bwMode="auto">
          <a:xfrm>
            <a:off x="3200400" y="3452192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3403" name="Line 91"/>
          <p:cNvSpPr>
            <a:spLocks noChangeShapeType="1"/>
          </p:cNvSpPr>
          <p:nvPr/>
        </p:nvSpPr>
        <p:spPr bwMode="auto">
          <a:xfrm>
            <a:off x="3203848" y="4426024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13404" name="Line 92"/>
          <p:cNvSpPr>
            <a:spLocks noChangeShapeType="1"/>
          </p:cNvSpPr>
          <p:nvPr/>
        </p:nvSpPr>
        <p:spPr bwMode="auto">
          <a:xfrm>
            <a:off x="3203848" y="529012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24</a:t>
            </a:fld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755576" y="1268760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GB" dirty="0" smtClean="0">
                <a:solidFill>
                  <a:srgbClr val="660066"/>
                </a:solidFill>
              </a:rPr>
              <a:t>How to think about development of a professional learning community?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584643" y="2420888"/>
            <a:ext cx="597471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rgbClr val="660066"/>
                </a:solidFill>
              </a:rPr>
              <a:t>One</a:t>
            </a:r>
            <a:r>
              <a:rPr lang="nl-NL" dirty="0" smtClean="0">
                <a:solidFill>
                  <a:srgbClr val="660066"/>
                </a:solidFill>
              </a:rPr>
              <a:t> </a:t>
            </a:r>
            <a:r>
              <a:rPr lang="nl-NL" dirty="0" err="1" smtClean="0">
                <a:solidFill>
                  <a:srgbClr val="660066"/>
                </a:solidFill>
              </a:rPr>
              <a:t>answer</a:t>
            </a:r>
            <a:r>
              <a:rPr lang="nl-NL" dirty="0" smtClean="0">
                <a:solidFill>
                  <a:srgbClr val="660066"/>
                </a:solidFill>
              </a:rPr>
              <a:t>: thinking in stages of </a:t>
            </a:r>
            <a:r>
              <a:rPr lang="nl-NL" dirty="0" err="1" smtClean="0">
                <a:solidFill>
                  <a:srgbClr val="660066"/>
                </a:solidFill>
              </a:rPr>
              <a:t>development</a:t>
            </a:r>
            <a:endParaRPr lang="nl-NL" dirty="0" smtClean="0">
              <a:solidFill>
                <a:srgbClr val="660066"/>
              </a:solidFill>
            </a:endParaRPr>
          </a:p>
          <a:p>
            <a:endParaRPr lang="nl-NL" dirty="0" smtClean="0">
              <a:solidFill>
                <a:srgbClr val="660066"/>
              </a:solidFill>
            </a:endParaRPr>
          </a:p>
          <a:p>
            <a:r>
              <a:rPr lang="nl-NL" dirty="0" err="1" smtClean="0">
                <a:solidFill>
                  <a:srgbClr val="660066"/>
                </a:solidFill>
              </a:rPr>
              <a:t>Another</a:t>
            </a:r>
            <a:r>
              <a:rPr lang="nl-NL" dirty="0" smtClean="0">
                <a:solidFill>
                  <a:srgbClr val="660066"/>
                </a:solidFill>
              </a:rPr>
              <a:t> </a:t>
            </a:r>
            <a:r>
              <a:rPr lang="nl-NL" dirty="0" err="1" smtClean="0">
                <a:solidFill>
                  <a:srgbClr val="660066"/>
                </a:solidFill>
              </a:rPr>
              <a:t>answer</a:t>
            </a:r>
            <a:r>
              <a:rPr lang="nl-NL" dirty="0" smtClean="0">
                <a:solidFill>
                  <a:srgbClr val="660066"/>
                </a:solidFill>
              </a:rPr>
              <a:t>: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nl-NL" dirty="0" smtClean="0">
                <a:solidFill>
                  <a:srgbClr val="660066"/>
                </a:solidFill>
              </a:rPr>
              <a:t>No stages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nl-NL" dirty="0" err="1" smtClean="0">
                <a:solidFill>
                  <a:srgbClr val="660066"/>
                </a:solidFill>
              </a:rPr>
              <a:t>Three</a:t>
            </a:r>
            <a:r>
              <a:rPr lang="nl-NL" dirty="0" smtClean="0">
                <a:solidFill>
                  <a:srgbClr val="660066"/>
                </a:solidFill>
              </a:rPr>
              <a:t> different </a:t>
            </a:r>
            <a:r>
              <a:rPr lang="nl-NL" dirty="0" err="1" smtClean="0">
                <a:solidFill>
                  <a:srgbClr val="660066"/>
                </a:solidFill>
              </a:rPr>
              <a:t>concepts</a:t>
            </a:r>
            <a:r>
              <a:rPr lang="nl-NL" dirty="0" smtClean="0">
                <a:solidFill>
                  <a:srgbClr val="660066"/>
                </a:solidFill>
              </a:rPr>
              <a:t>:</a:t>
            </a:r>
          </a:p>
          <a:p>
            <a:pPr marL="812800" lvl="1" indent="-355600">
              <a:buFont typeface="Arial" pitchFamily="34" charset="0"/>
              <a:buChar char="•"/>
            </a:pPr>
            <a:r>
              <a:rPr lang="nl-NL" dirty="0" err="1" smtClean="0">
                <a:solidFill>
                  <a:srgbClr val="660066"/>
                </a:solidFill>
              </a:rPr>
              <a:t>Broadening</a:t>
            </a:r>
            <a:endParaRPr lang="nl-NL" dirty="0" smtClean="0">
              <a:solidFill>
                <a:srgbClr val="660066"/>
              </a:solidFill>
            </a:endParaRPr>
          </a:p>
          <a:p>
            <a:pPr marL="812800" lvl="1" indent="-355600">
              <a:buFont typeface="Arial" pitchFamily="34" charset="0"/>
              <a:buChar char="•"/>
            </a:pPr>
            <a:r>
              <a:rPr lang="nl-NL" dirty="0" smtClean="0">
                <a:solidFill>
                  <a:srgbClr val="660066"/>
                </a:solidFill>
              </a:rPr>
              <a:t> </a:t>
            </a:r>
            <a:r>
              <a:rPr lang="nl-NL" dirty="0" err="1" smtClean="0">
                <a:solidFill>
                  <a:srgbClr val="660066"/>
                </a:solidFill>
              </a:rPr>
              <a:t>Deepening</a:t>
            </a:r>
            <a:endParaRPr lang="nl-NL" dirty="0" smtClean="0">
              <a:solidFill>
                <a:srgbClr val="660066"/>
              </a:solidFill>
            </a:endParaRPr>
          </a:p>
          <a:p>
            <a:pPr marL="812800" lvl="1" indent="-355600">
              <a:buFont typeface="Arial" pitchFamily="34" charset="0"/>
              <a:buChar char="•"/>
            </a:pPr>
            <a:r>
              <a:rPr lang="nl-NL" dirty="0" err="1" smtClean="0">
                <a:solidFill>
                  <a:srgbClr val="660066"/>
                </a:solidFill>
              </a:rPr>
              <a:t>Anchoring</a:t>
            </a:r>
            <a:endParaRPr lang="nl-NL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9ADB7-F8C2-457A-94BC-B13388F6DD43}" type="slidenum">
              <a:rPr lang="nl-NL"/>
              <a:pPr/>
              <a:t>25</a:t>
            </a:fld>
            <a:endParaRPr lang="nl-NL" b="0">
              <a:latin typeface="Fontys Joanna Bold" charset="0"/>
            </a:endParaRPr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6000" y="2362200"/>
            <a:ext cx="3659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b="0">
                <a:solidFill>
                  <a:srgbClr val="FF3300"/>
                </a:solidFill>
              </a:rPr>
              <a:t>CAPACITY / DIMENSION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19400" y="2895600"/>
            <a:ext cx="914400" cy="3657600"/>
            <a:chOff x="1776" y="1824"/>
            <a:chExt cx="576" cy="2304"/>
          </a:xfrm>
        </p:grpSpPr>
        <p:sp>
          <p:nvSpPr>
            <p:cNvPr id="93194" name="Text Box 10"/>
            <p:cNvSpPr txBox="1">
              <a:spLocks noChangeArrowheads="1"/>
            </p:cNvSpPr>
            <p:nvPr/>
          </p:nvSpPr>
          <p:spPr bwMode="auto">
            <a:xfrm>
              <a:off x="1968" y="1855"/>
              <a:ext cx="232" cy="1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sz="2000" b="0"/>
                <a:t>D</a:t>
              </a:r>
            </a:p>
            <a:p>
              <a:r>
                <a:rPr lang="nl-NL" sz="2000" b="0"/>
                <a:t>E</a:t>
              </a:r>
            </a:p>
            <a:p>
              <a:r>
                <a:rPr lang="nl-NL" sz="2000" b="0"/>
                <a:t>E</a:t>
              </a:r>
            </a:p>
            <a:p>
              <a:r>
                <a:rPr lang="nl-NL" sz="2000" b="0"/>
                <a:t>P</a:t>
              </a:r>
            </a:p>
            <a:p>
              <a:r>
                <a:rPr lang="nl-NL" sz="2000" b="0"/>
                <a:t>E</a:t>
              </a:r>
            </a:p>
            <a:p>
              <a:r>
                <a:rPr lang="nl-NL" sz="2000" b="0"/>
                <a:t>N</a:t>
              </a:r>
            </a:p>
            <a:p>
              <a:r>
                <a:rPr lang="nl-NL" sz="2000" b="0"/>
                <a:t>I</a:t>
              </a:r>
            </a:p>
            <a:p>
              <a:r>
                <a:rPr lang="nl-NL" sz="2000" b="0"/>
                <a:t>N</a:t>
              </a:r>
            </a:p>
            <a:p>
              <a:r>
                <a:rPr lang="nl-NL" sz="2000" b="0"/>
                <a:t>G</a:t>
              </a:r>
            </a:p>
          </p:txBody>
        </p:sp>
        <p:sp>
          <p:nvSpPr>
            <p:cNvPr id="93195" name="AutoShape 11"/>
            <p:cNvSpPr>
              <a:spLocks noChangeArrowheads="1"/>
            </p:cNvSpPr>
            <p:nvPr/>
          </p:nvSpPr>
          <p:spPr bwMode="auto">
            <a:xfrm>
              <a:off x="1776" y="1824"/>
              <a:ext cx="576" cy="2304"/>
            </a:xfrm>
            <a:prstGeom prst="down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105400" y="2895600"/>
            <a:ext cx="914400" cy="3657600"/>
            <a:chOff x="3216" y="1824"/>
            <a:chExt cx="576" cy="2304"/>
          </a:xfrm>
        </p:grpSpPr>
        <p:sp>
          <p:nvSpPr>
            <p:cNvPr id="93197" name="Text Box 13"/>
            <p:cNvSpPr txBox="1">
              <a:spLocks noChangeArrowheads="1"/>
            </p:cNvSpPr>
            <p:nvPr/>
          </p:nvSpPr>
          <p:spPr bwMode="auto">
            <a:xfrm>
              <a:off x="3408" y="1855"/>
              <a:ext cx="232" cy="1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sz="2000" b="0"/>
                <a:t>A</a:t>
              </a:r>
            </a:p>
            <a:p>
              <a:r>
                <a:rPr lang="nl-NL" sz="2000" b="0"/>
                <a:t>N</a:t>
              </a:r>
            </a:p>
            <a:p>
              <a:r>
                <a:rPr lang="nl-NL" sz="2000" b="0"/>
                <a:t>C</a:t>
              </a:r>
            </a:p>
            <a:p>
              <a:r>
                <a:rPr lang="nl-NL" sz="2000" b="0"/>
                <a:t>H</a:t>
              </a:r>
            </a:p>
            <a:p>
              <a:r>
                <a:rPr lang="nl-NL" sz="2000" b="0"/>
                <a:t>O</a:t>
              </a:r>
            </a:p>
            <a:p>
              <a:r>
                <a:rPr lang="nl-NL" sz="2000" b="0"/>
                <a:t>R</a:t>
              </a:r>
            </a:p>
            <a:p>
              <a:r>
                <a:rPr lang="nl-NL" sz="2000" b="0"/>
                <a:t>I</a:t>
              </a:r>
            </a:p>
            <a:p>
              <a:r>
                <a:rPr lang="nl-NL" sz="2000" b="0"/>
                <a:t>N</a:t>
              </a:r>
            </a:p>
            <a:p>
              <a:r>
                <a:rPr lang="nl-NL" sz="2000" b="0"/>
                <a:t>G</a:t>
              </a:r>
            </a:p>
          </p:txBody>
        </p:sp>
        <p:sp>
          <p:nvSpPr>
            <p:cNvPr id="93198" name="AutoShape 14"/>
            <p:cNvSpPr>
              <a:spLocks noChangeArrowheads="1"/>
            </p:cNvSpPr>
            <p:nvPr/>
          </p:nvSpPr>
          <p:spPr bwMode="auto">
            <a:xfrm>
              <a:off x="3216" y="1824"/>
              <a:ext cx="576" cy="2304"/>
            </a:xfrm>
            <a:prstGeom prst="down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685800" y="2895600"/>
            <a:ext cx="914400" cy="3657600"/>
            <a:chOff x="432" y="1824"/>
            <a:chExt cx="576" cy="2304"/>
          </a:xfrm>
        </p:grpSpPr>
        <p:sp>
          <p:nvSpPr>
            <p:cNvPr id="93191" name="Text Box 7"/>
            <p:cNvSpPr txBox="1">
              <a:spLocks noChangeArrowheads="1"/>
            </p:cNvSpPr>
            <p:nvPr/>
          </p:nvSpPr>
          <p:spPr bwMode="auto">
            <a:xfrm>
              <a:off x="624" y="1855"/>
              <a:ext cx="232" cy="1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sz="2000" b="0"/>
                <a:t>B</a:t>
              </a:r>
            </a:p>
            <a:p>
              <a:r>
                <a:rPr lang="nl-NL" sz="2000" b="0"/>
                <a:t>R</a:t>
              </a:r>
            </a:p>
            <a:p>
              <a:r>
                <a:rPr lang="nl-NL" sz="2000" b="0"/>
                <a:t>O</a:t>
              </a:r>
            </a:p>
            <a:p>
              <a:r>
                <a:rPr lang="nl-NL" sz="2000" b="0"/>
                <a:t>A</a:t>
              </a:r>
            </a:p>
            <a:p>
              <a:r>
                <a:rPr lang="nl-NL" sz="2000" b="0"/>
                <a:t>D</a:t>
              </a:r>
            </a:p>
            <a:p>
              <a:r>
                <a:rPr lang="nl-NL" sz="2000" b="0"/>
                <a:t>E</a:t>
              </a:r>
            </a:p>
            <a:p>
              <a:r>
                <a:rPr lang="nl-NL" sz="2000" b="0"/>
                <a:t>N</a:t>
              </a:r>
            </a:p>
            <a:p>
              <a:r>
                <a:rPr lang="nl-NL" sz="2000" b="0"/>
                <a:t>I</a:t>
              </a:r>
            </a:p>
            <a:p>
              <a:r>
                <a:rPr lang="nl-NL" sz="2000" b="0"/>
                <a:t>N</a:t>
              </a:r>
            </a:p>
            <a:p>
              <a:r>
                <a:rPr lang="nl-NL" sz="2000" b="0"/>
                <a:t>G</a:t>
              </a:r>
            </a:p>
          </p:txBody>
        </p:sp>
        <p:sp>
          <p:nvSpPr>
            <p:cNvPr id="93192" name="AutoShape 8"/>
            <p:cNvSpPr>
              <a:spLocks noChangeArrowheads="1"/>
            </p:cNvSpPr>
            <p:nvPr/>
          </p:nvSpPr>
          <p:spPr bwMode="auto">
            <a:xfrm>
              <a:off x="432" y="1824"/>
              <a:ext cx="576" cy="2304"/>
            </a:xfrm>
            <a:prstGeom prst="downArrow">
              <a:avLst>
                <a:gd name="adj1" fmla="val 50000"/>
                <a:gd name="adj2" fmla="val 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33400" y="2895600"/>
            <a:ext cx="7010400" cy="3505200"/>
            <a:chOff x="336" y="1824"/>
            <a:chExt cx="4416" cy="2208"/>
          </a:xfrm>
        </p:grpSpPr>
        <p:sp>
          <p:nvSpPr>
            <p:cNvPr id="93201" name="Line 17"/>
            <p:cNvSpPr>
              <a:spLocks noChangeShapeType="1"/>
            </p:cNvSpPr>
            <p:nvPr/>
          </p:nvSpPr>
          <p:spPr bwMode="auto">
            <a:xfrm>
              <a:off x="336" y="2448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93202" name="Line 18"/>
            <p:cNvSpPr>
              <a:spLocks noChangeShapeType="1"/>
            </p:cNvSpPr>
            <p:nvPr/>
          </p:nvSpPr>
          <p:spPr bwMode="auto">
            <a:xfrm>
              <a:off x="336" y="3216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93203" name="Line 19"/>
            <p:cNvSpPr>
              <a:spLocks noChangeShapeType="1"/>
            </p:cNvSpPr>
            <p:nvPr/>
          </p:nvSpPr>
          <p:spPr bwMode="auto">
            <a:xfrm>
              <a:off x="1392" y="1872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  <p:sp>
          <p:nvSpPr>
            <p:cNvPr id="93204" name="Line 20"/>
            <p:cNvSpPr>
              <a:spLocks noChangeShapeType="1"/>
            </p:cNvSpPr>
            <p:nvPr/>
          </p:nvSpPr>
          <p:spPr bwMode="auto">
            <a:xfrm>
              <a:off x="2880" y="1824"/>
              <a:ext cx="0" cy="2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nl-NL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6765925" y="2784475"/>
            <a:ext cx="1065213" cy="3378200"/>
            <a:chOff x="4262" y="1754"/>
            <a:chExt cx="671" cy="2128"/>
          </a:xfrm>
        </p:grpSpPr>
        <p:sp>
          <p:nvSpPr>
            <p:cNvPr id="93199" name="Text Box 15"/>
            <p:cNvSpPr txBox="1">
              <a:spLocks noChangeArrowheads="1"/>
            </p:cNvSpPr>
            <p:nvPr/>
          </p:nvSpPr>
          <p:spPr bwMode="auto">
            <a:xfrm>
              <a:off x="4262" y="1754"/>
              <a:ext cx="671" cy="2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nl-NL" b="0"/>
                <a:t>LESS</a:t>
              </a:r>
            </a:p>
            <a:p>
              <a:endParaRPr lang="nl-NL" b="0"/>
            </a:p>
            <a:p>
              <a:endParaRPr lang="nl-NL" b="0"/>
            </a:p>
            <a:p>
              <a:endParaRPr lang="nl-NL" b="0"/>
            </a:p>
            <a:p>
              <a:endParaRPr lang="nl-NL" b="0"/>
            </a:p>
            <a:p>
              <a:endParaRPr lang="nl-NL" b="0"/>
            </a:p>
            <a:p>
              <a:endParaRPr lang="nl-NL" b="0"/>
            </a:p>
            <a:p>
              <a:endParaRPr lang="nl-NL" b="0"/>
            </a:p>
            <a:p>
              <a:r>
                <a:rPr lang="nl-NL" b="0"/>
                <a:t>MORE</a:t>
              </a:r>
            </a:p>
          </p:txBody>
        </p:sp>
        <p:sp>
          <p:nvSpPr>
            <p:cNvPr id="93205" name="AutoShape 21"/>
            <p:cNvSpPr>
              <a:spLocks noChangeArrowheads="1"/>
            </p:cNvSpPr>
            <p:nvPr/>
          </p:nvSpPr>
          <p:spPr bwMode="auto">
            <a:xfrm>
              <a:off x="4416" y="2160"/>
              <a:ext cx="288" cy="1344"/>
            </a:xfrm>
            <a:prstGeom prst="downArrow">
              <a:avLst>
                <a:gd name="adj1" fmla="val 50000"/>
                <a:gd name="adj2" fmla="val 116667"/>
              </a:avLst>
            </a:prstGeom>
            <a:gradFill rotWithShape="0">
              <a:gsLst>
                <a:gs pos="0">
                  <a:srgbClr val="9933FF">
                    <a:gamma/>
                    <a:shade val="46275"/>
                    <a:invGamma/>
                  </a:srgbClr>
                </a:gs>
                <a:gs pos="50000">
                  <a:srgbClr val="9933FF"/>
                </a:gs>
                <a:gs pos="100000">
                  <a:srgbClr val="9933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1219200" y="1447800"/>
            <a:ext cx="6665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>
                <a:solidFill>
                  <a:srgbClr val="660066"/>
                </a:solidFill>
              </a:rPr>
              <a:t>THE DEVELOPMENT  OF A SCHOOL AS </a:t>
            </a:r>
          </a:p>
          <a:p>
            <a:pPr algn="ctr"/>
            <a:r>
              <a:rPr lang="en-GB">
                <a:solidFill>
                  <a:srgbClr val="660066"/>
                </a:solidFill>
              </a:rPr>
              <a:t>A PROFESSIONAL LEARNING COMMUNITY</a:t>
            </a:r>
            <a:endParaRPr lang="nl-NL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707904" y="3717032"/>
            <a:ext cx="4953000" cy="2590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l-NL" b="0" dirty="0">
              <a:solidFill>
                <a:srgbClr val="000000"/>
              </a:solidFill>
            </a:endParaRPr>
          </a:p>
        </p:txBody>
      </p:sp>
      <p:sp>
        <p:nvSpPr>
          <p:cNvPr id="1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CB737-18BB-4FF8-A999-5B49F94332C2}" type="slidenum">
              <a:rPr lang="nl-NL"/>
              <a:pPr/>
              <a:t>26</a:t>
            </a:fld>
            <a:endParaRPr lang="nl-NL" b="0">
              <a:latin typeface="Fontys Joanna Bold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685800" y="12954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i="1" dirty="0">
                <a:solidFill>
                  <a:srgbClr val="660066"/>
                </a:solidFill>
                <a:latin typeface="Arial" charset="0"/>
                <a:cs typeface="Arial" charset="0"/>
              </a:rPr>
              <a:t>THE C.O.P.L. - PROJECT</a:t>
            </a:r>
            <a:endParaRPr lang="en-GB" sz="3200" b="0" dirty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539552" y="1916832"/>
            <a:ext cx="5257800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60000"/>
              </a:lnSpc>
              <a:buFontTx/>
              <a:buAutoNum type="arabicPeriod"/>
            </a:pPr>
            <a:r>
              <a:rPr lang="en-GB" b="0" dirty="0">
                <a:solidFill>
                  <a:schemeClr val="accent1">
                    <a:lumMod val="75000"/>
                  </a:schemeClr>
                </a:solidFill>
              </a:rPr>
              <a:t>How to account for the development</a:t>
            </a:r>
          </a:p>
          <a:p>
            <a:pPr marL="457200" indent="-457200">
              <a:lnSpc>
                <a:spcPct val="160000"/>
              </a:lnSpc>
              <a:buFontTx/>
              <a:buAutoNum type="arabicPeriod"/>
            </a:pPr>
            <a:r>
              <a:rPr lang="en-GB" b="0" dirty="0">
                <a:solidFill>
                  <a:srgbClr val="660066"/>
                </a:solidFill>
              </a:rPr>
              <a:t>Interventions:</a:t>
            </a:r>
          </a:p>
          <a:p>
            <a:pPr marL="914400" lvl="1" indent="-457200">
              <a:lnSpc>
                <a:spcPct val="160000"/>
              </a:lnSpc>
              <a:buFontTx/>
              <a:buChar char="•"/>
            </a:pPr>
            <a:r>
              <a:rPr lang="en-GB" b="0" dirty="0" smtClean="0">
                <a:solidFill>
                  <a:srgbClr val="660066"/>
                </a:solidFill>
              </a:rPr>
              <a:t>Sources? </a:t>
            </a:r>
            <a:endParaRPr lang="en-GB" b="0" dirty="0"/>
          </a:p>
          <a:p>
            <a:pPr marL="457200" indent="-457200">
              <a:lnSpc>
                <a:spcPct val="160000"/>
              </a:lnSpc>
              <a:buFontTx/>
              <a:buAutoNum type="arabicPeriod"/>
            </a:pPr>
            <a:endParaRPr lang="en-GB" b="0" dirty="0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3733800" y="5029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6172200" y="3733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525963" y="3124200"/>
            <a:ext cx="3322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l-NL" b="0">
                <a:solidFill>
                  <a:srgbClr val="FF3300"/>
                </a:solidFill>
              </a:rPr>
              <a:t>Event                     Action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362200" y="4343400"/>
            <a:ext cx="1219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b="0">
                <a:solidFill>
                  <a:srgbClr val="FF3300"/>
                </a:solidFill>
              </a:rPr>
              <a:t>Internal</a:t>
            </a:r>
          </a:p>
          <a:p>
            <a:pPr>
              <a:spcBef>
                <a:spcPct val="50000"/>
              </a:spcBef>
            </a:pPr>
            <a:endParaRPr lang="nl-NL" b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r>
              <a:rPr lang="nl-NL" b="0">
                <a:solidFill>
                  <a:srgbClr val="FF3300"/>
                </a:solidFill>
              </a:rPr>
              <a:t>External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4038600" y="4114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 dirty="0" err="1">
                <a:solidFill>
                  <a:srgbClr val="660066"/>
                </a:solidFill>
              </a:rPr>
              <a:t>Internal</a:t>
            </a:r>
            <a:r>
              <a:rPr lang="nl-NL" i="1" dirty="0">
                <a:solidFill>
                  <a:srgbClr val="660066"/>
                </a:solidFill>
              </a:rPr>
              <a:t> </a:t>
            </a:r>
            <a:r>
              <a:rPr lang="nl-NL" i="1" dirty="0" err="1">
                <a:solidFill>
                  <a:srgbClr val="660066"/>
                </a:solidFill>
              </a:rPr>
              <a:t>event</a:t>
            </a:r>
            <a:endParaRPr lang="nl-NL" i="1" dirty="0">
              <a:solidFill>
                <a:srgbClr val="660066"/>
              </a:solidFill>
            </a:endParaRP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6248400" y="5410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>
                <a:solidFill>
                  <a:srgbClr val="660066"/>
                </a:solidFill>
              </a:rPr>
              <a:t>External action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324600" y="4114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 dirty="0" err="1">
                <a:solidFill>
                  <a:srgbClr val="660066"/>
                </a:solidFill>
              </a:rPr>
              <a:t>Internal</a:t>
            </a:r>
            <a:r>
              <a:rPr lang="nl-NL" i="1" dirty="0">
                <a:solidFill>
                  <a:srgbClr val="660066"/>
                </a:solidFill>
              </a:rPr>
              <a:t> </a:t>
            </a:r>
            <a:r>
              <a:rPr lang="nl-NL" i="1" dirty="0" err="1">
                <a:solidFill>
                  <a:srgbClr val="660066"/>
                </a:solidFill>
              </a:rPr>
              <a:t>action</a:t>
            </a:r>
            <a:endParaRPr lang="nl-NL" i="1" dirty="0">
              <a:solidFill>
                <a:srgbClr val="660066"/>
              </a:solidFill>
            </a:endParaRP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3962400" y="5410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i="1">
                <a:solidFill>
                  <a:srgbClr val="660066"/>
                </a:solidFill>
              </a:rPr>
              <a:t>External event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300192" y="3789040"/>
            <a:ext cx="2232248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b="1" dirty="0" err="1" smtClean="0">
                <a:solidFill>
                  <a:srgbClr val="FFFF00"/>
                </a:solidFill>
              </a:rPr>
              <a:t>Internal</a:t>
            </a:r>
            <a:r>
              <a:rPr lang="nl-NL" b="1" dirty="0" smtClean="0">
                <a:solidFill>
                  <a:srgbClr val="FFFF00"/>
                </a:solidFill>
              </a:rPr>
              <a:t> </a:t>
            </a:r>
            <a:r>
              <a:rPr lang="nl-NL" b="1" dirty="0" err="1" smtClean="0">
                <a:solidFill>
                  <a:srgbClr val="FFFF00"/>
                </a:solidFill>
              </a:rPr>
              <a:t>action</a:t>
            </a:r>
            <a:r>
              <a:rPr lang="nl-NL" b="1" dirty="0" smtClean="0">
                <a:solidFill>
                  <a:srgbClr val="FFFF00"/>
                </a:solidFill>
              </a:rPr>
              <a:t> </a:t>
            </a:r>
            <a:r>
              <a:rPr lang="nl-NL" b="1" dirty="0" err="1" smtClean="0">
                <a:solidFill>
                  <a:srgbClr val="FFFF00"/>
                </a:solidFill>
              </a:rPr>
              <a:t>by</a:t>
            </a:r>
            <a:r>
              <a:rPr lang="nl-NL" b="1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nl-NL" b="1" dirty="0" smtClean="0">
                <a:solidFill>
                  <a:srgbClr val="FFFF00"/>
                </a:solidFill>
              </a:rPr>
              <a:t>school leader</a:t>
            </a:r>
            <a:endParaRPr lang="nl-N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3528" y="1484784"/>
            <a:ext cx="6552728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lnSpc>
                <a:spcPct val="160000"/>
              </a:lnSpc>
              <a:buFontTx/>
              <a:buAutoNum type="arabicPeriod"/>
            </a:pPr>
            <a:r>
              <a:rPr lang="en-GB" b="0" dirty="0">
                <a:solidFill>
                  <a:schemeClr val="accent1">
                    <a:lumMod val="75000"/>
                  </a:schemeClr>
                </a:solidFill>
              </a:rPr>
              <a:t>How to account for the development</a:t>
            </a:r>
          </a:p>
          <a:p>
            <a:pPr marL="457200" indent="-457200">
              <a:buFontTx/>
              <a:buAutoNum type="arabicPeriod"/>
            </a:pPr>
            <a:r>
              <a:rPr lang="en-GB" b="0" dirty="0">
                <a:solidFill>
                  <a:srgbClr val="660066"/>
                </a:solidFill>
              </a:rPr>
              <a:t>Interventions:</a:t>
            </a:r>
          </a:p>
          <a:p>
            <a:pPr marL="914400" lvl="1" indent="-457200">
              <a:buFontTx/>
              <a:buChar char="•"/>
            </a:pPr>
            <a:r>
              <a:rPr lang="en-GB" b="0" dirty="0" smtClean="0">
                <a:solidFill>
                  <a:schemeClr val="accent1">
                    <a:lumMod val="75000"/>
                  </a:schemeClr>
                </a:solidFill>
              </a:rPr>
              <a:t>Sources? </a:t>
            </a:r>
          </a:p>
          <a:p>
            <a:pPr marL="914400" lvl="1" indent="-457200">
              <a:buFontTx/>
              <a:buChar char="•"/>
            </a:pPr>
            <a:r>
              <a:rPr lang="en-GB" dirty="0" smtClean="0">
                <a:solidFill>
                  <a:srgbClr val="660066"/>
                </a:solidFill>
              </a:rPr>
              <a:t>Focus: are the interventions directed at the development of the three capacities? </a:t>
            </a:r>
            <a:endParaRPr lang="en-GB" b="0" dirty="0">
              <a:solidFill>
                <a:srgbClr val="660066"/>
              </a:solidFill>
            </a:endParaRPr>
          </a:p>
          <a:p>
            <a:pPr marL="457200" indent="-457200">
              <a:lnSpc>
                <a:spcPct val="160000"/>
              </a:lnSpc>
              <a:buFontTx/>
              <a:buAutoNum type="arabicPeriod"/>
            </a:pPr>
            <a:endParaRPr lang="en-GB" b="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1064158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i="1" dirty="0">
                <a:solidFill>
                  <a:srgbClr val="660066"/>
                </a:solidFill>
                <a:latin typeface="Arial" charset="0"/>
                <a:cs typeface="Arial" charset="0"/>
              </a:rPr>
              <a:t>THE C.O.P.L. - PROJECT</a:t>
            </a:r>
            <a:endParaRPr lang="en-GB" sz="3200" b="0" dirty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115616" y="3645024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81000">
              <a:buFont typeface="Wingdings" pitchFamily="2" charset="2"/>
              <a:buChar char="Ø"/>
            </a:pPr>
            <a:r>
              <a:rPr lang="en-GB" dirty="0" smtClean="0">
                <a:solidFill>
                  <a:srgbClr val="660066"/>
                </a:solidFill>
              </a:rPr>
              <a:t>Almost every intervention focused on developing one or more capacities</a:t>
            </a:r>
          </a:p>
          <a:p>
            <a:pPr marL="381000" indent="-381000">
              <a:buFont typeface="Wingdings" pitchFamily="2" charset="2"/>
              <a:buChar char="Ø"/>
            </a:pPr>
            <a:endParaRPr lang="en-GB" dirty="0" smtClean="0">
              <a:solidFill>
                <a:srgbClr val="660066"/>
              </a:solidFill>
            </a:endParaRPr>
          </a:p>
          <a:p>
            <a:pPr marL="381000" indent="-381000">
              <a:buFont typeface="Wingdings" pitchFamily="2" charset="2"/>
              <a:buChar char="Ø"/>
            </a:pPr>
            <a:r>
              <a:rPr lang="en-GB" dirty="0" smtClean="0">
                <a:solidFill>
                  <a:srgbClr val="660066"/>
                </a:solidFill>
              </a:rPr>
              <a:t>Every capacity influenced by one ore more interventions</a:t>
            </a:r>
          </a:p>
          <a:p>
            <a:pPr marL="381000" indent="-381000">
              <a:buFont typeface="Wingdings" pitchFamily="2" charset="2"/>
              <a:buChar char="Ø"/>
            </a:pPr>
            <a:endParaRPr lang="en-GB" dirty="0" smtClean="0">
              <a:solidFill>
                <a:srgbClr val="660066"/>
              </a:solidFill>
            </a:endParaRPr>
          </a:p>
          <a:p>
            <a:pPr marL="381000" indent="-381000">
              <a:buFont typeface="Wingdings" pitchFamily="2" charset="2"/>
              <a:buChar char="Ø"/>
            </a:pPr>
            <a:r>
              <a:rPr lang="en-GB" dirty="0" smtClean="0">
                <a:solidFill>
                  <a:srgbClr val="660066"/>
                </a:solidFill>
              </a:rPr>
              <a:t>The school leaders are using deliberately the concept of a PLC as frame-work for selecting interventions</a:t>
            </a:r>
            <a:endParaRPr lang="en-GB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AB09-C2C3-4405-8A97-B2D3D6FDDEF1}" type="slidenum">
              <a:rPr lang="nl-NL"/>
              <a:pPr/>
              <a:t>28</a:t>
            </a:fld>
            <a:endParaRPr lang="nl-NL" b="0">
              <a:latin typeface="Fontys Joanna Bold" charset="0"/>
            </a:endParaRP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85800" y="12954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i="1">
                <a:solidFill>
                  <a:srgbClr val="660066"/>
                </a:solidFill>
                <a:latin typeface="Arial" charset="0"/>
                <a:cs typeface="Arial" charset="0"/>
              </a:rPr>
              <a:t>THE C.O.P.L. - PROJECT</a:t>
            </a:r>
            <a:endParaRPr lang="en-GB" sz="3200" b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381000" y="1905000"/>
            <a:ext cx="79406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4175" indent="-384175">
              <a:lnSpc>
                <a:spcPct val="130000"/>
              </a:lnSpc>
            </a:pPr>
            <a:r>
              <a:rPr lang="nl-NL" b="0">
                <a:solidFill>
                  <a:srgbClr val="FF3300"/>
                </a:solidFill>
              </a:rPr>
              <a:t>Frame of Analyses</a:t>
            </a:r>
            <a:endParaRPr lang="nl-NL" b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533400" y="2438400"/>
            <a:ext cx="7696200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en-GB" b="0" dirty="0">
                <a:solidFill>
                  <a:schemeClr val="accent1">
                    <a:lumMod val="75000"/>
                  </a:schemeClr>
                </a:solidFill>
              </a:rPr>
              <a:t>How to account for the development</a:t>
            </a:r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en-GB" b="0" dirty="0">
                <a:solidFill>
                  <a:srgbClr val="660066"/>
                </a:solidFill>
              </a:rPr>
              <a:t>Interventions</a:t>
            </a: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GB" b="0" dirty="0">
                <a:solidFill>
                  <a:schemeClr val="accent1">
                    <a:lumMod val="75000"/>
                  </a:schemeClr>
                </a:solidFill>
              </a:rPr>
              <a:t>Sources</a:t>
            </a: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GB" b="0" dirty="0">
                <a:solidFill>
                  <a:schemeClr val="accent1">
                    <a:lumMod val="75000"/>
                  </a:schemeClr>
                </a:solidFill>
              </a:rPr>
              <a:t>Focus</a:t>
            </a:r>
            <a:r>
              <a:rPr lang="en-GB" b="0" dirty="0" smtClean="0">
                <a:solidFill>
                  <a:srgbClr val="660066"/>
                </a:solidFill>
              </a:rPr>
              <a:t>:</a:t>
            </a:r>
            <a:endParaRPr lang="en-GB" b="0" dirty="0">
              <a:solidFill>
                <a:srgbClr val="660066"/>
              </a:solidFill>
            </a:endParaRP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GB" b="0" dirty="0">
                <a:solidFill>
                  <a:srgbClr val="660066"/>
                </a:solidFill>
              </a:rPr>
              <a:t>Which interventions are contributing to the development of the schools as a PLC?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29</a:t>
            </a:fld>
            <a:endParaRPr lang="nl-NL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11560" y="1822406"/>
            <a:ext cx="7416824" cy="12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>
              <a:lnSpc>
                <a:spcPct val="110000"/>
              </a:lnSpc>
              <a:buFont typeface="Wingdings" pitchFamily="2" charset="2"/>
              <a:buChar char="Ø"/>
            </a:pPr>
            <a:r>
              <a:rPr lang="en-GB" dirty="0">
                <a:solidFill>
                  <a:srgbClr val="660066"/>
                </a:solidFill>
              </a:rPr>
              <a:t>Professional development 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en-GB" dirty="0">
                <a:solidFill>
                  <a:srgbClr val="660066"/>
                </a:solidFill>
              </a:rPr>
              <a:t>Re-organisation  of the teaching process and making teachers depending on each other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87338" y="3212530"/>
            <a:ext cx="8628062" cy="2049463"/>
            <a:chOff x="181" y="2117"/>
            <a:chExt cx="5435" cy="1291"/>
          </a:xfrm>
        </p:grpSpPr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192" y="2117"/>
              <a:ext cx="5424" cy="1056"/>
            </a:xfrm>
            <a:prstGeom prst="leftRightArrow">
              <a:avLst>
                <a:gd name="adj1" fmla="val 44120"/>
                <a:gd name="adj2" fmla="val 3027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nl-NL"/>
            </a:p>
          </p:txBody>
        </p: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181" y="2389"/>
              <a:ext cx="5409" cy="1019"/>
              <a:chOff x="181" y="2389"/>
              <a:chExt cx="5409" cy="1019"/>
            </a:xfrm>
          </p:grpSpPr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181" y="3120"/>
                <a:ext cx="53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nl-NL" b="0"/>
                  <a:t>Independency                                                             Interdependency</a:t>
                </a:r>
              </a:p>
            </p:txBody>
          </p:sp>
          <p:sp>
            <p:nvSpPr>
              <p:cNvPr id="9" name="Text Box 9"/>
              <p:cNvSpPr txBox="1">
                <a:spLocks noChangeArrowheads="1"/>
              </p:cNvSpPr>
              <p:nvPr/>
            </p:nvSpPr>
            <p:spPr bwMode="auto">
              <a:xfrm>
                <a:off x="422" y="2389"/>
                <a:ext cx="5168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nl-NL" dirty="0">
                    <a:solidFill>
                      <a:srgbClr val="FF3300"/>
                    </a:solidFill>
                  </a:rPr>
                  <a:t>story                 </a:t>
                </a:r>
                <a:r>
                  <a:rPr lang="nl-NL" dirty="0" err="1">
                    <a:solidFill>
                      <a:srgbClr val="FF3300"/>
                    </a:solidFill>
                  </a:rPr>
                  <a:t>aid</a:t>
                </a:r>
                <a:r>
                  <a:rPr lang="nl-NL" dirty="0">
                    <a:solidFill>
                      <a:srgbClr val="FF3300"/>
                    </a:solidFill>
                  </a:rPr>
                  <a:t> and                   </a:t>
                </a:r>
                <a:r>
                  <a:rPr lang="nl-NL" dirty="0" err="1">
                    <a:solidFill>
                      <a:srgbClr val="FF3300"/>
                    </a:solidFill>
                  </a:rPr>
                  <a:t>sharing</a:t>
                </a:r>
                <a:r>
                  <a:rPr lang="nl-NL" dirty="0">
                    <a:solidFill>
                      <a:srgbClr val="FF3300"/>
                    </a:solidFill>
                  </a:rPr>
                  <a:t>                 joint </a:t>
                </a:r>
                <a:r>
                  <a:rPr lang="nl-NL" dirty="0" err="1">
                    <a:solidFill>
                      <a:srgbClr val="FF3300"/>
                    </a:solidFill>
                  </a:rPr>
                  <a:t>work</a:t>
                </a:r>
                <a:endParaRPr lang="nl-NL" dirty="0">
                  <a:solidFill>
                    <a:srgbClr val="FF3300"/>
                  </a:solidFill>
                </a:endParaRPr>
              </a:p>
              <a:p>
                <a:r>
                  <a:rPr lang="nl-NL" dirty="0">
                    <a:solidFill>
                      <a:srgbClr val="FF3300"/>
                    </a:solidFill>
                  </a:rPr>
                  <a:t>telling             </a:t>
                </a:r>
                <a:r>
                  <a:rPr lang="nl-NL" dirty="0" err="1">
                    <a:solidFill>
                      <a:srgbClr val="FF3300"/>
                    </a:solidFill>
                  </a:rPr>
                  <a:t>assistance</a:t>
                </a:r>
                <a:r>
                  <a:rPr lang="nl-NL" dirty="0">
                    <a:solidFill>
                      <a:srgbClr val="FF3300"/>
                    </a:solidFill>
                  </a:rPr>
                  <a:t>             </a:t>
                </a:r>
              </a:p>
            </p:txBody>
          </p:sp>
        </p:grpSp>
      </p:grpSp>
      <p:sp>
        <p:nvSpPr>
          <p:cNvPr id="10" name="Rechthoek 9"/>
          <p:cNvSpPr/>
          <p:nvPr/>
        </p:nvSpPr>
        <p:spPr>
          <a:xfrm>
            <a:off x="467544" y="1412776"/>
            <a:ext cx="2985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</a:rPr>
              <a:t>Effective interventions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D22C-8A1A-4FF1-8197-24D304ADBF1C}" type="slidenum">
              <a:rPr lang="nl-NL"/>
              <a:pPr/>
              <a:t>3</a:t>
            </a:fld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971600" y="1700808"/>
            <a:ext cx="6813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</a:rPr>
              <a:t>A professional learning community is ……………….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30</a:t>
            </a:fld>
            <a:endParaRPr lang="nl-NL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11560" y="1822406"/>
            <a:ext cx="7416824" cy="123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81000" indent="-381000">
              <a:lnSpc>
                <a:spcPct val="110000"/>
              </a:lnSpc>
              <a:buFont typeface="Wingdings" pitchFamily="2" charset="2"/>
              <a:buChar char="Ø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Professional development 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Re-organisation  of the teaching process and making teachers depending on each other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88640" y="3124200"/>
            <a:ext cx="8303840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92100" indent="-2921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dirty="0" smtClean="0">
                <a:solidFill>
                  <a:srgbClr val="660066"/>
                </a:solidFill>
              </a:rPr>
              <a:t>Connecting the development as a PLC to the running innovations and actions in the school</a:t>
            </a:r>
          </a:p>
          <a:p>
            <a:pPr marL="292100" indent="-2921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dirty="0" smtClean="0">
                <a:solidFill>
                  <a:srgbClr val="660066"/>
                </a:solidFill>
              </a:rPr>
              <a:t>Re-organisation  </a:t>
            </a:r>
            <a:r>
              <a:rPr lang="en-GB" dirty="0">
                <a:solidFill>
                  <a:srgbClr val="660066"/>
                </a:solidFill>
              </a:rPr>
              <a:t>of the structures for meetings and CPD</a:t>
            </a:r>
          </a:p>
          <a:p>
            <a:pPr marL="292100" indent="-2921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dirty="0" smtClean="0">
                <a:solidFill>
                  <a:srgbClr val="660066"/>
                </a:solidFill>
              </a:rPr>
              <a:t>Leadership</a:t>
            </a:r>
            <a:endParaRPr lang="en-GB" dirty="0">
              <a:solidFill>
                <a:srgbClr val="660066"/>
              </a:solidFill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467544" y="1412776"/>
            <a:ext cx="29859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</a:rPr>
              <a:t>Effective interventions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CDD2-1561-4127-AA11-9FA50AC68E01}" type="slidenum">
              <a:rPr lang="nl-NL"/>
              <a:pPr/>
              <a:t>31</a:t>
            </a:fld>
            <a:endParaRPr lang="nl-NL" b="0">
              <a:latin typeface="Fontys Joanna Bold" charset="0"/>
            </a:endParaRPr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685800" y="12954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i="1">
                <a:solidFill>
                  <a:srgbClr val="660066"/>
                </a:solidFill>
                <a:latin typeface="Arial" charset="0"/>
                <a:cs typeface="Arial" charset="0"/>
              </a:rPr>
              <a:t>THE C.O.P.L. - PROJECT</a:t>
            </a:r>
            <a:endParaRPr lang="en-GB" sz="3200" b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539552" y="2053239"/>
            <a:ext cx="7696200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en-GB" b="0" dirty="0">
                <a:solidFill>
                  <a:schemeClr val="accent1">
                    <a:lumMod val="75000"/>
                  </a:schemeClr>
                </a:solidFill>
              </a:rPr>
              <a:t>How to account for the development</a:t>
            </a:r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en-GB" b="0" dirty="0">
                <a:solidFill>
                  <a:schemeClr val="accent1">
                    <a:lumMod val="75000"/>
                  </a:schemeClr>
                </a:solidFill>
              </a:rPr>
              <a:t>Interventions</a:t>
            </a: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GB" b="0" dirty="0">
                <a:solidFill>
                  <a:schemeClr val="accent1">
                    <a:lumMod val="75000"/>
                  </a:schemeClr>
                </a:solidFill>
              </a:rPr>
              <a:t>Sources</a:t>
            </a: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GB" b="0" dirty="0" smtClean="0">
                <a:solidFill>
                  <a:schemeClr val="accent1">
                    <a:lumMod val="75000"/>
                  </a:schemeClr>
                </a:solidFill>
              </a:rPr>
              <a:t>Focus </a:t>
            </a:r>
            <a:endParaRPr lang="en-GB" b="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457200">
              <a:lnSpc>
                <a:spcPct val="120000"/>
              </a:lnSpc>
              <a:buFontTx/>
              <a:buChar char="•"/>
            </a:pPr>
            <a:r>
              <a:rPr lang="en-GB" b="0" dirty="0" smtClean="0">
                <a:solidFill>
                  <a:schemeClr val="accent1">
                    <a:lumMod val="75000"/>
                  </a:schemeClr>
                </a:solidFill>
              </a:rPr>
              <a:t>Interventions</a:t>
            </a:r>
            <a:endParaRPr lang="en-GB" b="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en-GB" b="0" dirty="0">
                <a:solidFill>
                  <a:srgbClr val="660066"/>
                </a:solidFill>
              </a:rPr>
              <a:t>Role of the school </a:t>
            </a:r>
            <a:r>
              <a:rPr lang="en-GB" b="0" dirty="0" smtClean="0">
                <a:solidFill>
                  <a:srgbClr val="660066"/>
                </a:solidFill>
              </a:rPr>
              <a:t>leader? </a:t>
            </a:r>
            <a:endParaRPr lang="en-GB" b="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6B39-408E-4A85-84FC-CE4F7A7A4F6F}" type="slidenum">
              <a:rPr lang="nl-NL"/>
              <a:pPr/>
              <a:t>32</a:t>
            </a:fld>
            <a:endParaRPr lang="nl-NL" b="0">
              <a:latin typeface="Fontys Joanna Bold" charset="0"/>
            </a:endParaRPr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571500" y="121920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i="1">
                <a:solidFill>
                  <a:srgbClr val="660066"/>
                </a:solidFill>
                <a:latin typeface="Arial" charset="0"/>
                <a:cs typeface="Arial" charset="0"/>
              </a:rPr>
              <a:t>THE C.O.P.L. - PROJECT</a:t>
            </a:r>
            <a:endParaRPr lang="en-GB" sz="3200" b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467544" y="1700808"/>
            <a:ext cx="769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GB" b="0" dirty="0">
                <a:solidFill>
                  <a:srgbClr val="660066"/>
                </a:solidFill>
              </a:rPr>
              <a:t>Role of the school leader</a:t>
            </a:r>
          </a:p>
          <a:p>
            <a:pPr marL="457200" indent="-457200"/>
            <a:endParaRPr lang="en-GB" b="0" dirty="0">
              <a:solidFill>
                <a:srgbClr val="660066"/>
              </a:solidFill>
            </a:endParaRPr>
          </a:p>
          <a:p>
            <a:pPr marL="457200" indent="-457200">
              <a:buFontTx/>
              <a:buChar char="•"/>
            </a:pPr>
            <a:r>
              <a:rPr lang="en-GB" b="0" dirty="0">
                <a:solidFill>
                  <a:srgbClr val="660066"/>
                </a:solidFill>
              </a:rPr>
              <a:t>In schools most developed as a PLC, </a:t>
            </a:r>
            <a:r>
              <a:rPr lang="en-GB" b="0" dirty="0" smtClean="0">
                <a:solidFill>
                  <a:srgbClr val="660066"/>
                </a:solidFill>
              </a:rPr>
              <a:t>three roles </a:t>
            </a:r>
            <a:r>
              <a:rPr lang="en-GB" b="0" dirty="0">
                <a:solidFill>
                  <a:srgbClr val="660066"/>
                </a:solidFill>
              </a:rPr>
              <a:t>are </a:t>
            </a:r>
            <a:r>
              <a:rPr lang="en-GB" b="0" dirty="0" smtClean="0">
                <a:solidFill>
                  <a:srgbClr val="660066"/>
                </a:solidFill>
              </a:rPr>
              <a:t>fulfilled</a:t>
            </a:r>
            <a:endParaRPr lang="en-GB" b="0" dirty="0">
              <a:solidFill>
                <a:srgbClr val="660066"/>
              </a:solidFill>
            </a:endParaRP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1115616" y="3429000"/>
            <a:ext cx="4572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dirty="0">
                <a:solidFill>
                  <a:srgbClr val="660066"/>
                </a:solidFill>
                <a:latin typeface="Times New Roman" pitchFamily="18" charset="0"/>
              </a:rPr>
              <a:t>CULTURE BUILDER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dirty="0" smtClean="0">
                <a:solidFill>
                  <a:srgbClr val="660066"/>
                </a:solidFill>
                <a:latin typeface="Times New Roman" pitchFamily="18" charset="0"/>
              </a:rPr>
              <a:t>EDUCATOR</a:t>
            </a:r>
            <a:endParaRPr lang="nl-NL" dirty="0">
              <a:solidFill>
                <a:srgbClr val="660066"/>
              </a:solidFill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nl-NL" dirty="0" smtClean="0">
                <a:solidFill>
                  <a:srgbClr val="660066"/>
                </a:solidFill>
                <a:latin typeface="Times New Roman" pitchFamily="18" charset="0"/>
              </a:rPr>
              <a:t>ARCHITECT</a:t>
            </a:r>
            <a:endParaRPr lang="nl-NL" dirty="0">
              <a:solidFill>
                <a:srgbClr val="66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9C0F76-D1CB-423B-9C41-5D61A113E789}" type="slidenum">
              <a:rPr lang="nl-NL"/>
              <a:pPr/>
              <a:t>33</a:t>
            </a:fld>
            <a:endParaRPr lang="nl-NL">
              <a:solidFill>
                <a:schemeClr val="tx1"/>
              </a:solidFill>
            </a:endParaRPr>
          </a:p>
        </p:txBody>
      </p:sp>
      <p:sp>
        <p:nvSpPr>
          <p:cNvPr id="453635" name="Text Box 3"/>
          <p:cNvSpPr txBox="1">
            <a:spLocks noChangeArrowheads="1"/>
          </p:cNvSpPr>
          <p:nvPr/>
        </p:nvSpPr>
        <p:spPr bwMode="auto">
          <a:xfrm>
            <a:off x="323528" y="1772816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nl-NL" b="1" dirty="0">
                <a:solidFill>
                  <a:srgbClr val="FF3300"/>
                </a:solidFill>
              </a:rPr>
              <a:t>CULTURE BUILDER</a:t>
            </a:r>
          </a:p>
        </p:txBody>
      </p:sp>
      <p:sp>
        <p:nvSpPr>
          <p:cNvPr id="453638" name="Rectangle 6"/>
          <p:cNvSpPr>
            <a:spLocks noChangeArrowheads="1"/>
          </p:cNvSpPr>
          <p:nvPr/>
        </p:nvSpPr>
        <p:spPr bwMode="auto">
          <a:xfrm>
            <a:off x="251520" y="1124744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660066"/>
                </a:solidFill>
              </a:rPr>
              <a:t>THE ROLE OF THE SCHOOL LEADER</a:t>
            </a:r>
            <a:endParaRPr lang="nl-NL" sz="2800" b="1" dirty="0">
              <a:solidFill>
                <a:srgbClr val="660066"/>
              </a:solidFill>
            </a:endParaRPr>
          </a:p>
        </p:txBody>
      </p:sp>
      <p:sp>
        <p:nvSpPr>
          <p:cNvPr id="453663" name="Text Box 31"/>
          <p:cNvSpPr txBox="1">
            <a:spLocks noChangeArrowheads="1"/>
          </p:cNvSpPr>
          <p:nvPr/>
        </p:nvSpPr>
        <p:spPr bwMode="auto">
          <a:xfrm>
            <a:off x="525462" y="2420888"/>
            <a:ext cx="8093075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Arial" charset="0"/>
              </a:rPr>
              <a:t>developing and disseminating a shared vision and sense of purpose, aimed at the improvement of the pupils’ learning</a:t>
            </a: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Arial" charset="0"/>
              </a:rPr>
              <a:t>stressing the professional standards and expectations </a:t>
            </a: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Arial" charset="0"/>
              </a:rPr>
              <a:t>stimulating trustfull relations and tolerance for errors </a:t>
            </a: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Arial" charset="0"/>
              </a:rPr>
              <a:t>stimulating innovative attitudes and experiments</a:t>
            </a: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Arial" charset="0"/>
              </a:rPr>
              <a:t>providing individual psychological support</a:t>
            </a: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Arial" charset="0"/>
              </a:rPr>
              <a:t>involving the team members in CPD</a:t>
            </a: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Arial" charset="0"/>
              </a:rPr>
              <a:t>using rituals and symbols to underline the values sought</a:t>
            </a:r>
            <a:endParaRPr lang="nl-NL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536150-32F5-494B-968D-AF30E563610E}" type="slidenum">
              <a:rPr lang="nl-NL"/>
              <a:pPr/>
              <a:t>34</a:t>
            </a:fld>
            <a:endParaRPr lang="nl-NL">
              <a:solidFill>
                <a:schemeClr val="tx1"/>
              </a:solidFill>
            </a:endParaRPr>
          </a:p>
        </p:txBody>
      </p:sp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525462" y="2204864"/>
            <a:ext cx="80930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modelling  the teacher’s actions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instructional leadership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providing teachers with information regarding the pupils’ progress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maintain a professional dialogue and stimulate teachers intellectually </a:t>
            </a: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systematically supervise teachers’ learning processes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help to set feasible targets for teachers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lnSpc>
                <a:spcPct val="15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train staff members and teams in the skills required for learning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lnSpc>
                <a:spcPct val="15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develop leadership</a:t>
            </a:r>
            <a:endParaRPr lang="nl-NL" dirty="0">
              <a:solidFill>
                <a:srgbClr val="660066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3528" y="1772816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nl-NL" b="1" dirty="0" smtClean="0">
                <a:solidFill>
                  <a:srgbClr val="FF3300"/>
                </a:solidFill>
              </a:rPr>
              <a:t>EDUCATOR</a:t>
            </a:r>
            <a:endParaRPr lang="nl-NL" b="1" dirty="0">
              <a:solidFill>
                <a:srgbClr val="FF33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1520" y="1124744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660066"/>
                </a:solidFill>
              </a:rPr>
              <a:t>THE ROLE OF THE SCHOOL LEADER</a:t>
            </a:r>
            <a:endParaRPr lang="nl-NL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58BEF9-56A7-44EA-9BA3-7AF806FA9BDB}" type="slidenum">
              <a:rPr lang="nl-NL"/>
              <a:pPr/>
              <a:t>35</a:t>
            </a:fld>
            <a:endParaRPr lang="nl-NL">
              <a:solidFill>
                <a:schemeClr val="tx1"/>
              </a:solidFill>
            </a:endParaRP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593725" y="2244928"/>
            <a:ext cx="80930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making space, time and money available for learning, co-operation, CPD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developing systems providing teachers with information </a:t>
            </a: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developing shared and distributed leadership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draw up selectional and assessment criteria that stress individual and collective learning capacities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developing basic rules and procedures for communication, the organisation, curriculum and professional development</a:t>
            </a:r>
            <a:endParaRPr lang="nl-NL" sz="2000" dirty="0">
              <a:solidFill>
                <a:srgbClr val="660066"/>
              </a:solidFill>
              <a:latin typeface="Arial" charset="0"/>
              <a:cs typeface="Times New Roman" pitchFamily="18" charset="0"/>
            </a:endParaRPr>
          </a:p>
          <a:p>
            <a:pPr marL="374650" indent="-374650">
              <a:lnSpc>
                <a:spcPct val="160000"/>
              </a:lnSpc>
              <a:buFontTx/>
              <a:buChar char="•"/>
            </a:pP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forming </a:t>
            </a:r>
            <a:r>
              <a:rPr lang="en-GB" sz="2000" dirty="0" smtClean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sub-teams </a:t>
            </a:r>
            <a:r>
              <a:rPr lang="en-GB" sz="2000" dirty="0">
                <a:solidFill>
                  <a:srgbClr val="660066"/>
                </a:solidFill>
                <a:latin typeface="Arial" charset="0"/>
                <a:cs typeface="Times New Roman" pitchFamily="18" charset="0"/>
              </a:rPr>
              <a:t>in (bigger) schools</a:t>
            </a:r>
            <a:endParaRPr lang="nl-NL" sz="2000" dirty="0">
              <a:solidFill>
                <a:srgbClr val="660066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1520" y="1700808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spcBef>
                <a:spcPct val="50000"/>
              </a:spcBef>
            </a:pPr>
            <a:r>
              <a:rPr lang="nl-NL" b="1" dirty="0" smtClean="0">
                <a:solidFill>
                  <a:srgbClr val="FF3300"/>
                </a:solidFill>
              </a:rPr>
              <a:t>ARCHITECT</a:t>
            </a:r>
            <a:endParaRPr lang="nl-NL" b="1" dirty="0">
              <a:solidFill>
                <a:srgbClr val="FF3300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1520" y="1124744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660066"/>
                </a:solidFill>
              </a:rPr>
              <a:t>THE ROLE OF THE SCHOOL LEADER</a:t>
            </a:r>
            <a:endParaRPr lang="nl-NL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E5458F-2D99-4DFB-8D32-0B6D555ADE93}" type="slidenum">
              <a:rPr lang="nl-NL"/>
              <a:pPr/>
              <a:t>36</a:t>
            </a:fld>
            <a:endParaRPr lang="nl-NL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79400" y="1589088"/>
          <a:ext cx="8509000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1520" y="1124744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t-BR" sz="2800" b="1" dirty="0">
                <a:solidFill>
                  <a:srgbClr val="660066"/>
                </a:solidFill>
              </a:rPr>
              <a:t>THE ROLE OF THE SCHOOL LEADER</a:t>
            </a:r>
            <a:endParaRPr lang="nl-NL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B751C-C7F2-49AF-BB08-13CBB812DBFC}" type="slidenum">
              <a:rPr lang="nl-NL"/>
              <a:pPr/>
              <a:t>4</a:t>
            </a:fld>
            <a:endParaRPr lang="nl-NL"/>
          </a:p>
        </p:txBody>
      </p:sp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457200" y="2590800"/>
            <a:ext cx="388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0" lang="nl-NL" b="1" dirty="0" smtClean="0">
                <a:solidFill>
                  <a:srgbClr val="660066"/>
                </a:solidFill>
                <a:latin typeface="Times"/>
              </a:rPr>
              <a:t>PROFESSIONALISM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:  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lvl="1" eaLnBrk="0" hangingPunct="0">
              <a:buFontTx/>
              <a:buChar char="-"/>
            </a:pP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 Interest of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students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lvl="1" eaLnBrk="0" hangingPunct="0">
              <a:buFontTx/>
              <a:buChar char="-"/>
            </a:pPr>
            <a:r>
              <a:rPr kumimoji="0" lang="nl-NL" dirty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improvement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lvl="1" eaLnBrk="0" hangingPunct="0">
              <a:buFontTx/>
              <a:buChar char="-"/>
            </a:pPr>
            <a:r>
              <a:rPr kumimoji="0" lang="nl-NL" dirty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knowledge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 base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eaLnBrk="0" hangingPunct="0"/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eaLnBrk="0" hangingPunct="0"/>
            <a:endParaRPr kumimoji="0" lang="nl-NL" dirty="0">
              <a:solidFill>
                <a:srgbClr val="660066"/>
              </a:solidFill>
              <a:latin typeface="Times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331640" y="1295400"/>
            <a:ext cx="6412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nl-NL" b="1" dirty="0" smtClean="0">
                <a:solidFill>
                  <a:srgbClr val="660066"/>
                </a:solidFill>
              </a:rPr>
              <a:t>PROFESSIONAL LEARNING COMMUNITY</a:t>
            </a:r>
            <a:endParaRPr kumimoji="0" lang="nl-NL" b="1" dirty="0">
              <a:solidFill>
                <a:srgbClr val="660066"/>
              </a:solidFill>
            </a:endParaRP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3751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nl-NL" dirty="0" err="1" smtClean="0">
                <a:solidFill>
                  <a:srgbClr val="FF0000"/>
                </a:solidFill>
                <a:latin typeface="Times"/>
              </a:rPr>
              <a:t>Three</a:t>
            </a:r>
            <a:r>
              <a:rPr kumimoji="0" lang="nl-NL" dirty="0" smtClean="0">
                <a:solidFill>
                  <a:srgbClr val="FF0000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FF0000"/>
                </a:solidFill>
                <a:latin typeface="Times"/>
              </a:rPr>
              <a:t>fundamental</a:t>
            </a:r>
            <a:r>
              <a:rPr kumimoji="0" lang="nl-NL" dirty="0" smtClean="0">
                <a:solidFill>
                  <a:srgbClr val="FF0000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FF0000"/>
                </a:solidFill>
                <a:latin typeface="Times"/>
              </a:rPr>
              <a:t>concepts</a:t>
            </a:r>
            <a:endParaRPr kumimoji="0" lang="nl-NL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5029200" y="2590800"/>
            <a:ext cx="388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0" lang="nl-NL" b="1" dirty="0" smtClean="0">
                <a:solidFill>
                  <a:srgbClr val="660066"/>
                </a:solidFill>
                <a:latin typeface="Times"/>
              </a:rPr>
              <a:t>LEARNING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:  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lvl="1" eaLnBrk="0" hangingPunct="0">
              <a:buFontTx/>
              <a:buChar char="-"/>
            </a:pPr>
            <a:r>
              <a:rPr kumimoji="0" lang="nl-NL" dirty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of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students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lvl="1" eaLnBrk="0" hangingPunct="0">
              <a:buFontTx/>
              <a:buChar char="-"/>
            </a:pPr>
            <a:r>
              <a:rPr kumimoji="0" lang="nl-NL" dirty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of </a:t>
            </a:r>
            <a:r>
              <a:rPr kumimoji="0" lang="nl-NL" b="1" dirty="0" smtClean="0">
                <a:solidFill>
                  <a:srgbClr val="FF0000"/>
                </a:solidFill>
                <a:latin typeface="Times"/>
              </a:rPr>
              <a:t>professionals</a:t>
            </a:r>
            <a:endParaRPr kumimoji="0" lang="nl-NL" b="1" dirty="0">
              <a:solidFill>
                <a:srgbClr val="FF0000"/>
              </a:solidFill>
              <a:latin typeface="Times"/>
            </a:endParaRPr>
          </a:p>
          <a:p>
            <a:pPr lvl="1" eaLnBrk="0" hangingPunct="0">
              <a:buFontTx/>
              <a:buChar char="-"/>
            </a:pPr>
            <a:r>
              <a:rPr kumimoji="0" lang="nl-NL" dirty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individual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,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collective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eaLnBrk="0" hangingPunct="0"/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eaLnBrk="0" hangingPunct="0"/>
            <a:endParaRPr kumimoji="0" lang="nl-NL" dirty="0">
              <a:solidFill>
                <a:srgbClr val="660066"/>
              </a:solidFill>
              <a:latin typeface="Times"/>
            </a:endParaRP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2667000" y="4346575"/>
            <a:ext cx="5029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kumimoji="0" lang="nl-NL" b="1" dirty="0" smtClean="0">
                <a:solidFill>
                  <a:srgbClr val="660066"/>
                </a:solidFill>
                <a:latin typeface="Times"/>
              </a:rPr>
              <a:t>COMMUNITY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:  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lvl="1" eaLnBrk="0" hangingPunct="0">
              <a:buFontTx/>
              <a:buChar char="-"/>
            </a:pPr>
            <a:r>
              <a:rPr kumimoji="0" lang="nl-NL" dirty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shared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vision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lvl="1" eaLnBrk="0" hangingPunct="0">
              <a:buFontTx/>
              <a:buChar char="-"/>
            </a:pPr>
            <a:r>
              <a:rPr kumimoji="0" lang="nl-NL" dirty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shared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responsability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lvl="1" eaLnBrk="0" hangingPunct="0">
              <a:buFontTx/>
              <a:buChar char="-"/>
            </a:pPr>
            <a:r>
              <a:rPr kumimoji="0" lang="nl-NL" dirty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mutual</a:t>
            </a:r>
            <a:r>
              <a:rPr kumimoji="0" lang="nl-NL" dirty="0" smtClean="0">
                <a:solidFill>
                  <a:srgbClr val="660066"/>
                </a:solidFill>
                <a:latin typeface="Times"/>
              </a:rPr>
              <a:t> </a:t>
            </a:r>
            <a:r>
              <a:rPr kumimoji="0" lang="nl-NL" dirty="0" err="1" smtClean="0">
                <a:solidFill>
                  <a:srgbClr val="660066"/>
                </a:solidFill>
                <a:latin typeface="Times"/>
              </a:rPr>
              <a:t>recognition</a:t>
            </a:r>
            <a:endParaRPr kumimoji="0" lang="nl-NL" dirty="0">
              <a:solidFill>
                <a:srgbClr val="660066"/>
              </a:solidFill>
              <a:latin typeface="Times"/>
            </a:endParaRPr>
          </a:p>
          <a:p>
            <a:pPr eaLnBrk="0" hangingPunct="0"/>
            <a:endParaRPr kumimoji="0" lang="nl-NL" dirty="0">
              <a:solidFill>
                <a:srgbClr val="660066"/>
              </a:solidFill>
              <a:latin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762000" y="1734344"/>
            <a:ext cx="8153400" cy="12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Personal capacity</a:t>
            </a:r>
          </a:p>
          <a:p>
            <a:pPr marL="476250" lvl="1" indent="-28575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b="0" dirty="0">
                <a:solidFill>
                  <a:srgbClr val="660066"/>
                </a:solidFill>
                <a:latin typeface="Times New Roman" charset="0"/>
              </a:rPr>
              <a:t>active, reflective and critical (re)construction of knowledge</a:t>
            </a:r>
          </a:p>
          <a:p>
            <a:pPr marL="476250" lvl="1" indent="-28575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b="0" dirty="0">
                <a:solidFill>
                  <a:srgbClr val="660066"/>
                </a:solidFill>
                <a:latin typeface="Times New Roman" charset="0"/>
              </a:rPr>
              <a:t>currency</a:t>
            </a:r>
            <a:endParaRPr lang="nl-NL" b="0" dirty="0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585788" y="3182144"/>
            <a:ext cx="7970837" cy="12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i="1" dirty="0">
                <a:solidFill>
                  <a:srgbClr val="660066"/>
                </a:solidFill>
                <a:latin typeface="Arial" charset="0"/>
                <a:cs typeface="Arial" charset="0"/>
              </a:rPr>
              <a:t>  </a:t>
            </a:r>
            <a:r>
              <a:rPr lang="en-GB" b="1" i="1" dirty="0">
                <a:solidFill>
                  <a:srgbClr val="FF0000"/>
                </a:solidFill>
                <a:latin typeface="Arial" charset="0"/>
                <a:cs typeface="Arial" charset="0"/>
              </a:rPr>
              <a:t>Interpersonal capacity</a:t>
            </a:r>
          </a:p>
          <a:p>
            <a:pPr marL="569913" lvl="1" indent="-27940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b="0" dirty="0">
                <a:solidFill>
                  <a:srgbClr val="660066"/>
                </a:solidFill>
                <a:latin typeface="Times New Roman" charset="0"/>
              </a:rPr>
              <a:t>shared values and shared vision on learning and teaching</a:t>
            </a:r>
            <a:endParaRPr lang="nl-NL" b="0" dirty="0">
              <a:solidFill>
                <a:srgbClr val="660066"/>
              </a:solidFill>
              <a:latin typeface="Times New Roman" charset="0"/>
            </a:endParaRPr>
          </a:p>
          <a:p>
            <a:pPr marL="569913" lvl="1" indent="-27940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b="0" dirty="0">
                <a:solidFill>
                  <a:srgbClr val="660066"/>
                </a:solidFill>
                <a:latin typeface="Times New Roman" charset="0"/>
              </a:rPr>
              <a:t>collective learning and shared practices</a:t>
            </a:r>
            <a:endParaRPr lang="nl-NL" b="0" dirty="0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685800" y="4568032"/>
            <a:ext cx="7620000" cy="16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b="1" i="1" dirty="0">
                <a:solidFill>
                  <a:srgbClr val="FF0000"/>
                </a:solidFill>
                <a:latin typeface="Arial" charset="0"/>
                <a:cs typeface="Times New Roman" charset="0"/>
              </a:rPr>
              <a:t>Organisational capacity</a:t>
            </a:r>
            <a:endParaRPr lang="nl-NL" b="1" dirty="0">
              <a:solidFill>
                <a:srgbClr val="FF0000"/>
              </a:solidFill>
              <a:latin typeface="Arial" charset="0"/>
              <a:cs typeface="Times New Roman" charset="0"/>
            </a:endParaRPr>
          </a:p>
          <a:p>
            <a:pPr marL="476250" lvl="1" indent="-28575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b="0" dirty="0">
                <a:solidFill>
                  <a:srgbClr val="660066"/>
                </a:solidFill>
                <a:latin typeface="Times New Roman" charset="0"/>
              </a:rPr>
              <a:t>supportive structural conditions</a:t>
            </a:r>
            <a:endParaRPr lang="nl-NL" b="0" dirty="0">
              <a:solidFill>
                <a:srgbClr val="660066"/>
              </a:solidFill>
              <a:latin typeface="Times New Roman" charset="0"/>
            </a:endParaRPr>
          </a:p>
          <a:p>
            <a:pPr marL="476250" lvl="1" indent="-28575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b="0" dirty="0">
                <a:solidFill>
                  <a:srgbClr val="660066"/>
                </a:solidFill>
                <a:latin typeface="Times New Roman" charset="0"/>
              </a:rPr>
              <a:t>supportive cultural conditions</a:t>
            </a:r>
            <a:endParaRPr lang="nl-NL" b="0" dirty="0">
              <a:solidFill>
                <a:srgbClr val="660066"/>
              </a:solidFill>
              <a:latin typeface="Times New Roman" charset="0"/>
            </a:endParaRPr>
          </a:p>
          <a:p>
            <a:pPr marL="476250" lvl="1" indent="-28575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GB" b="0" dirty="0">
                <a:solidFill>
                  <a:srgbClr val="660066"/>
                </a:solidFill>
                <a:latin typeface="Times New Roman" charset="0"/>
              </a:rPr>
              <a:t>shared, supportive and stimulating leadership</a:t>
            </a:r>
            <a:endParaRPr lang="nl-NL" b="0" dirty="0">
              <a:solidFill>
                <a:srgbClr val="660066"/>
              </a:solidFill>
              <a:latin typeface="Times New Roman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31640" y="1124744"/>
            <a:ext cx="6412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0" lang="nl-NL" b="1" dirty="0" smtClean="0">
                <a:solidFill>
                  <a:srgbClr val="660066"/>
                </a:solidFill>
              </a:rPr>
              <a:t>PROFESSIONAL LEARNING COMMUNITY</a:t>
            </a:r>
            <a:endParaRPr kumimoji="0" lang="nl-NL" b="1" dirty="0">
              <a:solidFill>
                <a:srgbClr val="660066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539553" y="1988840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Outside view: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660066"/>
                </a:solidFill>
              </a:rPr>
              <a:t>implementation of external developed reform 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	designs in schools</a:t>
            </a: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b="1" dirty="0" smtClean="0">
                <a:solidFill>
                  <a:srgbClr val="FF3300"/>
                </a:solidFill>
              </a:rPr>
              <a:t>R</a:t>
            </a:r>
            <a:r>
              <a:rPr lang="en-US" dirty="0" smtClean="0">
                <a:solidFill>
                  <a:srgbClr val="660066"/>
                </a:solidFill>
              </a:rPr>
              <a:t>esearch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D</a:t>
            </a:r>
            <a:r>
              <a:rPr lang="en-US" dirty="0" smtClean="0">
                <a:solidFill>
                  <a:srgbClr val="660066"/>
                </a:solidFill>
              </a:rPr>
              <a:t>eveloping</a:t>
            </a:r>
          </a:p>
          <a:p>
            <a:r>
              <a:rPr lang="en-US" b="1" dirty="0" smtClean="0">
                <a:solidFill>
                  <a:srgbClr val="FF3300"/>
                </a:solidFill>
              </a:rPr>
              <a:t>D</a:t>
            </a:r>
            <a:r>
              <a:rPr lang="en-US" dirty="0" smtClean="0">
                <a:solidFill>
                  <a:srgbClr val="660066"/>
                </a:solidFill>
              </a:rPr>
              <a:t>iffusion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99592" y="1340768"/>
            <a:ext cx="682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Two fundamental paradigms in innovation theory</a:t>
            </a:r>
            <a:endParaRPr lang="en-US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95536" y="2116138"/>
            <a:ext cx="84969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-330200">
              <a:lnSpc>
                <a:spcPct val="120000"/>
              </a:lnSpc>
              <a:buFontTx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Limited results</a:t>
            </a:r>
          </a:p>
          <a:p>
            <a:pPr marL="355600" indent="-330200">
              <a:buFontTx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Mutual adaption</a:t>
            </a:r>
          </a:p>
          <a:p>
            <a:pPr marL="355600" indent="-330200">
              <a:buFontTx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Local  factors (motivation, beliefs, capacity of teachers, culture, school leader…) are important</a:t>
            </a:r>
          </a:p>
          <a:p>
            <a:pPr marL="355600" indent="-330200">
              <a:lnSpc>
                <a:spcPct val="120000"/>
              </a:lnSpc>
              <a:buFontTx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Policy cannot mandate what matters</a:t>
            </a:r>
          </a:p>
          <a:p>
            <a:pPr marL="355600" indent="-330200">
              <a:lnSpc>
                <a:spcPct val="120000"/>
              </a:lnSpc>
              <a:buFontTx/>
              <a:buChar char="•"/>
            </a:pPr>
            <a:r>
              <a:rPr lang="en-US" dirty="0" err="1" smtClean="0">
                <a:solidFill>
                  <a:srgbClr val="660066"/>
                </a:solidFill>
              </a:rPr>
              <a:t>Deprofessionalising</a:t>
            </a:r>
            <a:endParaRPr lang="en-US" dirty="0" smtClean="0">
              <a:solidFill>
                <a:srgbClr val="660066"/>
              </a:solidFill>
            </a:endParaRPr>
          </a:p>
          <a:p>
            <a:pPr marL="292100" indent="-292100">
              <a:lnSpc>
                <a:spcPct val="120000"/>
              </a:lnSpc>
              <a:buFontTx/>
              <a:buChar char="•"/>
            </a:pP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971600" y="1556792"/>
            <a:ext cx="7116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Evaluation of innovations according to the outside view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3" name="Tijdelijke aanduiding voor dianummer 1"/>
          <p:cNvSpPr txBox="1">
            <a:spLocks/>
          </p:cNvSpPr>
          <p:nvPr/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3F9B0C-7671-412B-B9CD-009B14BC06A2}" type="slidenum">
              <a:rPr kumimoji="0" lang="nl-NL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39553" y="1988840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Outside view: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implementation of external developed reform 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	designs in schools</a:t>
            </a:r>
          </a:p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Inside view: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660066"/>
                </a:solidFill>
              </a:rPr>
              <a:t>developing capacity of schools to transform 	themselves into supportive environments for teacher 	learning and change. 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99592" y="1340768"/>
            <a:ext cx="682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660066"/>
                </a:solidFill>
              </a:rPr>
              <a:t>Two fundamental paradigms in innovation theory</a:t>
            </a:r>
            <a:endParaRPr lang="en-US" b="1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9B0C-7671-412B-B9CD-009B14BC06A2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827584" y="1412776"/>
            <a:ext cx="6060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rgbClr val="660066"/>
                </a:solidFill>
              </a:rPr>
              <a:t>Do professional </a:t>
            </a:r>
            <a:r>
              <a:rPr lang="nl-NL" b="1" dirty="0" err="1" smtClean="0">
                <a:solidFill>
                  <a:srgbClr val="660066"/>
                </a:solidFill>
              </a:rPr>
              <a:t>learning</a:t>
            </a:r>
            <a:r>
              <a:rPr lang="nl-NL" b="1" dirty="0" smtClean="0">
                <a:solidFill>
                  <a:srgbClr val="660066"/>
                </a:solidFill>
              </a:rPr>
              <a:t> </a:t>
            </a:r>
            <a:r>
              <a:rPr lang="nl-NL" b="1" dirty="0" err="1" smtClean="0">
                <a:solidFill>
                  <a:srgbClr val="660066"/>
                </a:solidFill>
              </a:rPr>
              <a:t>communities</a:t>
            </a:r>
            <a:r>
              <a:rPr lang="nl-NL" b="1" dirty="0" smtClean="0">
                <a:solidFill>
                  <a:srgbClr val="660066"/>
                </a:solidFill>
              </a:rPr>
              <a:t> </a:t>
            </a:r>
            <a:r>
              <a:rPr lang="nl-NL" b="1" dirty="0" err="1" smtClean="0">
                <a:solidFill>
                  <a:srgbClr val="660066"/>
                </a:solidFill>
              </a:rPr>
              <a:t>work</a:t>
            </a:r>
            <a:r>
              <a:rPr lang="nl-NL" b="1" dirty="0" smtClean="0">
                <a:solidFill>
                  <a:srgbClr val="660066"/>
                </a:solidFill>
              </a:rPr>
              <a:t>?</a:t>
            </a:r>
            <a:endParaRPr lang="nl-NL" b="1" dirty="0">
              <a:solidFill>
                <a:srgbClr val="660066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187624" y="2204864"/>
            <a:ext cx="7822975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5600" indent="-355600">
              <a:lnSpc>
                <a:spcPct val="150000"/>
              </a:lnSpc>
              <a:buFont typeface="Arial" pitchFamily="34" charset="0"/>
              <a:buChar char="•"/>
            </a:pPr>
            <a:r>
              <a:rPr lang="nl-NL" dirty="0" smtClean="0">
                <a:solidFill>
                  <a:srgbClr val="660066"/>
                </a:solidFill>
              </a:rPr>
              <a:t>Few research</a:t>
            </a:r>
          </a:p>
          <a:p>
            <a:pPr marL="355600" indent="-355600">
              <a:lnSpc>
                <a:spcPct val="150000"/>
              </a:lnSpc>
              <a:buFont typeface="Arial" pitchFamily="34" charset="0"/>
              <a:buChar char="•"/>
            </a:pPr>
            <a:r>
              <a:rPr lang="nl-NL" dirty="0" smtClean="0">
                <a:solidFill>
                  <a:srgbClr val="660066"/>
                </a:solidFill>
              </a:rPr>
              <a:t>Modest </a:t>
            </a:r>
            <a:r>
              <a:rPr lang="nl-NL" dirty="0" err="1" smtClean="0">
                <a:solidFill>
                  <a:srgbClr val="660066"/>
                </a:solidFill>
              </a:rPr>
              <a:t>evidence</a:t>
            </a:r>
            <a:endParaRPr lang="nl-NL" dirty="0" smtClean="0">
              <a:solidFill>
                <a:srgbClr val="660066"/>
              </a:solidFill>
            </a:endParaRPr>
          </a:p>
          <a:p>
            <a:pPr marL="355600" indent="-355600">
              <a:lnSpc>
                <a:spcPct val="150000"/>
              </a:lnSpc>
              <a:buFont typeface="Arial" pitchFamily="34" charset="0"/>
              <a:buChar char="•"/>
            </a:pPr>
            <a:r>
              <a:rPr lang="nl-NL" dirty="0" smtClean="0">
                <a:solidFill>
                  <a:srgbClr val="660066"/>
                </a:solidFill>
              </a:rPr>
              <a:t>Indirect </a:t>
            </a:r>
            <a:r>
              <a:rPr lang="nl-NL" dirty="0" err="1" smtClean="0">
                <a:solidFill>
                  <a:srgbClr val="660066"/>
                </a:solidFill>
              </a:rPr>
              <a:t>positive</a:t>
            </a:r>
            <a:r>
              <a:rPr lang="nl-NL" dirty="0" smtClean="0">
                <a:solidFill>
                  <a:srgbClr val="660066"/>
                </a:solidFill>
              </a:rPr>
              <a:t> effect </a:t>
            </a:r>
            <a:r>
              <a:rPr lang="nl-NL" dirty="0" err="1" smtClean="0">
                <a:solidFill>
                  <a:srgbClr val="660066"/>
                </a:solidFill>
              </a:rPr>
              <a:t>on</a:t>
            </a:r>
            <a:r>
              <a:rPr lang="nl-NL" dirty="0" smtClean="0">
                <a:solidFill>
                  <a:srgbClr val="660066"/>
                </a:solidFill>
              </a:rPr>
              <a:t> </a:t>
            </a:r>
            <a:r>
              <a:rPr lang="nl-NL" dirty="0" err="1" smtClean="0">
                <a:solidFill>
                  <a:srgbClr val="660066"/>
                </a:solidFill>
              </a:rPr>
              <a:t>students</a:t>
            </a:r>
            <a:r>
              <a:rPr lang="nl-NL" dirty="0" smtClean="0">
                <a:solidFill>
                  <a:srgbClr val="660066"/>
                </a:solidFill>
              </a:rPr>
              <a:t>’ </a:t>
            </a:r>
            <a:r>
              <a:rPr lang="nl-NL" dirty="0" err="1" smtClean="0">
                <a:solidFill>
                  <a:srgbClr val="660066"/>
                </a:solidFill>
              </a:rPr>
              <a:t>results</a:t>
            </a:r>
            <a:endParaRPr lang="nl-NL" dirty="0" smtClean="0">
              <a:solidFill>
                <a:srgbClr val="660066"/>
              </a:solidFill>
            </a:endParaRPr>
          </a:p>
          <a:p>
            <a:pPr marL="355600" indent="-355600">
              <a:lnSpc>
                <a:spcPct val="150000"/>
              </a:lnSpc>
              <a:buFont typeface="Arial" pitchFamily="34" charset="0"/>
              <a:buChar char="•"/>
            </a:pPr>
            <a:r>
              <a:rPr lang="nl-NL" dirty="0" err="1" smtClean="0">
                <a:solidFill>
                  <a:srgbClr val="660066"/>
                </a:solidFill>
              </a:rPr>
              <a:t>Through</a:t>
            </a:r>
            <a:r>
              <a:rPr lang="nl-NL" dirty="0" smtClean="0">
                <a:solidFill>
                  <a:srgbClr val="660066"/>
                </a:solidFill>
              </a:rPr>
              <a:t> the </a:t>
            </a:r>
            <a:r>
              <a:rPr lang="nl-NL" dirty="0" err="1" smtClean="0">
                <a:solidFill>
                  <a:srgbClr val="660066"/>
                </a:solidFill>
              </a:rPr>
              <a:t>creation</a:t>
            </a:r>
            <a:r>
              <a:rPr lang="nl-NL" dirty="0" smtClean="0">
                <a:solidFill>
                  <a:srgbClr val="660066"/>
                </a:solidFill>
              </a:rPr>
              <a:t> of </a:t>
            </a:r>
            <a:r>
              <a:rPr lang="nl-NL" dirty="0" err="1" smtClean="0">
                <a:solidFill>
                  <a:srgbClr val="660066"/>
                </a:solidFill>
              </a:rPr>
              <a:t>an</a:t>
            </a:r>
            <a:r>
              <a:rPr lang="nl-NL" dirty="0" smtClean="0">
                <a:solidFill>
                  <a:srgbClr val="660066"/>
                </a:solidFill>
              </a:rPr>
              <a:t> </a:t>
            </a:r>
            <a:r>
              <a:rPr lang="nl-NL" dirty="0" err="1" smtClean="0">
                <a:solidFill>
                  <a:srgbClr val="660066"/>
                </a:solidFill>
              </a:rPr>
              <a:t>innovative</a:t>
            </a:r>
            <a:r>
              <a:rPr lang="nl-NL" dirty="0" smtClean="0">
                <a:solidFill>
                  <a:srgbClr val="660066"/>
                </a:solidFill>
              </a:rPr>
              <a:t> </a:t>
            </a:r>
            <a:r>
              <a:rPr lang="nl-NL" dirty="0" err="1" smtClean="0">
                <a:solidFill>
                  <a:srgbClr val="660066"/>
                </a:solidFill>
              </a:rPr>
              <a:t>climate</a:t>
            </a:r>
            <a:r>
              <a:rPr lang="nl-NL" dirty="0" smtClean="0">
                <a:solidFill>
                  <a:srgbClr val="660066"/>
                </a:solidFill>
              </a:rPr>
              <a:t> in the school</a:t>
            </a:r>
          </a:p>
          <a:p>
            <a:pPr marL="355600" indent="-355600">
              <a:lnSpc>
                <a:spcPct val="150000"/>
              </a:lnSpc>
              <a:buFont typeface="Arial" pitchFamily="34" charset="0"/>
              <a:buChar char="•"/>
            </a:pPr>
            <a:r>
              <a:rPr lang="nl-NL" dirty="0" err="1" smtClean="0">
                <a:solidFill>
                  <a:srgbClr val="660066"/>
                </a:solidFill>
              </a:rPr>
              <a:t>Positive</a:t>
            </a:r>
            <a:r>
              <a:rPr lang="nl-NL" dirty="0" smtClean="0">
                <a:solidFill>
                  <a:srgbClr val="660066"/>
                </a:solidFill>
              </a:rPr>
              <a:t> effect </a:t>
            </a:r>
            <a:r>
              <a:rPr lang="nl-NL" dirty="0" err="1" smtClean="0">
                <a:solidFill>
                  <a:srgbClr val="660066"/>
                </a:solidFill>
              </a:rPr>
              <a:t>on</a:t>
            </a:r>
            <a:r>
              <a:rPr lang="nl-NL" dirty="0" smtClean="0">
                <a:solidFill>
                  <a:srgbClr val="660066"/>
                </a:solidFill>
              </a:rPr>
              <a:t> </a:t>
            </a:r>
            <a:r>
              <a:rPr lang="nl-NL" dirty="0" err="1" smtClean="0">
                <a:solidFill>
                  <a:srgbClr val="660066"/>
                </a:solidFill>
              </a:rPr>
              <a:t>teachers</a:t>
            </a:r>
            <a:r>
              <a:rPr lang="nl-NL" dirty="0" smtClean="0">
                <a:solidFill>
                  <a:srgbClr val="660066"/>
                </a:solidFill>
              </a:rPr>
              <a:t>’ </a:t>
            </a:r>
            <a:r>
              <a:rPr lang="nl-NL" dirty="0" err="1" smtClean="0">
                <a:solidFill>
                  <a:srgbClr val="660066"/>
                </a:solidFill>
              </a:rPr>
              <a:t>well</a:t>
            </a:r>
            <a:r>
              <a:rPr lang="nl-NL" dirty="0" smtClean="0">
                <a:solidFill>
                  <a:srgbClr val="660066"/>
                </a:solidFill>
              </a:rPr>
              <a:t> </a:t>
            </a:r>
            <a:r>
              <a:rPr lang="nl-NL" dirty="0" err="1" smtClean="0">
                <a:solidFill>
                  <a:srgbClr val="660066"/>
                </a:solidFill>
              </a:rPr>
              <a:t>being</a:t>
            </a:r>
            <a:r>
              <a:rPr lang="nl-NL" dirty="0" smtClean="0">
                <a:solidFill>
                  <a:srgbClr val="660066"/>
                </a:solidFill>
              </a:rPr>
              <a:t> in the school </a:t>
            </a:r>
          </a:p>
          <a:p>
            <a:pPr>
              <a:buFont typeface="Arial" pitchFamily="34" charset="0"/>
              <a:buChar char="•"/>
            </a:pPr>
            <a:endParaRPr lang="nl-NL" dirty="0" smtClean="0">
              <a:solidFill>
                <a:srgbClr val="660066"/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quarel">
  <a:themeElements>
    <a:clrScheme name="Aquarel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Aquare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quarel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Designs\Aquarel.pot</Template>
  <TotalTime>614</TotalTime>
  <Words>1386</Words>
  <Application>Microsoft Office PowerPoint</Application>
  <PresentationFormat>Diavoorstelling (4:3)</PresentationFormat>
  <Paragraphs>346</Paragraphs>
  <Slides>36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Aquarel</vt:lpstr>
      <vt:lpstr>PROFESSIONAL LEARNING COMMUNITIES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VULNERABILITY OF PRACTICAL KNOWLEDGE 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  <vt:lpstr>Dia 34</vt:lpstr>
      <vt:lpstr>Dia 35</vt:lpstr>
      <vt:lpstr>Dia 36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Eric Verbiest </dc:creator>
  <cp:lastModifiedBy> </cp:lastModifiedBy>
  <cp:revision>21</cp:revision>
  <dcterms:created xsi:type="dcterms:W3CDTF">2009-10-26T14:24:36Z</dcterms:created>
  <dcterms:modified xsi:type="dcterms:W3CDTF">2011-02-25T09:58:56Z</dcterms:modified>
</cp:coreProperties>
</file>