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46"/>
  </p:notesMasterIdLst>
  <p:handoutMasterIdLst>
    <p:handoutMasterId r:id="rId47"/>
  </p:handoutMasterIdLst>
  <p:sldIdLst>
    <p:sldId id="345" r:id="rId2"/>
    <p:sldId id="366" r:id="rId3"/>
    <p:sldId id="523" r:id="rId4"/>
    <p:sldId id="524" r:id="rId5"/>
    <p:sldId id="525" r:id="rId6"/>
    <p:sldId id="572" r:id="rId7"/>
    <p:sldId id="526" r:id="rId8"/>
    <p:sldId id="527" r:id="rId9"/>
    <p:sldId id="573" r:id="rId10"/>
    <p:sldId id="553" r:id="rId11"/>
    <p:sldId id="554" r:id="rId12"/>
    <p:sldId id="555" r:id="rId13"/>
    <p:sldId id="556" r:id="rId14"/>
    <p:sldId id="574" r:id="rId15"/>
    <p:sldId id="575" r:id="rId16"/>
    <p:sldId id="576" r:id="rId17"/>
    <p:sldId id="577" r:id="rId18"/>
    <p:sldId id="537" r:id="rId19"/>
    <p:sldId id="538" r:id="rId20"/>
    <p:sldId id="578" r:id="rId21"/>
    <p:sldId id="558" r:id="rId22"/>
    <p:sldId id="559" r:id="rId23"/>
    <p:sldId id="567" r:id="rId24"/>
    <p:sldId id="540" r:id="rId25"/>
    <p:sldId id="560" r:id="rId26"/>
    <p:sldId id="541" r:id="rId27"/>
    <p:sldId id="542" r:id="rId28"/>
    <p:sldId id="561" r:id="rId29"/>
    <p:sldId id="544" r:id="rId30"/>
    <p:sldId id="562" r:id="rId31"/>
    <p:sldId id="563" r:id="rId32"/>
    <p:sldId id="564" r:id="rId33"/>
    <p:sldId id="565" r:id="rId34"/>
    <p:sldId id="566" r:id="rId35"/>
    <p:sldId id="570" r:id="rId36"/>
    <p:sldId id="569" r:id="rId37"/>
    <p:sldId id="568" r:id="rId38"/>
    <p:sldId id="518" r:id="rId39"/>
    <p:sldId id="571" r:id="rId40"/>
    <p:sldId id="584" r:id="rId41"/>
    <p:sldId id="581" r:id="rId42"/>
    <p:sldId id="582" r:id="rId43"/>
    <p:sldId id="583" r:id="rId44"/>
    <p:sldId id="579" r:id="rId45"/>
  </p:sldIdLst>
  <p:sldSz cx="9144000" cy="6858000" type="screen4x3"/>
  <p:notesSz cx="6669088" cy="9926638"/>
  <p:defaultTextStyle>
    <a:defPPr>
      <a:defRPr lang="nl-NL"/>
    </a:defPPr>
    <a:lvl1pPr algn="just" rtl="0" fontAlgn="base">
      <a:lnSpc>
        <a:spcPct val="115000"/>
      </a:lnSpc>
      <a:spcBef>
        <a:spcPct val="0"/>
      </a:spcBef>
      <a:spcAft>
        <a:spcPct val="0"/>
      </a:spcAft>
      <a:defRPr kern="1200">
        <a:solidFill>
          <a:schemeClr val="tx1"/>
        </a:solidFill>
        <a:latin typeface="Comic Sans MS" pitchFamily="66" charset="0"/>
        <a:ea typeface="+mn-ea"/>
        <a:cs typeface="+mn-cs"/>
      </a:defRPr>
    </a:lvl1pPr>
    <a:lvl2pPr marL="457200" algn="just" rtl="0" fontAlgn="base">
      <a:lnSpc>
        <a:spcPct val="115000"/>
      </a:lnSpc>
      <a:spcBef>
        <a:spcPct val="0"/>
      </a:spcBef>
      <a:spcAft>
        <a:spcPct val="0"/>
      </a:spcAft>
      <a:defRPr kern="1200">
        <a:solidFill>
          <a:schemeClr val="tx1"/>
        </a:solidFill>
        <a:latin typeface="Comic Sans MS" pitchFamily="66" charset="0"/>
        <a:ea typeface="+mn-ea"/>
        <a:cs typeface="+mn-cs"/>
      </a:defRPr>
    </a:lvl2pPr>
    <a:lvl3pPr marL="914400" algn="just" rtl="0" fontAlgn="base">
      <a:lnSpc>
        <a:spcPct val="115000"/>
      </a:lnSpc>
      <a:spcBef>
        <a:spcPct val="0"/>
      </a:spcBef>
      <a:spcAft>
        <a:spcPct val="0"/>
      </a:spcAft>
      <a:defRPr kern="1200">
        <a:solidFill>
          <a:schemeClr val="tx1"/>
        </a:solidFill>
        <a:latin typeface="Comic Sans MS" pitchFamily="66" charset="0"/>
        <a:ea typeface="+mn-ea"/>
        <a:cs typeface="+mn-cs"/>
      </a:defRPr>
    </a:lvl3pPr>
    <a:lvl4pPr marL="1371600" algn="just" rtl="0" fontAlgn="base">
      <a:lnSpc>
        <a:spcPct val="115000"/>
      </a:lnSpc>
      <a:spcBef>
        <a:spcPct val="0"/>
      </a:spcBef>
      <a:spcAft>
        <a:spcPct val="0"/>
      </a:spcAft>
      <a:defRPr kern="1200">
        <a:solidFill>
          <a:schemeClr val="tx1"/>
        </a:solidFill>
        <a:latin typeface="Comic Sans MS" pitchFamily="66" charset="0"/>
        <a:ea typeface="+mn-ea"/>
        <a:cs typeface="+mn-cs"/>
      </a:defRPr>
    </a:lvl4pPr>
    <a:lvl5pPr marL="1828800" algn="just" rtl="0" fontAlgn="base">
      <a:lnSpc>
        <a:spcPct val="115000"/>
      </a:lnSpc>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vanhoof" initials="jv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74A"/>
    <a:srgbClr val="5C7A9E"/>
    <a:srgbClr val="D1CE97"/>
    <a:srgbClr val="973357"/>
    <a:srgbClr val="FF0000"/>
    <a:srgbClr val="7A793D"/>
    <a:srgbClr val="EDECD6"/>
    <a:srgbClr val="F8F8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5" autoAdjust="0"/>
    <p:restoredTop sz="72816" autoAdjust="0"/>
  </p:normalViewPr>
  <p:slideViewPr>
    <p:cSldViewPr>
      <p:cViewPr varScale="1">
        <p:scale>
          <a:sx n="80" d="100"/>
          <a:sy n="80" d="100"/>
        </p:scale>
        <p:origin x="-966"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2336"/>
    </p:cViewPr>
  </p:sorterViewPr>
  <p:notesViewPr>
    <p:cSldViewPr>
      <p:cViewPr>
        <p:scale>
          <a:sx n="100" d="100"/>
          <a:sy n="100" d="100"/>
        </p:scale>
        <p:origin x="-852" y="123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200">
                <a:latin typeface="Arial Unicode MS" pitchFamily="34" charset="-128"/>
              </a:defRPr>
            </a:lvl1pPr>
          </a:lstStyle>
          <a:p>
            <a:pPr>
              <a:defRPr/>
            </a:pPr>
            <a:endParaRPr lang="nl-NL"/>
          </a:p>
        </p:txBody>
      </p:sp>
      <p:sp>
        <p:nvSpPr>
          <p:cNvPr id="7171"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latin typeface="Arial Unicode MS" pitchFamily="34" charset="-128"/>
              </a:defRPr>
            </a:lvl1pPr>
          </a:lstStyle>
          <a:p>
            <a:pPr>
              <a:defRPr/>
            </a:pPr>
            <a:endParaRPr lang="nl-NL"/>
          </a:p>
        </p:txBody>
      </p:sp>
      <p:sp>
        <p:nvSpPr>
          <p:cNvPr id="717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200">
                <a:latin typeface="Arial Unicode MS" pitchFamily="34" charset="-128"/>
              </a:defRPr>
            </a:lvl1pPr>
          </a:lstStyle>
          <a:p>
            <a:pPr>
              <a:defRPr/>
            </a:pPr>
            <a:endParaRPr lang="nl-NL"/>
          </a:p>
        </p:txBody>
      </p:sp>
      <p:sp>
        <p:nvSpPr>
          <p:cNvPr id="7173"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latin typeface="Arial Unicode MS" pitchFamily="34" charset="-128"/>
              </a:defRPr>
            </a:lvl1pPr>
          </a:lstStyle>
          <a:p>
            <a:pPr>
              <a:defRPr/>
            </a:pPr>
            <a:fld id="{EB8F04CA-F251-4316-BD55-7D11546C4391}" type="slidenum">
              <a:rPr lang="nl-NL"/>
              <a:pPr>
                <a:defRPr/>
              </a:pPr>
              <a:t>‹#›</a:t>
            </a:fld>
            <a:endParaRPr lang="nl-NL"/>
          </a:p>
        </p:txBody>
      </p:sp>
    </p:spTree>
    <p:extLst>
      <p:ext uri="{BB962C8B-B14F-4D97-AF65-F5344CB8AC3E}">
        <p14:creationId xmlns:p14="http://schemas.microsoft.com/office/powerpoint/2010/main" val="1978868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200">
                <a:latin typeface="Arial Unicode MS" pitchFamily="34" charset="-128"/>
              </a:defRPr>
            </a:lvl1pPr>
          </a:lstStyle>
          <a:p>
            <a:pPr>
              <a:defRPr/>
            </a:pPr>
            <a:endParaRPr lang="nl-NL"/>
          </a:p>
        </p:txBody>
      </p:sp>
      <p:sp>
        <p:nvSpPr>
          <p:cNvPr id="3075"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latin typeface="Arial Unicode MS" pitchFamily="34" charset="-128"/>
              </a:defRPr>
            </a:lvl1pPr>
          </a:lstStyle>
          <a:p>
            <a:pPr>
              <a:defRPr/>
            </a:pPr>
            <a:endParaRPr lang="nl-NL"/>
          </a:p>
        </p:txBody>
      </p:sp>
      <p:sp>
        <p:nvSpPr>
          <p:cNvPr id="3584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9000" y="4716463"/>
            <a:ext cx="4891088"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3078"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200">
                <a:latin typeface="Arial Unicode MS" pitchFamily="34" charset="-128"/>
              </a:defRPr>
            </a:lvl1pPr>
          </a:lstStyle>
          <a:p>
            <a:pPr>
              <a:defRPr/>
            </a:pPr>
            <a:endParaRPr lang="nl-NL"/>
          </a:p>
        </p:txBody>
      </p:sp>
      <p:sp>
        <p:nvSpPr>
          <p:cNvPr id="3079"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latin typeface="Arial Unicode MS" pitchFamily="34" charset="-128"/>
              </a:defRPr>
            </a:lvl1pPr>
          </a:lstStyle>
          <a:p>
            <a:pPr>
              <a:defRPr/>
            </a:pPr>
            <a:fld id="{175D9413-289D-4EB5-B12B-41760E65A479}" type="slidenum">
              <a:rPr lang="nl-NL"/>
              <a:pPr>
                <a:defRPr/>
              </a:pPr>
              <a:t>‹#›</a:t>
            </a:fld>
            <a:endParaRPr lang="nl-NL"/>
          </a:p>
        </p:txBody>
      </p:sp>
    </p:spTree>
    <p:extLst>
      <p:ext uri="{BB962C8B-B14F-4D97-AF65-F5344CB8AC3E}">
        <p14:creationId xmlns:p14="http://schemas.microsoft.com/office/powerpoint/2010/main" val="2129546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6309D67-1506-4BC1-BCD5-55E0556F72CF}" type="slidenum">
              <a:rPr lang="nl-NL" smtClean="0"/>
              <a:pPr/>
              <a:t>1</a:t>
            </a:fld>
            <a:endParaRPr lang="nl-NL"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nl-BE" dirty="0" err="1" smtClean="0"/>
              <a:t>Good</a:t>
            </a:r>
            <a:endParaRPr lang="nl-NL"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A5D72-6375-4CAC-9775-4F6A56D41839}" type="slidenum">
              <a:rPr lang="nl-NL"/>
              <a:pPr/>
              <a:t>10</a:t>
            </a:fld>
            <a:endParaRPr lang="nl-NL"/>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5D4E8-3C7D-4FB9-8103-EF861358AB5C}" type="slidenum">
              <a:rPr lang="nl-NL"/>
              <a:pPr/>
              <a:t>11</a:t>
            </a:fld>
            <a:endParaRPr lang="nl-NL"/>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C35BF-D167-438F-AD9D-7B4B19DB096E}" type="slidenum">
              <a:rPr lang="nl-NL"/>
              <a:pPr/>
              <a:t>12</a:t>
            </a:fld>
            <a:endParaRPr lang="nl-NL"/>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A7E8C-8CC8-4182-8250-C135DB921E1B}" type="slidenum">
              <a:rPr lang="nl-NL"/>
              <a:pPr/>
              <a:t>13</a:t>
            </a:fld>
            <a:endParaRPr lang="nl-NL"/>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nl-B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7D1B521-C549-4B54-B2C2-2045E449B65D}" type="slidenum">
              <a:rPr lang="nl-NL"/>
              <a:pPr/>
              <a:t>14</a:t>
            </a:fld>
            <a:endParaRPr lang="nl-NL"/>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lgn="l">
              <a:spcBef>
                <a:spcPct val="50000"/>
              </a:spcBef>
            </a:pPr>
            <a:endParaRPr lang="nl-B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7D1B521-C549-4B54-B2C2-2045E449B65D}" type="slidenum">
              <a:rPr lang="nl-NL"/>
              <a:pPr/>
              <a:t>15</a:t>
            </a:fld>
            <a:endParaRPr lang="nl-NL"/>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spcBef>
                <a:spcPct val="0"/>
              </a:spcBef>
            </a:pPr>
            <a:endParaRPr lang="nl-B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7D1B521-C549-4B54-B2C2-2045E449B65D}" type="slidenum">
              <a:rPr lang="nl-NL"/>
              <a:pPr/>
              <a:t>16</a:t>
            </a:fld>
            <a:endParaRPr lang="nl-NL"/>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lgn="l">
              <a:spcBef>
                <a:spcPct val="50000"/>
              </a:spcBef>
            </a:pPr>
            <a:endParaRPr lang="nl-B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7D1B521-C549-4B54-B2C2-2045E449B65D}" type="slidenum">
              <a:rPr lang="nl-NL"/>
              <a:pPr/>
              <a:t>17</a:t>
            </a:fld>
            <a:endParaRPr lang="nl-NL"/>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lgn="l">
              <a:spcBef>
                <a:spcPct val="50000"/>
              </a:spcBef>
            </a:pPr>
            <a:endParaRPr lang="nl-B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0A0FD2F-6F82-4D62-8244-168427845257}" type="slidenum">
              <a:rPr lang="nl-NL"/>
              <a:pPr/>
              <a:t>18</a:t>
            </a:fld>
            <a:endParaRPr lang="nl-NL"/>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nl-B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044FBA8-3946-4F18-A340-14EF5A064B69}" type="slidenum">
              <a:rPr lang="nl-NL"/>
              <a:pPr/>
              <a:t>19</a:t>
            </a:fld>
            <a:endParaRPr lang="nl-NL"/>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nl-B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59BE8C5-BAB7-403F-94C8-B0022C245E8B}" type="slidenum">
              <a:rPr lang="nl-NL" smtClean="0"/>
              <a:pPr/>
              <a:t>2</a:t>
            </a:fld>
            <a:endParaRPr lang="nl-NL" smtClean="0"/>
          </a:p>
        </p:txBody>
      </p:sp>
      <p:sp>
        <p:nvSpPr>
          <p:cNvPr id="37891" name="Rectangle 4098"/>
          <p:cNvSpPr>
            <a:spLocks noGrp="1" noRot="1" noChangeAspect="1" noChangeArrowheads="1" noTextEdit="1"/>
          </p:cNvSpPr>
          <p:nvPr>
            <p:ph type="sldImg"/>
          </p:nvPr>
        </p:nvSpPr>
        <p:spPr>
          <a:ln/>
        </p:spPr>
      </p:sp>
      <p:sp>
        <p:nvSpPr>
          <p:cNvPr id="37892" name="Rectangle 4099"/>
          <p:cNvSpPr>
            <a:spLocks noGrp="1" noChangeArrowheads="1"/>
          </p:cNvSpPr>
          <p:nvPr>
            <p:ph type="body" idx="1"/>
          </p:nvPr>
        </p:nvSpPr>
        <p:spPr>
          <a:noFill/>
          <a:ln/>
        </p:spPr>
        <p:txBody>
          <a:bodyPr/>
          <a:lstStyle/>
          <a:p>
            <a:pPr eaLnBrk="1" hangingPunct="1"/>
            <a:endParaRPr lang="nl-B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D730026-D6F2-4476-923B-15689BDBFCFE}" type="slidenum">
              <a:rPr lang="nl-NL"/>
              <a:pPr/>
              <a:t>20</a:t>
            </a:fld>
            <a:endParaRPr lang="nl-NL"/>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nl-BE"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044FBA8-3946-4F18-A340-14EF5A064B69}" type="slidenum">
              <a:rPr lang="nl-NL"/>
              <a:pPr/>
              <a:t>21</a:t>
            </a:fld>
            <a:endParaRPr lang="nl-NL"/>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nl-BE"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044FBA8-3946-4F18-A340-14EF5A064B69}" type="slidenum">
              <a:rPr lang="nl-NL"/>
              <a:pPr/>
              <a:t>22</a:t>
            </a:fld>
            <a:endParaRPr lang="nl-NL"/>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C3597-5093-4BA2-92DD-460A43CF0B85}" type="slidenum">
              <a:rPr lang="nl-NL"/>
              <a:pPr/>
              <a:t>23</a:t>
            </a:fld>
            <a:endParaRPr lang="nl-NL"/>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nl-B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1FB53A7-E2FC-4D23-88A2-7A7F64832F48}" type="slidenum">
              <a:rPr lang="nl-NL"/>
              <a:pPr/>
              <a:t>24</a:t>
            </a:fld>
            <a:endParaRPr lang="nl-NL"/>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1FB53A7-E2FC-4D23-88A2-7A7F64832F48}" type="slidenum">
              <a:rPr lang="nl-NL"/>
              <a:pPr/>
              <a:t>25</a:t>
            </a:fld>
            <a:endParaRPr lang="nl-NL"/>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2139043-E63A-49B6-908B-51B7770A462F}" type="slidenum">
              <a:rPr lang="nl-NL"/>
              <a:pPr/>
              <a:t>26</a:t>
            </a:fld>
            <a:endParaRPr lang="nl-NL"/>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1ADB583-3897-4584-AB6C-004AD63D9E8B}" type="slidenum">
              <a:rPr lang="nl-NL"/>
              <a:pPr/>
              <a:t>27</a:t>
            </a:fld>
            <a:endParaRPr lang="nl-NL"/>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1ADB583-3897-4584-AB6C-004AD63D9E8B}" type="slidenum">
              <a:rPr lang="nl-NL"/>
              <a:pPr/>
              <a:t>28</a:t>
            </a:fld>
            <a:endParaRPr lang="nl-NL"/>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2E4AB41-F044-4876-AB1D-A7E7D685DDF8}" type="slidenum">
              <a:rPr lang="nl-NL"/>
              <a:pPr/>
              <a:t>29</a:t>
            </a:fld>
            <a:endParaRPr lang="nl-NL"/>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nl-B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D730026-D6F2-4476-923B-15689BDBFCFE}" type="slidenum">
              <a:rPr lang="nl-NL"/>
              <a:pPr/>
              <a:t>3</a:t>
            </a:fld>
            <a:endParaRPr lang="nl-NL"/>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nl-BE" dirty="0" smtClean="0"/>
          </a:p>
          <a:p>
            <a:pPr eaLnBrk="1" hangingPunct="1"/>
            <a:r>
              <a:rPr lang="nl-BE" dirty="0" err="1" smtClean="0"/>
              <a:t>I’ve</a:t>
            </a:r>
            <a:endParaRPr lang="nl-BE"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1ADB583-3897-4584-AB6C-004AD63D9E8B}" type="slidenum">
              <a:rPr lang="nl-NL"/>
              <a:pPr/>
              <a:t>30</a:t>
            </a:fld>
            <a:endParaRPr lang="nl-NL"/>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1ADB583-3897-4584-AB6C-004AD63D9E8B}" type="slidenum">
              <a:rPr lang="nl-NL"/>
              <a:pPr/>
              <a:t>31</a:t>
            </a:fld>
            <a:endParaRPr lang="nl-NL"/>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1FB53A7-E2FC-4D23-88A2-7A7F64832F48}" type="slidenum">
              <a:rPr lang="nl-NL"/>
              <a:pPr/>
              <a:t>32</a:t>
            </a:fld>
            <a:endParaRPr lang="nl-NL"/>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1ADB583-3897-4584-AB6C-004AD63D9E8B}" type="slidenum">
              <a:rPr lang="nl-NL"/>
              <a:pPr/>
              <a:t>33</a:t>
            </a:fld>
            <a:endParaRPr lang="nl-NL"/>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1ADB583-3897-4584-AB6C-004AD63D9E8B}" type="slidenum">
              <a:rPr lang="nl-NL"/>
              <a:pPr/>
              <a:t>34</a:t>
            </a:fld>
            <a:endParaRPr lang="nl-NL"/>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044FBA8-3946-4F18-A340-14EF5A064B69}" type="slidenum">
              <a:rPr lang="nl-NL"/>
              <a:pPr/>
              <a:t>35</a:t>
            </a:fld>
            <a:endParaRPr lang="nl-NL"/>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D0092FA-3A01-4607-B806-645E3F572EBC}" type="slidenum">
              <a:rPr lang="nl-NL"/>
              <a:pPr/>
              <a:t>36</a:t>
            </a:fld>
            <a:endParaRPr lang="nl-NL"/>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1ADB583-3897-4584-AB6C-004AD63D9E8B}" type="slidenum">
              <a:rPr lang="nl-NL"/>
              <a:pPr/>
              <a:t>37</a:t>
            </a:fld>
            <a:endParaRPr lang="nl-NL"/>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D335A-932C-46A4-B6AD-ECC91CD8F4FB}" type="slidenum">
              <a:rPr lang="nl-NL"/>
              <a:pPr/>
              <a:t>38</a:t>
            </a:fld>
            <a:endParaRPr lang="nl-NL"/>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nl-B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1ADB583-3897-4584-AB6C-004AD63D9E8B}" type="slidenum">
              <a:rPr lang="nl-NL"/>
              <a:pPr/>
              <a:t>39</a:t>
            </a:fld>
            <a:endParaRPr lang="nl-NL"/>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F324734-00DB-458F-A938-3F7A4A759762}" type="slidenum">
              <a:rPr lang="nl-NL"/>
              <a:pPr/>
              <a:t>4</a:t>
            </a:fld>
            <a:endParaRPr lang="nl-NL"/>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nl-BE"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D730026-D6F2-4476-923B-15689BDBFCFE}" type="slidenum">
              <a:rPr lang="nl-NL"/>
              <a:pPr/>
              <a:t>40</a:t>
            </a:fld>
            <a:endParaRPr lang="nl-NL"/>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nl-BE"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1ADB583-3897-4584-AB6C-004AD63D9E8B}" type="slidenum">
              <a:rPr lang="nl-NL"/>
              <a:pPr/>
              <a:t>41</a:t>
            </a:fld>
            <a:endParaRPr lang="nl-NL"/>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nl-BE" dirty="0" smtClean="0"/>
          </a:p>
          <a:p>
            <a:pPr eaLnBrk="1" hangingPunct="1"/>
            <a:endParaRPr lang="nl-BE" dirty="0" smtClean="0"/>
          </a:p>
          <a:p>
            <a:pPr eaLnBrk="1" hangingPunct="1"/>
            <a:r>
              <a:rPr lang="nl-BE" dirty="0" smtClean="0"/>
              <a:t>Do we have</a:t>
            </a:r>
            <a:r>
              <a:rPr lang="nl-BE" baseline="0" dirty="0" smtClean="0"/>
              <a:t> a </a:t>
            </a:r>
            <a:r>
              <a:rPr lang="nl-BE" baseline="0" dirty="0" err="1" smtClean="0"/>
              <a:t>clear</a:t>
            </a:r>
            <a:r>
              <a:rPr lang="nl-BE" baseline="0" dirty="0" smtClean="0"/>
              <a:t> </a:t>
            </a:r>
            <a:r>
              <a:rPr lang="nl-BE" baseline="0" dirty="0" err="1" smtClean="0"/>
              <a:t>idea</a:t>
            </a:r>
            <a:r>
              <a:rPr lang="nl-BE" baseline="0" dirty="0" smtClean="0"/>
              <a:t> </a:t>
            </a:r>
            <a:r>
              <a:rPr lang="nl-BE" baseline="0" dirty="0" err="1" smtClean="0"/>
              <a:t>about</a:t>
            </a:r>
            <a:r>
              <a:rPr lang="nl-BE" baseline="0" dirty="0" smtClean="0"/>
              <a:t> </a:t>
            </a:r>
            <a:r>
              <a:rPr lang="nl-BE" baseline="0" dirty="0" err="1" smtClean="0"/>
              <a:t>what</a:t>
            </a:r>
            <a:r>
              <a:rPr lang="nl-BE" baseline="0" dirty="0" smtClean="0"/>
              <a:t> </a:t>
            </a:r>
            <a:r>
              <a:rPr lang="nl-BE" baseline="0" dirty="0" err="1" smtClean="0"/>
              <a:t>becomming</a:t>
            </a:r>
            <a:r>
              <a:rPr lang="nl-BE" baseline="0" dirty="0" smtClean="0"/>
              <a:t> </a:t>
            </a:r>
            <a:r>
              <a:rPr lang="nl-BE" baseline="0" dirty="0" err="1" smtClean="0"/>
              <a:t>better</a:t>
            </a:r>
            <a:r>
              <a:rPr lang="nl-BE" baseline="0" dirty="0" smtClean="0"/>
              <a:t>  </a:t>
            </a:r>
            <a:r>
              <a:rPr lang="nl-BE" baseline="0" dirty="0" err="1" smtClean="0"/>
              <a:t>means</a:t>
            </a:r>
            <a:endParaRPr lang="nl-BE" baseline="0" dirty="0" smtClean="0"/>
          </a:p>
          <a:p>
            <a:pPr eaLnBrk="1" hangingPunct="1"/>
            <a:r>
              <a:rPr lang="nl-BE" baseline="0" dirty="0" smtClean="0"/>
              <a:t>Do we have </a:t>
            </a:r>
            <a:r>
              <a:rPr lang="nl-BE" baseline="0" dirty="0" err="1" smtClean="0"/>
              <a:t>evaluation</a:t>
            </a:r>
            <a:r>
              <a:rPr lang="nl-BE" baseline="0" dirty="0" smtClean="0"/>
              <a:t> data</a:t>
            </a:r>
          </a:p>
          <a:p>
            <a:pPr eaLnBrk="1" hangingPunct="1"/>
            <a:endParaRPr lang="nl-BE"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1ADB583-3897-4584-AB6C-004AD63D9E8B}" type="slidenum">
              <a:rPr lang="nl-NL"/>
              <a:pPr/>
              <a:t>42</a:t>
            </a:fld>
            <a:endParaRPr lang="nl-NL"/>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1ADB583-3897-4584-AB6C-004AD63D9E8B}" type="slidenum">
              <a:rPr lang="nl-NL"/>
              <a:pPr/>
              <a:t>43</a:t>
            </a:fld>
            <a:endParaRPr lang="nl-NL"/>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nl-BE" dirty="0" smtClean="0"/>
          </a:p>
          <a:p>
            <a:pPr eaLnBrk="1" hangingPunct="1"/>
            <a:r>
              <a:rPr lang="nl-BE" dirty="0" err="1" smtClean="0"/>
              <a:t>Reality</a:t>
            </a:r>
            <a:endParaRPr lang="nl-BE" dirty="0" smtClean="0"/>
          </a:p>
          <a:p>
            <a:pPr eaLnBrk="1" hangingPunct="1"/>
            <a:r>
              <a:rPr lang="nl-BE" dirty="0" err="1" smtClean="0"/>
              <a:t>How</a:t>
            </a:r>
            <a:r>
              <a:rPr lang="nl-BE" dirty="0" smtClean="0"/>
              <a:t> to </a:t>
            </a:r>
            <a:r>
              <a:rPr lang="nl-BE" dirty="0" err="1" smtClean="0"/>
              <a:t>change</a:t>
            </a:r>
            <a:r>
              <a:rPr lang="nl-BE" dirty="0" smtClean="0"/>
              <a:t> </a:t>
            </a:r>
            <a:r>
              <a:rPr lang="nl-BE" dirty="0" err="1" smtClean="0"/>
              <a:t>this</a:t>
            </a:r>
            <a:r>
              <a:rPr lang="nl-BE" dirty="0" smtClean="0"/>
              <a:t>?</a:t>
            </a:r>
          </a:p>
          <a:p>
            <a:pPr eaLnBrk="1" hangingPunct="1"/>
            <a:endParaRPr lang="nl-BE"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88575423-E98A-4807-A4AB-D47B2B4B50B7}" type="slidenum">
              <a:rPr lang="nl-NL"/>
              <a:pPr/>
              <a:t>44</a:t>
            </a:fld>
            <a:endParaRPr lang="nl-NL"/>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nl-B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9178B4A-8C38-41BC-8F95-9806876FA4EE}" type="slidenum">
              <a:rPr lang="nl-NL"/>
              <a:pPr/>
              <a:t>5</a:t>
            </a:fld>
            <a:endParaRPr lang="nl-NL"/>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nl-B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D730026-D6F2-4476-923B-15689BDBFCFE}" type="slidenum">
              <a:rPr lang="nl-NL"/>
              <a:pPr/>
              <a:t>6</a:t>
            </a:fld>
            <a:endParaRPr lang="nl-NL"/>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nl-BE" dirty="0" smtClean="0"/>
          </a:p>
          <a:p>
            <a:pPr eaLnBrk="1" hangingPunct="1"/>
            <a:endParaRPr lang="nl-BE" sz="1200" kern="1200" dirty="0" smtClean="0">
              <a:solidFill>
                <a:schemeClr val="tx1"/>
              </a:solidFill>
              <a:latin typeface="Arial Unicode MS" pitchFamily="34" charset="-128"/>
              <a:ea typeface="+mn-ea"/>
              <a:cs typeface="+mn-cs"/>
            </a:endParaRPr>
          </a:p>
          <a:p>
            <a:pPr eaLnBrk="1" hangingPunct="1"/>
            <a:endParaRPr lang="nl-B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9F38B2A-DC49-46C1-9AD6-62977B8BCED6}" type="slidenum">
              <a:rPr lang="nl-NL"/>
              <a:pPr/>
              <a:t>7</a:t>
            </a:fld>
            <a:endParaRPr lang="nl-NL"/>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latin typeface="Arial Unicode MS" pitchFamily="34" charset="-128"/>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7D1B521-C549-4B54-B2C2-2045E449B65D}" type="slidenum">
              <a:rPr lang="nl-NL"/>
              <a:pPr/>
              <a:t>8</a:t>
            </a:fld>
            <a:endParaRPr lang="nl-NL"/>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nl-B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7D1B521-C549-4B54-B2C2-2045E449B65D}" type="slidenum">
              <a:rPr lang="nl-NL"/>
              <a:pPr/>
              <a:t>9</a:t>
            </a:fld>
            <a:endParaRPr lang="nl-NL"/>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algn="l">
              <a:spcBef>
                <a:spcPct val="50000"/>
              </a:spcBef>
            </a:pPr>
            <a:endParaRPr lang="nl-BE"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2"/>
          <p:cNvSpPr>
            <a:spLocks noChangeArrowheads="1"/>
          </p:cNvSpPr>
          <p:nvPr/>
        </p:nvSpPr>
        <p:spPr bwMode="auto">
          <a:xfrm>
            <a:off x="-11113" y="0"/>
            <a:ext cx="9166226" cy="6858000"/>
          </a:xfrm>
          <a:prstGeom prst="rect">
            <a:avLst/>
          </a:prstGeom>
          <a:solidFill>
            <a:schemeClr val="bg1"/>
          </a:solidFill>
          <a:ln w="9525">
            <a:noFill/>
            <a:miter lim="800000"/>
            <a:headEnd/>
            <a:tailEnd/>
          </a:ln>
          <a:effectLst/>
        </p:spPr>
        <p:txBody>
          <a:bodyPr wrap="none" anchor="ctr"/>
          <a:lstStyle/>
          <a:p>
            <a:pPr>
              <a:defRPr/>
            </a:pPr>
            <a:endParaRPr lang="nl-BE"/>
          </a:p>
        </p:txBody>
      </p:sp>
      <p:pic>
        <p:nvPicPr>
          <p:cNvPr id="5" name="Picture 3" descr="back_master"/>
          <p:cNvPicPr>
            <a:picLocks noChangeAspect="1" noChangeArrowheads="1"/>
          </p:cNvPicPr>
          <p:nvPr/>
        </p:nvPicPr>
        <p:blipFill>
          <a:blip r:embed="rId2" cstate="print"/>
          <a:srcRect/>
          <a:stretch>
            <a:fillRect/>
          </a:stretch>
        </p:blipFill>
        <p:spPr bwMode="auto">
          <a:xfrm>
            <a:off x="-11113" y="-11113"/>
            <a:ext cx="9166226" cy="5935663"/>
          </a:xfrm>
          <a:prstGeom prst="rect">
            <a:avLst/>
          </a:prstGeom>
          <a:noFill/>
          <a:ln w="9525">
            <a:noFill/>
            <a:miter lim="800000"/>
            <a:headEnd/>
            <a:tailEnd/>
          </a:ln>
        </p:spPr>
      </p:pic>
      <p:pic>
        <p:nvPicPr>
          <p:cNvPr id="6" name="Picture 6" descr="logo_u"/>
          <p:cNvPicPr>
            <a:picLocks noChangeAspect="1" noChangeArrowheads="1"/>
          </p:cNvPicPr>
          <p:nvPr/>
        </p:nvPicPr>
        <p:blipFill>
          <a:blip r:embed="rId3" cstate="print"/>
          <a:srcRect/>
          <a:stretch>
            <a:fillRect/>
          </a:stretch>
        </p:blipFill>
        <p:spPr bwMode="auto">
          <a:xfrm>
            <a:off x="7870825" y="5838825"/>
            <a:ext cx="793750" cy="635000"/>
          </a:xfrm>
          <a:prstGeom prst="rect">
            <a:avLst/>
          </a:prstGeom>
          <a:noFill/>
          <a:ln w="9525">
            <a:noFill/>
            <a:miter lim="800000"/>
            <a:headEnd/>
            <a:tailEnd/>
          </a:ln>
        </p:spPr>
      </p:pic>
      <p:pic>
        <p:nvPicPr>
          <p:cNvPr id="7" name="Picture 7" descr="logo_ua"/>
          <p:cNvPicPr>
            <a:picLocks noChangeAspect="1" noChangeArrowheads="1"/>
          </p:cNvPicPr>
          <p:nvPr/>
        </p:nvPicPr>
        <p:blipFill>
          <a:blip r:embed="rId4" cstate="print"/>
          <a:srcRect/>
          <a:stretch>
            <a:fillRect/>
          </a:stretch>
        </p:blipFill>
        <p:spPr bwMode="auto">
          <a:xfrm>
            <a:off x="633413" y="6245225"/>
            <a:ext cx="2851150" cy="330200"/>
          </a:xfrm>
          <a:prstGeom prst="rect">
            <a:avLst/>
          </a:prstGeom>
          <a:noFill/>
          <a:ln w="9525">
            <a:noFill/>
            <a:miter lim="800000"/>
            <a:headEnd/>
            <a:tailEnd/>
          </a:ln>
        </p:spPr>
      </p:pic>
      <p:sp>
        <p:nvSpPr>
          <p:cNvPr id="450564" name="Rectangle 4"/>
          <p:cNvSpPr>
            <a:spLocks noGrp="1" noChangeArrowheads="1"/>
          </p:cNvSpPr>
          <p:nvPr>
            <p:ph type="ctrTitle"/>
          </p:nvPr>
        </p:nvSpPr>
        <p:spPr>
          <a:xfrm>
            <a:off x="636588" y="633413"/>
            <a:ext cx="7870825" cy="1905000"/>
          </a:xfrm>
        </p:spPr>
        <p:txBody>
          <a:bodyPr anchor="b"/>
          <a:lstStyle>
            <a:lvl1pPr algn="l">
              <a:defRPr sz="4500" b="1"/>
            </a:lvl1pPr>
          </a:lstStyle>
          <a:p>
            <a:r>
              <a:rPr lang="en-US"/>
              <a:t>Klik om het opmaakprofiel te bewerken</a:t>
            </a:r>
          </a:p>
        </p:txBody>
      </p:sp>
      <p:sp>
        <p:nvSpPr>
          <p:cNvPr id="450565" name="Rectangle 5"/>
          <p:cNvSpPr>
            <a:spLocks noGrp="1" noChangeArrowheads="1"/>
          </p:cNvSpPr>
          <p:nvPr>
            <p:ph type="subTitle" idx="1"/>
          </p:nvPr>
        </p:nvSpPr>
        <p:spPr>
          <a:xfrm>
            <a:off x="636588" y="2692400"/>
            <a:ext cx="7870825" cy="1270000"/>
          </a:xfrm>
        </p:spPr>
        <p:txBody>
          <a:bodyPr/>
          <a:lstStyle>
            <a:lvl1pPr marL="0" indent="0">
              <a:buFontTx/>
              <a:buNone/>
              <a:defRPr/>
            </a:lvl1pPr>
          </a:lstStyle>
          <a:p>
            <a:r>
              <a:rPr lang="en-US"/>
              <a:t>Klik om het opmaakprofiel van de modelondertitel te bewerken</a:t>
            </a:r>
          </a:p>
        </p:txBody>
      </p:sp>
    </p:spTree>
  </p:cSld>
  <p:clrMapOvr>
    <a:masterClrMapping/>
  </p:clrMapOvr>
  <p:transitio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cSld>
  <p:clrMapOvr>
    <a:masterClrMapping/>
  </p:clrMapOvr>
  <p:transitio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37325" y="633413"/>
            <a:ext cx="1966913" cy="4570412"/>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33413" y="633413"/>
            <a:ext cx="5751512" cy="45704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cSld>
  <p:clrMapOvr>
    <a:masterClrMapping/>
  </p:clrMapOvr>
  <p:transition>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633413" y="633413"/>
            <a:ext cx="7870825" cy="635000"/>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633413" y="1649413"/>
            <a:ext cx="3859212" cy="35544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5025" y="1649413"/>
            <a:ext cx="3859213" cy="35544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33413" y="1649413"/>
            <a:ext cx="3859212" cy="355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5025" y="1649413"/>
            <a:ext cx="3859213" cy="355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cSld>
  <p:clrMapOvr>
    <a:masterClrMapping/>
  </p:clrMapOvr>
  <p:transition>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Tree>
  </p:cSld>
  <p:clrMapOvr>
    <a:masterClrMapping/>
  </p:clrMapOvr>
  <p:transition>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transitio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transition>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49538" name="Rectangle 2"/>
          <p:cNvSpPr>
            <a:spLocks noChangeArrowheads="1"/>
          </p:cNvSpPr>
          <p:nvPr/>
        </p:nvSpPr>
        <p:spPr bwMode="auto">
          <a:xfrm>
            <a:off x="-11113" y="0"/>
            <a:ext cx="9166226" cy="6858000"/>
          </a:xfrm>
          <a:prstGeom prst="rect">
            <a:avLst/>
          </a:prstGeom>
          <a:solidFill>
            <a:schemeClr val="bg1"/>
          </a:solidFill>
          <a:ln w="9525">
            <a:noFill/>
            <a:miter lim="800000"/>
            <a:headEnd/>
            <a:tailEnd/>
          </a:ln>
          <a:effectLst/>
        </p:spPr>
        <p:txBody>
          <a:bodyPr wrap="none" anchor="ctr"/>
          <a:lstStyle/>
          <a:p>
            <a:pPr>
              <a:defRPr/>
            </a:pPr>
            <a:endParaRPr lang="nl-BE"/>
          </a:p>
        </p:txBody>
      </p:sp>
      <p:pic>
        <p:nvPicPr>
          <p:cNvPr id="8195" name="Picture 3" descr="back_slide"/>
          <p:cNvPicPr>
            <a:picLocks noChangeAspect="1" noChangeArrowheads="1"/>
          </p:cNvPicPr>
          <p:nvPr/>
        </p:nvPicPr>
        <p:blipFill>
          <a:blip r:embed="rId14" cstate="print"/>
          <a:srcRect r="10580"/>
          <a:stretch>
            <a:fillRect/>
          </a:stretch>
        </p:blipFill>
        <p:spPr bwMode="auto">
          <a:xfrm>
            <a:off x="-36513" y="-100013"/>
            <a:ext cx="9221788" cy="6535738"/>
          </a:xfrm>
          <a:prstGeom prst="rect">
            <a:avLst/>
          </a:prstGeom>
          <a:noFill/>
          <a:ln w="9525">
            <a:noFill/>
            <a:miter lim="800000"/>
            <a:headEnd/>
            <a:tailEnd/>
          </a:ln>
        </p:spPr>
      </p:pic>
      <p:sp>
        <p:nvSpPr>
          <p:cNvPr id="8196" name="Rectangle 4"/>
          <p:cNvSpPr>
            <a:spLocks noGrp="1" noChangeArrowheads="1"/>
          </p:cNvSpPr>
          <p:nvPr>
            <p:ph type="title"/>
          </p:nvPr>
        </p:nvSpPr>
        <p:spPr bwMode="auto">
          <a:xfrm>
            <a:off x="633413" y="633413"/>
            <a:ext cx="7870825"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Klik om het opmaakprofiel te bewerken</a:t>
            </a:r>
          </a:p>
        </p:txBody>
      </p:sp>
      <p:sp>
        <p:nvSpPr>
          <p:cNvPr id="8197" name="Rectangle 5"/>
          <p:cNvSpPr>
            <a:spLocks noGrp="1" noChangeArrowheads="1"/>
          </p:cNvSpPr>
          <p:nvPr>
            <p:ph type="body" idx="1"/>
          </p:nvPr>
        </p:nvSpPr>
        <p:spPr bwMode="auto">
          <a:xfrm>
            <a:off x="633413" y="1649413"/>
            <a:ext cx="7870825" cy="3554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449542" name="Rectangle 6"/>
          <p:cNvSpPr>
            <a:spLocks noChangeArrowheads="1"/>
          </p:cNvSpPr>
          <p:nvPr/>
        </p:nvSpPr>
        <p:spPr bwMode="auto">
          <a:xfrm>
            <a:off x="9950450" y="6483350"/>
            <a:ext cx="184150" cy="336550"/>
          </a:xfrm>
          <a:prstGeom prst="rect">
            <a:avLst/>
          </a:prstGeom>
          <a:noFill/>
          <a:ln w="9525">
            <a:noFill/>
            <a:miter lim="800000"/>
            <a:headEnd/>
            <a:tailEnd/>
          </a:ln>
          <a:effectLst/>
        </p:spPr>
        <p:txBody>
          <a:bodyPr wrap="none">
            <a:spAutoFit/>
          </a:bodyPr>
          <a:lstStyle/>
          <a:p>
            <a:pPr algn="l" eaLnBrk="0" hangingPunct="0">
              <a:lnSpc>
                <a:spcPct val="100000"/>
              </a:lnSpc>
              <a:defRPr/>
            </a:pPr>
            <a:endParaRPr lang="en-US" sz="2400" baseline="-25000">
              <a:latin typeface="Times New Roman" pitchFamily="18" charset="0"/>
            </a:endParaRPr>
          </a:p>
        </p:txBody>
      </p:sp>
      <p:sp>
        <p:nvSpPr>
          <p:cNvPr id="449543" name="Text Box 7"/>
          <p:cNvSpPr txBox="1">
            <a:spLocks noChangeArrowheads="1"/>
          </p:cNvSpPr>
          <p:nvPr/>
        </p:nvSpPr>
        <p:spPr bwMode="auto">
          <a:xfrm>
            <a:off x="8172450" y="6524625"/>
            <a:ext cx="889000" cy="381000"/>
          </a:xfrm>
          <a:prstGeom prst="rect">
            <a:avLst/>
          </a:prstGeom>
          <a:noFill/>
          <a:ln w="9525">
            <a:noFill/>
            <a:miter lim="800000"/>
            <a:headEnd/>
            <a:tailEnd/>
          </a:ln>
          <a:effectLst/>
        </p:spPr>
        <p:txBody>
          <a:bodyPr lIns="0" tIns="0" rIns="0" bIns="0"/>
          <a:lstStyle/>
          <a:p>
            <a:pPr algn="r" eaLnBrk="0" hangingPunct="0">
              <a:lnSpc>
                <a:spcPct val="100000"/>
              </a:lnSpc>
              <a:spcBef>
                <a:spcPct val="50000"/>
              </a:spcBef>
              <a:defRPr/>
            </a:pPr>
            <a:fld id="{607351FD-A456-40FD-A166-9B29E6830542}" type="slidenum">
              <a:rPr lang="en-US" baseline="-25000">
                <a:solidFill>
                  <a:schemeClr val="hlink"/>
                </a:solidFill>
                <a:latin typeface="Verdana" pitchFamily="34" charset="0"/>
              </a:rPr>
              <a:pPr algn="r" eaLnBrk="0" hangingPunct="0">
                <a:lnSpc>
                  <a:spcPct val="100000"/>
                </a:lnSpc>
                <a:spcBef>
                  <a:spcPct val="50000"/>
                </a:spcBef>
                <a:defRPr/>
              </a:pPr>
              <a:t>‹#›</a:t>
            </a:fld>
            <a:endParaRPr lang="en-US" baseline="-25000">
              <a:solidFill>
                <a:schemeClr val="hlink"/>
              </a:solidFill>
              <a:latin typeface="Times New Roman" pitchFamily="18" charset="0"/>
            </a:endParaRPr>
          </a:p>
        </p:txBody>
      </p:sp>
      <p:pic>
        <p:nvPicPr>
          <p:cNvPr id="8200" name="Picture 8" descr="logo_u"/>
          <p:cNvPicPr>
            <a:picLocks noChangeAspect="1" noChangeArrowheads="1"/>
          </p:cNvPicPr>
          <p:nvPr/>
        </p:nvPicPr>
        <p:blipFill>
          <a:blip r:embed="rId15" cstate="print"/>
          <a:srcRect/>
          <a:stretch>
            <a:fillRect/>
          </a:stretch>
        </p:blipFill>
        <p:spPr bwMode="auto">
          <a:xfrm>
            <a:off x="7956550" y="6034088"/>
            <a:ext cx="793750" cy="635000"/>
          </a:xfrm>
          <a:prstGeom prst="rect">
            <a:avLst/>
          </a:prstGeom>
          <a:noFill/>
          <a:ln w="9525">
            <a:noFill/>
            <a:miter lim="800000"/>
            <a:headEnd/>
            <a:tailEnd/>
          </a:ln>
        </p:spPr>
      </p:pic>
      <p:pic>
        <p:nvPicPr>
          <p:cNvPr id="8201" name="Picture 9" descr="logo_ua"/>
          <p:cNvPicPr>
            <a:picLocks noChangeAspect="1" noChangeArrowheads="1"/>
          </p:cNvPicPr>
          <p:nvPr/>
        </p:nvPicPr>
        <p:blipFill>
          <a:blip r:embed="rId16" cstate="print"/>
          <a:srcRect/>
          <a:stretch>
            <a:fillRect/>
          </a:stretch>
        </p:blipFill>
        <p:spPr bwMode="auto">
          <a:xfrm>
            <a:off x="250825" y="6483350"/>
            <a:ext cx="2851150" cy="330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blinds/>
  </p:transition>
  <p:timing>
    <p:tnLst>
      <p:par>
        <p:cTn id="1" dur="indefinite" restart="never" nodeType="tmRoot"/>
      </p:par>
    </p:tnLst>
  </p:timing>
  <p:txStyles>
    <p:titleStyle>
      <a:lvl1pPr algn="r" rtl="0" eaLnBrk="0" fontAlgn="base" hangingPunct="0">
        <a:spcBef>
          <a:spcPct val="0"/>
        </a:spcBef>
        <a:spcAft>
          <a:spcPct val="0"/>
        </a:spcAft>
        <a:defRPr sz="3500">
          <a:solidFill>
            <a:schemeClr val="bg1"/>
          </a:solidFill>
          <a:latin typeface="+mj-lt"/>
          <a:ea typeface="+mj-ea"/>
          <a:cs typeface="+mj-cs"/>
        </a:defRPr>
      </a:lvl1pPr>
      <a:lvl2pPr algn="r" rtl="0" eaLnBrk="0" fontAlgn="base" hangingPunct="0">
        <a:spcBef>
          <a:spcPct val="0"/>
        </a:spcBef>
        <a:spcAft>
          <a:spcPct val="0"/>
        </a:spcAft>
        <a:defRPr sz="3500">
          <a:solidFill>
            <a:schemeClr val="bg1"/>
          </a:solidFill>
          <a:latin typeface="Verdana" pitchFamily="34" charset="0"/>
        </a:defRPr>
      </a:lvl2pPr>
      <a:lvl3pPr algn="r" rtl="0" eaLnBrk="0" fontAlgn="base" hangingPunct="0">
        <a:spcBef>
          <a:spcPct val="0"/>
        </a:spcBef>
        <a:spcAft>
          <a:spcPct val="0"/>
        </a:spcAft>
        <a:defRPr sz="3500">
          <a:solidFill>
            <a:schemeClr val="bg1"/>
          </a:solidFill>
          <a:latin typeface="Verdana" pitchFamily="34" charset="0"/>
        </a:defRPr>
      </a:lvl3pPr>
      <a:lvl4pPr algn="r" rtl="0" eaLnBrk="0" fontAlgn="base" hangingPunct="0">
        <a:spcBef>
          <a:spcPct val="0"/>
        </a:spcBef>
        <a:spcAft>
          <a:spcPct val="0"/>
        </a:spcAft>
        <a:defRPr sz="3500">
          <a:solidFill>
            <a:schemeClr val="bg1"/>
          </a:solidFill>
          <a:latin typeface="Verdana" pitchFamily="34" charset="0"/>
        </a:defRPr>
      </a:lvl4pPr>
      <a:lvl5pPr algn="r" rtl="0" eaLnBrk="0" fontAlgn="base" hangingPunct="0">
        <a:spcBef>
          <a:spcPct val="0"/>
        </a:spcBef>
        <a:spcAft>
          <a:spcPct val="0"/>
        </a:spcAft>
        <a:defRPr sz="3500">
          <a:solidFill>
            <a:schemeClr val="bg1"/>
          </a:solidFill>
          <a:latin typeface="Verdana" pitchFamily="34" charset="0"/>
        </a:defRPr>
      </a:lvl5pPr>
      <a:lvl6pPr marL="457200" algn="r" rtl="0" eaLnBrk="0" fontAlgn="base" hangingPunct="0">
        <a:spcBef>
          <a:spcPct val="0"/>
        </a:spcBef>
        <a:spcAft>
          <a:spcPct val="0"/>
        </a:spcAft>
        <a:defRPr sz="3500">
          <a:solidFill>
            <a:schemeClr val="bg1"/>
          </a:solidFill>
          <a:latin typeface="Verdana" pitchFamily="34" charset="0"/>
        </a:defRPr>
      </a:lvl6pPr>
      <a:lvl7pPr marL="914400" algn="r" rtl="0" eaLnBrk="0" fontAlgn="base" hangingPunct="0">
        <a:spcBef>
          <a:spcPct val="0"/>
        </a:spcBef>
        <a:spcAft>
          <a:spcPct val="0"/>
        </a:spcAft>
        <a:defRPr sz="3500">
          <a:solidFill>
            <a:schemeClr val="bg1"/>
          </a:solidFill>
          <a:latin typeface="Verdana" pitchFamily="34" charset="0"/>
        </a:defRPr>
      </a:lvl7pPr>
      <a:lvl8pPr marL="1371600" algn="r" rtl="0" eaLnBrk="0" fontAlgn="base" hangingPunct="0">
        <a:spcBef>
          <a:spcPct val="0"/>
        </a:spcBef>
        <a:spcAft>
          <a:spcPct val="0"/>
        </a:spcAft>
        <a:defRPr sz="3500">
          <a:solidFill>
            <a:schemeClr val="bg1"/>
          </a:solidFill>
          <a:latin typeface="Verdana" pitchFamily="34" charset="0"/>
        </a:defRPr>
      </a:lvl8pPr>
      <a:lvl9pPr marL="1828800" algn="r" rtl="0" eaLnBrk="0" fontAlgn="base" hangingPunct="0">
        <a:spcBef>
          <a:spcPct val="0"/>
        </a:spcBef>
        <a:spcAft>
          <a:spcPct val="0"/>
        </a:spcAft>
        <a:defRPr sz="35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2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eaLnBrk="0" fontAlgn="base" hangingPunct="0">
        <a:spcBef>
          <a:spcPct val="20000"/>
        </a:spcBef>
        <a:spcAft>
          <a:spcPct val="0"/>
        </a:spcAft>
        <a:buChar char="»"/>
        <a:defRPr sz="1600">
          <a:solidFill>
            <a:schemeClr val="bg1"/>
          </a:solidFill>
          <a:latin typeface="+mn-lt"/>
        </a:defRPr>
      </a:lvl6pPr>
      <a:lvl7pPr marL="2971800" indent="-228600" algn="l" rtl="0" eaLnBrk="0" fontAlgn="base" hangingPunct="0">
        <a:spcBef>
          <a:spcPct val="20000"/>
        </a:spcBef>
        <a:spcAft>
          <a:spcPct val="0"/>
        </a:spcAft>
        <a:buChar char="»"/>
        <a:defRPr sz="1600">
          <a:solidFill>
            <a:schemeClr val="bg1"/>
          </a:solidFill>
          <a:latin typeface="+mn-lt"/>
        </a:defRPr>
      </a:lvl7pPr>
      <a:lvl8pPr marL="3429000" indent="-228600" algn="l" rtl="0" eaLnBrk="0" fontAlgn="base" hangingPunct="0">
        <a:spcBef>
          <a:spcPct val="20000"/>
        </a:spcBef>
        <a:spcAft>
          <a:spcPct val="0"/>
        </a:spcAft>
        <a:buChar char="»"/>
        <a:defRPr sz="1600">
          <a:solidFill>
            <a:schemeClr val="bg1"/>
          </a:solidFill>
          <a:latin typeface="+mn-lt"/>
        </a:defRPr>
      </a:lvl8pPr>
      <a:lvl9pPr marL="3886200" indent="-228600" algn="l" rtl="0" eaLnBrk="0" fontAlgn="base" hangingPunct="0">
        <a:spcBef>
          <a:spcPct val="20000"/>
        </a:spcBef>
        <a:spcAft>
          <a:spcPct val="0"/>
        </a:spcAft>
        <a:buChar char="»"/>
        <a:defRPr sz="1600">
          <a:solidFill>
            <a:schemeClr val="bg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14338" y="817810"/>
            <a:ext cx="8334375" cy="3043238"/>
          </a:xfrm>
        </p:spPr>
        <p:txBody>
          <a:bodyPr/>
          <a:lstStyle/>
          <a:p>
            <a:pPr algn="ctr">
              <a:buFontTx/>
              <a:buNone/>
            </a:pPr>
            <a:r>
              <a:rPr lang="en-US" sz="3200" dirty="0" smtClean="0">
                <a:latin typeface="Comic Sans MS" pitchFamily="66" charset="0"/>
              </a:rPr>
              <a:t>DESIGNING AND EVALUATING THE PROCESS OF SCHOOL </a:t>
            </a:r>
          </a:p>
          <a:p>
            <a:pPr algn="ctr">
              <a:buFontTx/>
              <a:buNone/>
            </a:pPr>
            <a:r>
              <a:rPr lang="en-US" sz="3200" dirty="0" smtClean="0">
                <a:latin typeface="Comic Sans MS" pitchFamily="66" charset="0"/>
              </a:rPr>
              <a:t>SELF-EVALUATIONS</a:t>
            </a:r>
          </a:p>
          <a:p>
            <a:pPr algn="ctr">
              <a:buFontTx/>
              <a:buNone/>
            </a:pPr>
            <a:endParaRPr lang="nl-BE" sz="3000" dirty="0" smtClean="0">
              <a:solidFill>
                <a:schemeClr val="tx1"/>
              </a:solidFill>
              <a:latin typeface="Comic Sans MS" pitchFamily="66" charset="0"/>
              <a:ea typeface="Arial Unicode MS" pitchFamily="34" charset="-128"/>
              <a:cs typeface="Arial Unicode MS" pitchFamily="34" charset="-128"/>
            </a:endParaRPr>
          </a:p>
          <a:p>
            <a:pPr marL="808038" lvl="1" algn="ctr">
              <a:lnSpc>
                <a:spcPct val="90000"/>
              </a:lnSpc>
              <a:buFont typeface="Wingdings" pitchFamily="2" charset="2"/>
              <a:buNone/>
            </a:pPr>
            <a:endParaRPr lang="fr-BE" sz="2400" b="1" dirty="0" smtClean="0">
              <a:solidFill>
                <a:schemeClr val="tx1"/>
              </a:solidFill>
              <a:latin typeface="Comic Sans MS" pitchFamily="66" charset="0"/>
              <a:ea typeface="Arial Unicode MS" pitchFamily="34" charset="-128"/>
              <a:cs typeface="Arial Unicode MS" pitchFamily="34" charset="-128"/>
            </a:endParaRPr>
          </a:p>
          <a:p>
            <a:pPr algn="ctr">
              <a:lnSpc>
                <a:spcPct val="90000"/>
              </a:lnSpc>
              <a:buFont typeface="Wingdings" pitchFamily="2" charset="2"/>
              <a:buNone/>
            </a:pPr>
            <a:r>
              <a:rPr lang="fr-BE" sz="2300" dirty="0" smtClean="0">
                <a:solidFill>
                  <a:schemeClr val="tx1"/>
                </a:solidFill>
                <a:latin typeface="Comic Sans MS" pitchFamily="66" charset="0"/>
                <a:ea typeface="Arial Unicode MS" pitchFamily="34" charset="-128"/>
                <a:cs typeface="Arial Unicode MS" pitchFamily="34" charset="-128"/>
              </a:rPr>
              <a:t>Jan </a:t>
            </a:r>
            <a:r>
              <a:rPr lang="fr-BE" sz="2300" dirty="0" err="1" smtClean="0">
                <a:solidFill>
                  <a:schemeClr val="tx1"/>
                </a:solidFill>
                <a:latin typeface="Comic Sans MS" pitchFamily="66" charset="0"/>
                <a:ea typeface="Arial Unicode MS" pitchFamily="34" charset="-128"/>
                <a:cs typeface="Arial Unicode MS" pitchFamily="34" charset="-128"/>
              </a:rPr>
              <a:t>Vanhoof</a:t>
            </a:r>
            <a:endParaRPr lang="fr-BE" sz="2300" dirty="0" smtClean="0">
              <a:solidFill>
                <a:schemeClr val="tx1"/>
              </a:solidFill>
              <a:latin typeface="Comic Sans MS" pitchFamily="66" charset="0"/>
              <a:ea typeface="Arial Unicode MS" pitchFamily="34" charset="-128"/>
              <a:cs typeface="Arial Unicode MS" pitchFamily="34" charset="-128"/>
            </a:endParaRPr>
          </a:p>
          <a:p>
            <a:pPr algn="ctr">
              <a:lnSpc>
                <a:spcPct val="90000"/>
              </a:lnSpc>
              <a:buFont typeface="Wingdings" pitchFamily="2" charset="2"/>
              <a:buNone/>
            </a:pPr>
            <a:endParaRPr lang="fr-BE" sz="2300" dirty="0" smtClean="0">
              <a:solidFill>
                <a:schemeClr val="tx1"/>
              </a:solidFill>
              <a:latin typeface="Comic Sans MS" pitchFamily="66" charset="0"/>
              <a:ea typeface="Arial Unicode MS" pitchFamily="34" charset="-128"/>
              <a:cs typeface="Arial Unicode MS" pitchFamily="34" charset="-128"/>
            </a:endParaRPr>
          </a:p>
          <a:p>
            <a:pPr marL="808038" lvl="1" algn="ctr">
              <a:lnSpc>
                <a:spcPct val="90000"/>
              </a:lnSpc>
              <a:buFont typeface="Wingdings" pitchFamily="2" charset="2"/>
              <a:buNone/>
            </a:pPr>
            <a:endParaRPr lang="nl-NL" sz="1700" b="1" dirty="0" smtClean="0">
              <a:solidFill>
                <a:schemeClr val="tx1"/>
              </a:solidFill>
              <a:latin typeface="Comic Sans MS" pitchFamily="66" charset="0"/>
              <a:ea typeface="Arial Unicode MS" pitchFamily="34" charset="-128"/>
              <a:cs typeface="Arial Unicode MS" pitchFamily="34" charset="-128"/>
            </a:endParaRPr>
          </a:p>
          <a:p>
            <a:pPr marL="808038" lvl="1" algn="ctr">
              <a:lnSpc>
                <a:spcPct val="90000"/>
              </a:lnSpc>
              <a:buFont typeface="Wingdings" pitchFamily="2" charset="2"/>
              <a:buNone/>
            </a:pPr>
            <a:endParaRPr lang="nl-NL" sz="1500" b="1" dirty="0" smtClean="0">
              <a:solidFill>
                <a:schemeClr val="tx1"/>
              </a:solidFill>
              <a:latin typeface="Comic Sans MS" pitchFamily="66" charset="0"/>
              <a:ea typeface="Arial Unicode MS" pitchFamily="34" charset="-128"/>
              <a:cs typeface="Arial Unicode MS" pitchFamily="34" charset="-128"/>
            </a:endParaRPr>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547" name="Rectangle 163"/>
          <p:cNvSpPr>
            <a:spLocks noChangeArrowheads="1"/>
          </p:cNvSpPr>
          <p:nvPr/>
        </p:nvSpPr>
        <p:spPr bwMode="auto">
          <a:xfrm>
            <a:off x="-612775" y="5300663"/>
            <a:ext cx="11017250" cy="1800225"/>
          </a:xfrm>
          <a:prstGeom prst="rect">
            <a:avLst/>
          </a:prstGeom>
          <a:solidFill>
            <a:srgbClr val="3B6188"/>
          </a:solidFill>
          <a:ln w="9525" algn="ctr">
            <a:noFill/>
            <a:miter lim="800000"/>
            <a:headEnd/>
            <a:tailEnd/>
          </a:ln>
          <a:effectLst/>
        </p:spPr>
        <p:txBody>
          <a:bodyPr anchor="ctr">
            <a:spAutoFit/>
          </a:bodyPr>
          <a:lstStyle/>
          <a:p>
            <a:endParaRPr lang="nl-BE"/>
          </a:p>
        </p:txBody>
      </p:sp>
      <p:graphicFrame>
        <p:nvGraphicFramePr>
          <p:cNvPr id="528562" name="Group 178"/>
          <p:cNvGraphicFramePr>
            <a:graphicFrameLocks noGrp="1"/>
          </p:cNvGraphicFramePr>
          <p:nvPr/>
        </p:nvGraphicFramePr>
        <p:xfrm>
          <a:off x="293688" y="1160463"/>
          <a:ext cx="8599487" cy="5166360"/>
        </p:xfrm>
        <a:graphic>
          <a:graphicData uri="http://schemas.openxmlformats.org/drawingml/2006/table">
            <a:tbl>
              <a:tblPr/>
              <a:tblGrid>
                <a:gridCol w="6588125"/>
                <a:gridCol w="1220787"/>
                <a:gridCol w="790575"/>
              </a:tblGrid>
              <a:tr h="144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1" i="0" u="none" strike="noStrike" cap="none" normalizeH="0" baseline="0" smtClean="0">
                          <a:ln>
                            <a:noFill/>
                          </a:ln>
                          <a:solidFill>
                            <a:schemeClr val="hlink"/>
                          </a:solidFill>
                          <a:effectLst/>
                          <a:latin typeface="Comic Sans MS" pitchFamily="66" charset="0"/>
                        </a:rPr>
                        <a:t>Self-evaluation...</a:t>
                      </a:r>
                      <a:r>
                        <a:rPr kumimoji="0" lang="en-GB" sz="1700" b="0" i="0" u="none" strike="noStrike" cap="none" normalizeH="0" baseline="0" smtClean="0">
                          <a:ln>
                            <a:noFill/>
                          </a:ln>
                          <a:solidFill>
                            <a:schemeClr val="hlink"/>
                          </a:solidFill>
                          <a:effectLst/>
                          <a:latin typeface="Comic Sans MS" pitchFamily="66" charset="0"/>
                        </a:rPr>
                        <a:t> </a:t>
                      </a:r>
                      <a:endParaRPr kumimoji="0" lang="nl-NL" sz="1700" b="0" i="0" u="none" strike="noStrike" cap="none" normalizeH="0" baseline="0" smtClean="0">
                        <a:ln>
                          <a:noFill/>
                        </a:ln>
                        <a:solidFill>
                          <a:schemeClr val="hlink"/>
                        </a:solidFill>
                        <a:effectLst/>
                        <a:latin typeface="Comic Sans MS" pitchFamily="66"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BE" sz="1700" b="1" i="0" u="none" strike="noStrike" cap="none" normalizeH="0" baseline="0" smtClean="0">
                          <a:ln>
                            <a:noFill/>
                          </a:ln>
                          <a:solidFill>
                            <a:schemeClr val="hlink"/>
                          </a:solidFill>
                          <a:effectLst/>
                          <a:latin typeface="Trebuchet MS" pitchFamily="34" charset="0"/>
                          <a:cs typeface="Times New Roman" pitchFamily="18" charset="0"/>
                        </a:rPr>
                        <a:t>Mean</a:t>
                      </a:r>
                      <a:endParaRPr kumimoji="0" lang="nl-NL" sz="1700" b="0"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1" i="0" u="none" strike="noStrike" cap="none" normalizeH="0" baseline="0" smtClean="0">
                          <a:ln>
                            <a:noFill/>
                          </a:ln>
                          <a:solidFill>
                            <a:schemeClr val="hlink"/>
                          </a:solidFill>
                          <a:effectLst/>
                          <a:latin typeface="Trebuchet MS" pitchFamily="34" charset="0"/>
                          <a:cs typeface="Times New Roman" pitchFamily="18" charset="0"/>
                        </a:rPr>
                        <a:t>SD</a:t>
                      </a:r>
                      <a:endParaRPr kumimoji="0" lang="nl-NL" sz="1700" b="0"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tx1"/>
                          </a:solidFill>
                          <a:effectLst/>
                          <a:latin typeface="Comic Sans MS" pitchFamily="66" charset="0"/>
                        </a:rPr>
                        <a:t>...tells us nothing new/teaches us a great deal.</a:t>
                      </a:r>
                      <a:r>
                        <a:rPr kumimoji="0" lang="nl-NL" sz="1700" b="0" i="0" u="none" strike="noStrike" cap="none" normalizeH="0" baseline="0" smtClean="0">
                          <a:ln>
                            <a:noFill/>
                          </a:ln>
                          <a:solidFill>
                            <a:schemeClr val="tx1"/>
                          </a:solidFill>
                          <a:effectLst/>
                          <a:latin typeface="Comic Sans MS" pitchFamily="66" charset="0"/>
                        </a:rPr>
                        <a:t> </a:t>
                      </a: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4.24</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1.29</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tx1"/>
                          </a:solidFill>
                          <a:effectLst/>
                          <a:latin typeface="Comic Sans MS" pitchFamily="66" charset="0"/>
                        </a:rPr>
                        <a:t>...does not result in better teaching/results in better teaching.</a:t>
                      </a: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4.22</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1.32</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tx1"/>
                          </a:solidFill>
                          <a:effectLst/>
                          <a:latin typeface="Comic Sans MS" pitchFamily="66" charset="0"/>
                        </a:rPr>
                        <a:t>...takes a lot of time/takes up very little extra time.</a:t>
                      </a: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3.27</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1.38</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tx1"/>
                          </a:solidFill>
                          <a:effectLst/>
                          <a:latin typeface="Comic Sans MS" pitchFamily="66" charset="0"/>
                        </a:rPr>
                        <a:t>...only involves a few people/involves everybody.</a:t>
                      </a: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3.75</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1.43</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tx1"/>
                          </a:solidFill>
                          <a:effectLst/>
                          <a:latin typeface="Comic Sans MS" pitchFamily="66" charset="0"/>
                        </a:rPr>
                        <a:t>...does not lead to better management/leads to better management.</a:t>
                      </a: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4.18</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1.40</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tx1"/>
                          </a:solidFill>
                          <a:effectLst/>
                          <a:latin typeface="Comic Sans MS" pitchFamily="66" charset="0"/>
                        </a:rPr>
                        <a:t>...is difficult to interpret/is easy to understand.</a:t>
                      </a: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3.64</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1.31</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tx1"/>
                          </a:solidFill>
                          <a:effectLst/>
                          <a:latin typeface="Comic Sans MS" pitchFamily="66" charset="0"/>
                        </a:rPr>
                        <a:t>...is not popular with the majority of team members /is popular.</a:t>
                      </a: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2.75</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1.24</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tx1"/>
                          </a:solidFill>
                          <a:effectLst/>
                          <a:latin typeface="Comic Sans MS" pitchFamily="66" charset="0"/>
                        </a:rPr>
                        <a:t>...is difficult to carry out/can be carried out relatively easily.</a:t>
                      </a: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3.56</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1.33</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tx1"/>
                          </a:solidFill>
                          <a:effectLst/>
                          <a:latin typeface="Comic Sans MS" pitchFamily="66" charset="0"/>
                        </a:rPr>
                        <a:t>...is not cost-effective/is cost-effective.</a:t>
                      </a: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3.62</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1.34</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tx1"/>
                          </a:solidFill>
                          <a:effectLst/>
                          <a:latin typeface="Comic Sans MS" pitchFamily="66" charset="0"/>
                        </a:rPr>
                        <a:t>...depends on chance/results in a reliable picture.</a:t>
                      </a: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3.89</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1.18</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tx1"/>
                          </a:solidFill>
                          <a:effectLst/>
                          <a:latin typeface="Comic Sans MS" pitchFamily="66" charset="0"/>
                        </a:rPr>
                        <a:t>...is subjective/is objective.</a:t>
                      </a: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3.39</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1.35</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tx1"/>
                          </a:solidFill>
                          <a:effectLst/>
                          <a:latin typeface="Comic Sans MS" pitchFamily="66" charset="0"/>
                        </a:rPr>
                        <a:t>...is a snapshot/represents our development correctly.</a:t>
                      </a: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3.69</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1.34</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700" b="0" i="1" u="none" strike="noStrike" cap="none" normalizeH="0" baseline="0" smtClean="0">
                          <a:ln>
                            <a:noFill/>
                          </a:ln>
                          <a:solidFill>
                            <a:schemeClr val="hlink"/>
                          </a:solidFill>
                          <a:effectLst/>
                          <a:latin typeface="Comic Sans MS" pitchFamily="66" charset="0"/>
                        </a:rPr>
                        <a:t>Scale score</a:t>
                      </a:r>
                      <a:endParaRPr kumimoji="0" lang="nl-NL" sz="1700" b="0" i="1" u="none" strike="noStrike" cap="none" normalizeH="0" baseline="0" smtClean="0">
                        <a:ln>
                          <a:noFill/>
                        </a:ln>
                        <a:solidFill>
                          <a:schemeClr val="hlink"/>
                        </a:solidFill>
                        <a:effectLst/>
                        <a:latin typeface="Trebuchet MS"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1" u="none" strike="noStrike" cap="none" normalizeH="0" baseline="0" smtClean="0">
                          <a:ln>
                            <a:noFill/>
                          </a:ln>
                          <a:solidFill>
                            <a:schemeClr val="hlink"/>
                          </a:solidFill>
                          <a:effectLst/>
                          <a:latin typeface="Trebuchet MS" pitchFamily="34" charset="0"/>
                          <a:cs typeface="Times New Roman" pitchFamily="18" charset="0"/>
                        </a:rPr>
                        <a:t>3.68</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1" u="none" strike="noStrike" cap="none" normalizeH="0" baseline="0" smtClean="0">
                          <a:ln>
                            <a:noFill/>
                          </a:ln>
                          <a:solidFill>
                            <a:schemeClr val="hlink"/>
                          </a:solidFill>
                          <a:effectLst/>
                          <a:latin typeface="Trebuchet MS" pitchFamily="34" charset="0"/>
                          <a:cs typeface="Times New Roman" pitchFamily="18" charset="0"/>
                        </a:rPr>
                        <a:t>0.95</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
        <p:nvSpPr>
          <p:cNvPr id="528563" name="Rectangle 179"/>
          <p:cNvSpPr>
            <a:spLocks noGrp="1" noChangeArrowheads="1"/>
          </p:cNvSpPr>
          <p:nvPr>
            <p:ph type="title"/>
          </p:nvPr>
        </p:nvSpPr>
        <p:spPr>
          <a:xfrm>
            <a:off x="633413" y="188913"/>
            <a:ext cx="7870825" cy="635000"/>
          </a:xfrm>
          <a:noFill/>
          <a:ln/>
        </p:spPr>
        <p:txBody>
          <a:bodyPr/>
          <a:lstStyle/>
          <a:p>
            <a:pPr algn="ctr"/>
            <a:r>
              <a:rPr lang="en-US" sz="3600" dirty="0" smtClean="0">
                <a:solidFill>
                  <a:srgbClr val="99CCFF"/>
                </a:solidFill>
                <a:latin typeface="Comic Sans MS" pitchFamily="66" charset="0"/>
              </a:rPr>
              <a:t>Attitudes towards school self evaluation: </a:t>
            </a:r>
            <a:r>
              <a:rPr lang="en-US" dirty="0" smtClean="0">
                <a:solidFill>
                  <a:srgbClr val="99CCFF"/>
                </a:solidFill>
                <a:latin typeface="Comic Sans MS" pitchFamily="66" charset="0"/>
              </a:rPr>
              <a:t>Descriptive </a:t>
            </a:r>
            <a:r>
              <a:rPr lang="en-US" dirty="0">
                <a:solidFill>
                  <a:srgbClr val="99CCFF"/>
                </a:solidFill>
                <a:latin typeface="Comic Sans MS" pitchFamily="66" charset="0"/>
              </a:rPr>
              <a:t>results</a:t>
            </a:r>
            <a:endParaRPr lang="en-GB" dirty="0">
              <a:solidFill>
                <a:srgbClr val="99CCFF"/>
              </a:solidFill>
              <a:latin typeface="Comic Sans MS" pitchFamily="66" charset="0"/>
            </a:endParaRPr>
          </a:p>
        </p:txBody>
      </p:sp>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ChangeArrowheads="1"/>
          </p:cNvSpPr>
          <p:nvPr/>
        </p:nvSpPr>
        <p:spPr bwMode="auto">
          <a:xfrm>
            <a:off x="-612775" y="5300663"/>
            <a:ext cx="11017250" cy="1800225"/>
          </a:xfrm>
          <a:prstGeom prst="rect">
            <a:avLst/>
          </a:prstGeom>
          <a:solidFill>
            <a:srgbClr val="3B6188"/>
          </a:solidFill>
          <a:ln w="9525" algn="ctr">
            <a:noFill/>
            <a:miter lim="800000"/>
            <a:headEnd/>
            <a:tailEnd/>
          </a:ln>
          <a:effectLst/>
        </p:spPr>
        <p:txBody>
          <a:bodyPr anchor="ctr">
            <a:spAutoFit/>
          </a:bodyPr>
          <a:lstStyle/>
          <a:p>
            <a:endParaRPr lang="nl-BE"/>
          </a:p>
        </p:txBody>
      </p:sp>
      <p:graphicFrame>
        <p:nvGraphicFramePr>
          <p:cNvPr id="530503" name="Group 71"/>
          <p:cNvGraphicFramePr>
            <a:graphicFrameLocks noGrp="1"/>
          </p:cNvGraphicFramePr>
          <p:nvPr/>
        </p:nvGraphicFramePr>
        <p:xfrm>
          <a:off x="293688" y="1160463"/>
          <a:ext cx="8599487" cy="5181600"/>
        </p:xfrm>
        <a:graphic>
          <a:graphicData uri="http://schemas.openxmlformats.org/drawingml/2006/table">
            <a:tbl>
              <a:tblPr/>
              <a:tblGrid>
                <a:gridCol w="6588125"/>
                <a:gridCol w="1220787"/>
                <a:gridCol w="790575"/>
              </a:tblGrid>
              <a:tr h="144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1" i="0" u="none" strike="noStrike" cap="none" normalizeH="0" baseline="0" dirty="0" smtClean="0">
                          <a:ln>
                            <a:noFill/>
                          </a:ln>
                          <a:solidFill>
                            <a:schemeClr val="hlink"/>
                          </a:solidFill>
                          <a:effectLst/>
                          <a:latin typeface="Comic Sans MS" pitchFamily="66" charset="0"/>
                        </a:rPr>
                        <a:t>Self-evaluation...</a:t>
                      </a:r>
                      <a:r>
                        <a:rPr kumimoji="0" lang="en-GB" sz="1700" b="0" i="0" u="none" strike="noStrike" cap="none" normalizeH="0" baseline="0" dirty="0" smtClean="0">
                          <a:ln>
                            <a:noFill/>
                          </a:ln>
                          <a:solidFill>
                            <a:schemeClr val="hlink"/>
                          </a:solidFill>
                          <a:effectLst/>
                          <a:latin typeface="Comic Sans MS" pitchFamily="66" charset="0"/>
                        </a:rPr>
                        <a:t> </a:t>
                      </a:r>
                      <a:endParaRPr kumimoji="0" lang="nl-NL" sz="1700" b="0" i="0" u="none" strike="noStrike" cap="none" normalizeH="0" baseline="0" dirty="0" smtClean="0">
                        <a:ln>
                          <a:noFill/>
                        </a:ln>
                        <a:solidFill>
                          <a:schemeClr val="hlink"/>
                        </a:solidFill>
                        <a:effectLst/>
                        <a:latin typeface="Comic Sans MS" pitchFamily="66"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BE" sz="1800" b="1" i="0" u="none" strike="noStrike" cap="none" normalizeH="0" baseline="0" smtClean="0">
                          <a:ln>
                            <a:noFill/>
                          </a:ln>
                          <a:solidFill>
                            <a:schemeClr val="hlink"/>
                          </a:solidFill>
                          <a:effectLst/>
                          <a:latin typeface="Comic Sans MS" pitchFamily="66" charset="0"/>
                        </a:rPr>
                        <a:t>Mean</a:t>
                      </a:r>
                      <a:endParaRPr kumimoji="0" lang="nl-NL" sz="1800" b="1" i="0" u="none" strike="noStrike" cap="none" normalizeH="0" baseline="0" smtClean="0">
                        <a:ln>
                          <a:noFill/>
                        </a:ln>
                        <a:solidFill>
                          <a:schemeClr val="hlink"/>
                        </a:solidFill>
                        <a:effectLst/>
                        <a:latin typeface="Comic Sans MS" pitchFamily="66"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1" i="0" u="none" strike="noStrike" cap="none" normalizeH="0" baseline="0" smtClean="0">
                          <a:ln>
                            <a:noFill/>
                          </a:ln>
                          <a:solidFill>
                            <a:schemeClr val="hlink"/>
                          </a:solidFill>
                          <a:effectLst/>
                          <a:latin typeface="Trebuchet MS" pitchFamily="34" charset="0"/>
                          <a:cs typeface="Times New Roman" pitchFamily="18" charset="0"/>
                        </a:rPr>
                        <a:t>SD</a:t>
                      </a:r>
                      <a:endParaRPr kumimoji="0" lang="nl-NL" sz="1700" b="0"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hlink"/>
                          </a:solidFill>
                          <a:effectLst/>
                          <a:latin typeface="Comic Sans MS" pitchFamily="66" charset="0"/>
                        </a:rPr>
                        <a:t>...tells us nothing new/teaches us a great deal.</a:t>
                      </a:r>
                      <a:r>
                        <a:rPr kumimoji="0" lang="nl-NL" sz="1700" b="0" i="0" u="none" strike="noStrike" cap="none" normalizeH="0" baseline="0" smtClean="0">
                          <a:ln>
                            <a:noFill/>
                          </a:ln>
                          <a:solidFill>
                            <a:schemeClr val="hlink"/>
                          </a:solidFill>
                          <a:effectLst/>
                          <a:latin typeface="Comic Sans MS" pitchFamily="66" charset="0"/>
                        </a:rPr>
                        <a:t> </a:t>
                      </a: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4.24</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1.29</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hlink"/>
                          </a:solidFill>
                          <a:effectLst/>
                          <a:latin typeface="Comic Sans MS" pitchFamily="66" charset="0"/>
                        </a:rPr>
                        <a:t>...does not result in better teaching/results in better teaching.</a:t>
                      </a:r>
                      <a:endParaRPr kumimoji="0" lang="nl-NL" sz="1700" b="0" i="0" u="none" strike="noStrike" cap="none" normalizeH="0" baseline="0" smtClean="0">
                        <a:ln>
                          <a:noFill/>
                        </a:ln>
                        <a:solidFill>
                          <a:schemeClr val="hlink"/>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4.22</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1.32</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dirty="0" smtClean="0">
                          <a:ln>
                            <a:noFill/>
                          </a:ln>
                          <a:solidFill>
                            <a:schemeClr val="hlink"/>
                          </a:solidFill>
                          <a:effectLst/>
                          <a:latin typeface="Comic Sans MS" pitchFamily="66" charset="0"/>
                        </a:rPr>
                        <a:t>...does not lead to better management/leads to better management.</a:t>
                      </a:r>
                      <a:endParaRPr kumimoji="0" lang="nl-NL" sz="1700" b="0" i="0" u="none" strike="noStrike" cap="none" normalizeH="0" baseline="0" dirty="0" smtClean="0">
                        <a:ln>
                          <a:noFill/>
                        </a:ln>
                        <a:solidFill>
                          <a:schemeClr val="hlink"/>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4.18</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1.40</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nl-NL" sz="1700" b="0" i="1" u="none" strike="noStrike" cap="none" normalizeH="0" baseline="0" smtClean="0">
                        <a:ln>
                          <a:noFill/>
                        </a:ln>
                        <a:solidFill>
                          <a:schemeClr val="hlink"/>
                        </a:solidFill>
                        <a:effectLst/>
                        <a:latin typeface="Trebuchet MS"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
        <p:nvSpPr>
          <p:cNvPr id="530499" name="Rectangle 67"/>
          <p:cNvSpPr>
            <a:spLocks noGrp="1" noChangeArrowheads="1"/>
          </p:cNvSpPr>
          <p:nvPr>
            <p:ph type="title"/>
          </p:nvPr>
        </p:nvSpPr>
        <p:spPr>
          <a:xfrm>
            <a:off x="633413" y="188913"/>
            <a:ext cx="7870825" cy="635000"/>
          </a:xfrm>
          <a:noFill/>
          <a:ln/>
        </p:spPr>
        <p:txBody>
          <a:bodyPr/>
          <a:lstStyle/>
          <a:p>
            <a:pPr algn="ctr"/>
            <a:r>
              <a:rPr lang="en-US">
                <a:solidFill>
                  <a:srgbClr val="99CCFF"/>
                </a:solidFill>
                <a:latin typeface="Comic Sans MS" pitchFamily="66" charset="0"/>
              </a:rPr>
              <a:t>Descriptive results: Positive expectations</a:t>
            </a:r>
            <a:endParaRPr lang="en-GB">
              <a:solidFill>
                <a:srgbClr val="99CCFF"/>
              </a:solidFill>
              <a:latin typeface="Comic Sans MS" pitchFamily="66" charset="0"/>
            </a:endParaRPr>
          </a:p>
        </p:txBody>
      </p:sp>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ChangeArrowheads="1"/>
          </p:cNvSpPr>
          <p:nvPr/>
        </p:nvSpPr>
        <p:spPr bwMode="auto">
          <a:xfrm>
            <a:off x="-612775" y="5300663"/>
            <a:ext cx="11017250" cy="1800225"/>
          </a:xfrm>
          <a:prstGeom prst="rect">
            <a:avLst/>
          </a:prstGeom>
          <a:solidFill>
            <a:srgbClr val="3B6188"/>
          </a:solidFill>
          <a:ln w="9525" algn="ctr">
            <a:noFill/>
            <a:miter lim="800000"/>
            <a:headEnd/>
            <a:tailEnd/>
          </a:ln>
          <a:effectLst/>
        </p:spPr>
        <p:txBody>
          <a:bodyPr anchor="ctr">
            <a:spAutoFit/>
          </a:bodyPr>
          <a:lstStyle/>
          <a:p>
            <a:endParaRPr lang="nl-BE"/>
          </a:p>
        </p:txBody>
      </p:sp>
      <p:graphicFrame>
        <p:nvGraphicFramePr>
          <p:cNvPr id="534598" name="Group 70"/>
          <p:cNvGraphicFramePr>
            <a:graphicFrameLocks noGrp="1"/>
          </p:cNvGraphicFramePr>
          <p:nvPr/>
        </p:nvGraphicFramePr>
        <p:xfrm>
          <a:off x="293688" y="1160463"/>
          <a:ext cx="8599487" cy="4922520"/>
        </p:xfrm>
        <a:graphic>
          <a:graphicData uri="http://schemas.openxmlformats.org/drawingml/2006/table">
            <a:tbl>
              <a:tblPr/>
              <a:tblGrid>
                <a:gridCol w="6588125"/>
                <a:gridCol w="1220787"/>
                <a:gridCol w="790575"/>
              </a:tblGrid>
              <a:tr h="144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1" i="0" u="none" strike="noStrike" cap="none" normalizeH="0" baseline="0" dirty="0" smtClean="0">
                          <a:ln>
                            <a:noFill/>
                          </a:ln>
                          <a:solidFill>
                            <a:schemeClr val="hlink"/>
                          </a:solidFill>
                          <a:effectLst/>
                          <a:latin typeface="Comic Sans MS" pitchFamily="66" charset="0"/>
                        </a:rPr>
                        <a:t>Self-evaluation...</a:t>
                      </a:r>
                      <a:r>
                        <a:rPr kumimoji="0" lang="en-GB" sz="1700" b="0" i="0" u="none" strike="noStrike" cap="none" normalizeH="0" baseline="0" dirty="0" smtClean="0">
                          <a:ln>
                            <a:noFill/>
                          </a:ln>
                          <a:solidFill>
                            <a:schemeClr val="hlink"/>
                          </a:solidFill>
                          <a:effectLst/>
                          <a:latin typeface="Comic Sans MS" pitchFamily="66" charset="0"/>
                        </a:rPr>
                        <a:t> </a:t>
                      </a:r>
                      <a:endParaRPr kumimoji="0" lang="nl-NL" sz="1700" b="0" i="0" u="none" strike="noStrike" cap="none" normalizeH="0" baseline="0" dirty="0" smtClean="0">
                        <a:ln>
                          <a:noFill/>
                        </a:ln>
                        <a:solidFill>
                          <a:schemeClr val="hlink"/>
                        </a:solidFill>
                        <a:effectLst/>
                        <a:latin typeface="Comic Sans MS" pitchFamily="66"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BE" sz="1800" b="1" i="0" u="none" strike="noStrike" cap="none" normalizeH="0" baseline="0" smtClean="0">
                          <a:ln>
                            <a:noFill/>
                          </a:ln>
                          <a:solidFill>
                            <a:schemeClr val="hlink"/>
                          </a:solidFill>
                          <a:effectLst/>
                          <a:latin typeface="Comic Sans MS" pitchFamily="66" charset="0"/>
                        </a:rPr>
                        <a:t>Mean</a:t>
                      </a:r>
                      <a:endParaRPr kumimoji="0" lang="nl-NL" sz="1800" b="1" i="0" u="none" strike="noStrike" cap="none" normalizeH="0" baseline="0" smtClean="0">
                        <a:ln>
                          <a:noFill/>
                        </a:ln>
                        <a:solidFill>
                          <a:schemeClr val="hlink"/>
                        </a:solidFill>
                        <a:effectLst/>
                        <a:latin typeface="Comic Sans MS" pitchFamily="66"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1" i="0" u="none" strike="noStrike" cap="none" normalizeH="0" baseline="0" smtClean="0">
                          <a:ln>
                            <a:noFill/>
                          </a:ln>
                          <a:solidFill>
                            <a:schemeClr val="hlink"/>
                          </a:solidFill>
                          <a:effectLst/>
                          <a:latin typeface="Trebuchet MS" pitchFamily="34" charset="0"/>
                          <a:cs typeface="Times New Roman" pitchFamily="18" charset="0"/>
                        </a:rPr>
                        <a:t>SD</a:t>
                      </a:r>
                      <a:endParaRPr kumimoji="0" lang="nl-NL" sz="1700" b="0"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hlink"/>
                          </a:solidFill>
                          <a:effectLst/>
                          <a:latin typeface="Comic Sans MS" pitchFamily="66" charset="0"/>
                        </a:rPr>
                        <a:t>...is not popular with the majority of team members /is popular.</a:t>
                      </a:r>
                      <a:endParaRPr kumimoji="0" lang="nl-NL" sz="1700" b="0" i="0" u="none" strike="noStrike" cap="none" normalizeH="0" baseline="0" smtClean="0">
                        <a:ln>
                          <a:noFill/>
                        </a:ln>
                        <a:solidFill>
                          <a:schemeClr val="hlink"/>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2.75</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1.24</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nl-NL" sz="1700" b="0" i="1" u="none" strike="noStrike" cap="none" normalizeH="0" baseline="0" smtClean="0">
                        <a:ln>
                          <a:noFill/>
                        </a:ln>
                        <a:solidFill>
                          <a:schemeClr val="hlink"/>
                        </a:solidFill>
                        <a:effectLst/>
                        <a:latin typeface="Trebuchet MS"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
        <p:nvSpPr>
          <p:cNvPr id="534595" name="Rectangle 67"/>
          <p:cNvSpPr>
            <a:spLocks noGrp="1" noChangeArrowheads="1"/>
          </p:cNvSpPr>
          <p:nvPr>
            <p:ph type="title"/>
          </p:nvPr>
        </p:nvSpPr>
        <p:spPr>
          <a:xfrm>
            <a:off x="633413" y="188913"/>
            <a:ext cx="7870825" cy="635000"/>
          </a:xfrm>
          <a:noFill/>
          <a:ln/>
        </p:spPr>
        <p:txBody>
          <a:bodyPr/>
          <a:lstStyle/>
          <a:p>
            <a:pPr algn="ctr"/>
            <a:r>
              <a:rPr lang="en-US">
                <a:solidFill>
                  <a:srgbClr val="99CCFF"/>
                </a:solidFill>
                <a:latin typeface="Comic Sans MS" pitchFamily="66" charset="0"/>
              </a:rPr>
              <a:t>Descriptive results: SE is not popular in schools</a:t>
            </a:r>
            <a:endParaRPr lang="en-GB">
              <a:solidFill>
                <a:srgbClr val="99CCFF"/>
              </a:solidFill>
              <a:latin typeface="Comic Sans MS" pitchFamily="66" charset="0"/>
            </a:endParaRPr>
          </a:p>
        </p:txBody>
      </p:sp>
    </p:spTree>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ChangeArrowheads="1"/>
          </p:cNvSpPr>
          <p:nvPr/>
        </p:nvSpPr>
        <p:spPr bwMode="auto">
          <a:xfrm>
            <a:off x="-612775" y="5300663"/>
            <a:ext cx="11017250" cy="1800225"/>
          </a:xfrm>
          <a:prstGeom prst="rect">
            <a:avLst/>
          </a:prstGeom>
          <a:solidFill>
            <a:srgbClr val="3B6188"/>
          </a:solidFill>
          <a:ln w="9525" algn="ctr">
            <a:noFill/>
            <a:miter lim="800000"/>
            <a:headEnd/>
            <a:tailEnd/>
          </a:ln>
          <a:effectLst/>
        </p:spPr>
        <p:txBody>
          <a:bodyPr anchor="ctr">
            <a:spAutoFit/>
          </a:bodyPr>
          <a:lstStyle/>
          <a:p>
            <a:endParaRPr lang="nl-BE"/>
          </a:p>
        </p:txBody>
      </p:sp>
      <p:graphicFrame>
        <p:nvGraphicFramePr>
          <p:cNvPr id="532554" name="Group 74"/>
          <p:cNvGraphicFramePr>
            <a:graphicFrameLocks noGrp="1"/>
          </p:cNvGraphicFramePr>
          <p:nvPr/>
        </p:nvGraphicFramePr>
        <p:xfrm>
          <a:off x="293688" y="1160463"/>
          <a:ext cx="8599487" cy="4922520"/>
        </p:xfrm>
        <a:graphic>
          <a:graphicData uri="http://schemas.openxmlformats.org/drawingml/2006/table">
            <a:tbl>
              <a:tblPr/>
              <a:tblGrid>
                <a:gridCol w="6588125"/>
                <a:gridCol w="1220787"/>
                <a:gridCol w="790575"/>
              </a:tblGrid>
              <a:tr h="144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700" b="1" i="0" u="none" strike="noStrike" cap="none" normalizeH="0" baseline="0" dirty="0" smtClean="0">
                          <a:ln>
                            <a:noFill/>
                          </a:ln>
                          <a:solidFill>
                            <a:schemeClr val="hlink"/>
                          </a:solidFill>
                          <a:effectLst/>
                          <a:latin typeface="Comic Sans MS" pitchFamily="66" charset="0"/>
                        </a:rPr>
                        <a:t>Self-evaluation...</a:t>
                      </a:r>
                      <a:r>
                        <a:rPr kumimoji="0" lang="en-GB" sz="1700" b="0" i="0" u="none" strike="noStrike" cap="none" normalizeH="0" baseline="0" dirty="0" smtClean="0">
                          <a:ln>
                            <a:noFill/>
                          </a:ln>
                          <a:solidFill>
                            <a:schemeClr val="hlink"/>
                          </a:solidFill>
                          <a:effectLst/>
                          <a:latin typeface="Comic Sans MS" pitchFamily="66" charset="0"/>
                        </a:rPr>
                        <a:t> </a:t>
                      </a:r>
                      <a:endParaRPr kumimoji="0" lang="nl-NL" sz="1700" b="0" i="0" u="none" strike="noStrike" cap="none" normalizeH="0" baseline="0" dirty="0" smtClean="0">
                        <a:ln>
                          <a:noFill/>
                        </a:ln>
                        <a:solidFill>
                          <a:schemeClr val="hlink"/>
                        </a:solidFill>
                        <a:effectLst/>
                        <a:latin typeface="Comic Sans MS" pitchFamily="66"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BE" sz="1800" b="1" i="0" u="none" strike="noStrike" cap="none" normalizeH="0" baseline="0" smtClean="0">
                          <a:ln>
                            <a:noFill/>
                          </a:ln>
                          <a:solidFill>
                            <a:schemeClr val="hlink"/>
                          </a:solidFill>
                          <a:effectLst/>
                          <a:latin typeface="Comic Sans MS" pitchFamily="66" charset="0"/>
                        </a:rPr>
                        <a:t>Mean</a:t>
                      </a:r>
                      <a:endParaRPr kumimoji="0" lang="nl-NL" sz="1800" b="1" i="0" u="none" strike="noStrike" cap="none" normalizeH="0" baseline="0" smtClean="0">
                        <a:ln>
                          <a:noFill/>
                        </a:ln>
                        <a:solidFill>
                          <a:schemeClr val="hlink"/>
                        </a:solidFill>
                        <a:effectLst/>
                        <a:latin typeface="Comic Sans MS" pitchFamily="66"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1" i="0" u="none" strike="noStrike" cap="none" normalizeH="0" baseline="0" smtClean="0">
                          <a:ln>
                            <a:noFill/>
                          </a:ln>
                          <a:solidFill>
                            <a:schemeClr val="hlink"/>
                          </a:solidFill>
                          <a:effectLst/>
                          <a:latin typeface="Trebuchet MS" pitchFamily="34" charset="0"/>
                          <a:cs typeface="Times New Roman" pitchFamily="18" charset="0"/>
                        </a:rPr>
                        <a:t>SD</a:t>
                      </a:r>
                      <a:endParaRPr kumimoji="0" lang="nl-NL" sz="1700" b="0"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hlink"/>
                          </a:solidFill>
                          <a:effectLst/>
                          <a:latin typeface="Comic Sans MS" pitchFamily="66" charset="0"/>
                        </a:rPr>
                        <a:t>...takes a lot of time/takes up very little extra time.</a:t>
                      </a:r>
                      <a:endParaRPr kumimoji="0" lang="nl-NL" sz="1700" b="0" i="0" u="none" strike="noStrike" cap="none" normalizeH="0" baseline="0" smtClean="0">
                        <a:ln>
                          <a:noFill/>
                        </a:ln>
                        <a:solidFill>
                          <a:schemeClr val="hlink"/>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3.27</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1.38</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hlink"/>
                          </a:solidFill>
                          <a:effectLst/>
                          <a:latin typeface="Comic Sans MS" pitchFamily="66" charset="0"/>
                        </a:rPr>
                        <a:t>...only involves a few people/involves everybody.</a:t>
                      </a:r>
                      <a:endParaRPr kumimoji="0" lang="nl-NL" sz="1700" b="0" i="0" u="none" strike="noStrike" cap="none" normalizeH="0" baseline="0" smtClean="0">
                        <a:ln>
                          <a:noFill/>
                        </a:ln>
                        <a:solidFill>
                          <a:schemeClr val="hlink"/>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3.75</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1.43</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hlink"/>
                          </a:solidFill>
                          <a:effectLst/>
                          <a:latin typeface="Comic Sans MS" pitchFamily="66" charset="0"/>
                        </a:rPr>
                        <a:t>...is</a:t>
                      </a:r>
                      <a:r>
                        <a:rPr kumimoji="0" lang="en-GB" sz="1700" b="0" i="0" u="none" strike="noStrike" cap="none" normalizeH="0" baseline="0" smtClean="0">
                          <a:ln>
                            <a:noFill/>
                          </a:ln>
                          <a:solidFill>
                            <a:schemeClr val="tx1"/>
                          </a:solidFill>
                          <a:effectLst/>
                          <a:latin typeface="Comic Sans MS" pitchFamily="66" charset="0"/>
                        </a:rPr>
                        <a:t> </a:t>
                      </a:r>
                      <a:r>
                        <a:rPr kumimoji="0" lang="en-GB" sz="1700" b="0" i="0" u="none" strike="noStrike" cap="none" normalizeH="0" baseline="0" smtClean="0">
                          <a:ln>
                            <a:noFill/>
                          </a:ln>
                          <a:solidFill>
                            <a:schemeClr val="hlink"/>
                          </a:solidFill>
                          <a:effectLst/>
                          <a:latin typeface="Comic Sans MS" pitchFamily="66" charset="0"/>
                        </a:rPr>
                        <a:t>difficult to interpret/is easy to understand.</a:t>
                      </a:r>
                      <a:endParaRPr kumimoji="0" lang="nl-NL" sz="1700" b="0" i="0" u="none" strike="noStrike" cap="none" normalizeH="0" baseline="0" smtClean="0">
                        <a:ln>
                          <a:noFill/>
                        </a:ln>
                        <a:solidFill>
                          <a:schemeClr val="hlink"/>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3.64</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1.31</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hlink"/>
                          </a:solidFill>
                          <a:effectLst/>
                          <a:latin typeface="Comic Sans MS" pitchFamily="66" charset="0"/>
                        </a:rPr>
                        <a:t>...is difficult to carry out/can be carried out relatively easily.</a:t>
                      </a:r>
                      <a:endParaRPr kumimoji="0" lang="nl-NL" sz="1700" b="0" i="0" u="none" strike="noStrike" cap="none" normalizeH="0" baseline="0" smtClean="0">
                        <a:ln>
                          <a:noFill/>
                        </a:ln>
                        <a:solidFill>
                          <a:schemeClr val="hlink"/>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3.56</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1.33</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700" b="0" i="0" u="none" strike="noStrike" cap="none" normalizeH="0" baseline="0" smtClean="0">
                          <a:ln>
                            <a:noFill/>
                          </a:ln>
                          <a:solidFill>
                            <a:schemeClr val="hlink"/>
                          </a:solidFill>
                          <a:effectLst/>
                          <a:latin typeface="Comic Sans MS" pitchFamily="66" charset="0"/>
                        </a:rPr>
                        <a:t>...is not cost-effective/is cost-effective.</a:t>
                      </a:r>
                      <a:endParaRPr kumimoji="0" lang="nl-NL" sz="1700" b="0" i="0" u="none" strike="noStrike" cap="none" normalizeH="0" baseline="0" smtClean="0">
                        <a:ln>
                          <a:noFill/>
                        </a:ln>
                        <a:solidFill>
                          <a:schemeClr val="hlink"/>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hlink"/>
                          </a:solidFill>
                          <a:effectLst/>
                          <a:latin typeface="Trebuchet MS" pitchFamily="34" charset="0"/>
                          <a:cs typeface="Times New Roman" pitchFamily="18" charset="0"/>
                        </a:rPr>
                        <a:t>3.62</a:t>
                      </a: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smtClean="0">
                          <a:ln>
                            <a:noFill/>
                          </a:ln>
                          <a:solidFill>
                            <a:schemeClr val="tx1"/>
                          </a:solidFill>
                          <a:effectLst/>
                          <a:latin typeface="Trebuchet MS" pitchFamily="34" charset="0"/>
                          <a:cs typeface="Times New Roman" pitchFamily="18" charset="0"/>
                        </a:rPr>
                        <a:t>1.34</a:t>
                      </a: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nl-NL" sz="1700" b="0" i="1" u="none" strike="noStrike" cap="none" normalizeH="0" baseline="0" smtClean="0">
                        <a:ln>
                          <a:noFill/>
                        </a:ln>
                        <a:solidFill>
                          <a:schemeClr val="hlink"/>
                        </a:solidFill>
                        <a:effectLst/>
                        <a:latin typeface="Trebuchet MS"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700" b="0" i="0" u="none" strike="noStrike" cap="none" normalizeH="0" baseline="0" dirty="0" smtClean="0">
                        <a:ln>
                          <a:noFill/>
                        </a:ln>
                        <a:solidFill>
                          <a:schemeClr val="hlink"/>
                        </a:solidFill>
                        <a:effectLst/>
                        <a:latin typeface="Times New Roman" pitchFamily="18" charset="0"/>
                      </a:endParaRPr>
                    </a:p>
                  </a:txBody>
                  <a:tcPr anchor="ctr" horzOverflow="overflow">
                    <a:lnL w="12700" cap="flat" cmpd="sng" algn="ctr">
                      <a:solidFill>
                        <a:srgbClr val="8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
        <p:nvSpPr>
          <p:cNvPr id="532547" name="Rectangle 67"/>
          <p:cNvSpPr>
            <a:spLocks noGrp="1" noChangeArrowheads="1"/>
          </p:cNvSpPr>
          <p:nvPr>
            <p:ph type="title"/>
          </p:nvPr>
        </p:nvSpPr>
        <p:spPr>
          <a:xfrm>
            <a:off x="633413" y="188913"/>
            <a:ext cx="7870825" cy="635000"/>
          </a:xfrm>
          <a:noFill/>
          <a:ln/>
        </p:spPr>
        <p:txBody>
          <a:bodyPr/>
          <a:lstStyle/>
          <a:p>
            <a:pPr algn="ctr"/>
            <a:r>
              <a:rPr lang="en-US" dirty="0">
                <a:solidFill>
                  <a:srgbClr val="99CCFF"/>
                </a:solidFill>
                <a:latin typeface="Comic Sans MS" pitchFamily="66" charset="0"/>
              </a:rPr>
              <a:t>Descriptive results: The process of SE is scored </a:t>
            </a:r>
            <a:r>
              <a:rPr lang="en-US" dirty="0" smtClean="0">
                <a:solidFill>
                  <a:srgbClr val="99CCFF"/>
                </a:solidFill>
                <a:latin typeface="Comic Sans MS" pitchFamily="66" charset="0"/>
              </a:rPr>
              <a:t>most negatively</a:t>
            </a:r>
            <a:endParaRPr lang="en-GB" dirty="0">
              <a:solidFill>
                <a:srgbClr val="99CCFF"/>
              </a:solidFill>
              <a:latin typeface="Comic Sans MS" pitchFamily="66" charset="0"/>
            </a:endParaRPr>
          </a:p>
        </p:txBody>
      </p:sp>
    </p:spTree>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3" cstate="print"/>
          <a:srcRect/>
          <a:stretch>
            <a:fillRect/>
          </a:stretch>
        </p:blipFill>
        <p:spPr bwMode="auto">
          <a:xfrm>
            <a:off x="36512" y="1771114"/>
            <a:ext cx="9144000" cy="5042262"/>
          </a:xfrm>
          <a:prstGeom prst="rect">
            <a:avLst/>
          </a:prstGeom>
          <a:noFill/>
          <a:ln w="9525">
            <a:noFill/>
            <a:miter lim="800000"/>
            <a:headEnd/>
            <a:tailEnd/>
          </a:ln>
        </p:spPr>
      </p:pic>
      <p:sp>
        <p:nvSpPr>
          <p:cNvPr id="5124" name="Rectangle 4"/>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8" name="Rechthoek 7"/>
          <p:cNvSpPr/>
          <p:nvPr/>
        </p:nvSpPr>
        <p:spPr>
          <a:xfrm>
            <a:off x="755576" y="0"/>
            <a:ext cx="7272808" cy="1366528"/>
          </a:xfrm>
          <a:prstGeom prst="rect">
            <a:avLst/>
          </a:prstGeom>
        </p:spPr>
        <p:txBody>
          <a:bodyPr wrap="square">
            <a:spAutoFit/>
          </a:bodyPr>
          <a:lstStyle/>
          <a:p>
            <a:pPr algn="ctr"/>
            <a:r>
              <a:rPr lang="nl-NL" sz="3600" dirty="0" err="1" smtClean="0">
                <a:solidFill>
                  <a:srgbClr val="99CCFF"/>
                </a:solidFill>
              </a:rPr>
              <a:t>Starting</a:t>
            </a:r>
            <a:r>
              <a:rPr lang="nl-NL" sz="3600" dirty="0" smtClean="0">
                <a:solidFill>
                  <a:srgbClr val="99CCFF"/>
                </a:solidFill>
              </a:rPr>
              <a:t> </a:t>
            </a:r>
            <a:r>
              <a:rPr lang="nl-NL" sz="3600" dirty="0" err="1" smtClean="0">
                <a:solidFill>
                  <a:srgbClr val="99CCFF"/>
                </a:solidFill>
              </a:rPr>
              <a:t>with</a:t>
            </a:r>
            <a:r>
              <a:rPr lang="nl-NL" sz="3600" dirty="0" smtClean="0">
                <a:solidFill>
                  <a:srgbClr val="99CCFF"/>
                </a:solidFill>
              </a:rPr>
              <a:t> </a:t>
            </a:r>
            <a:r>
              <a:rPr lang="nl-NL" sz="3600" dirty="0" err="1" smtClean="0">
                <a:solidFill>
                  <a:srgbClr val="99CCFF"/>
                </a:solidFill>
              </a:rPr>
              <a:t>self-evaluation</a:t>
            </a:r>
            <a:r>
              <a:rPr lang="nl-NL" sz="3600" dirty="0" smtClean="0">
                <a:solidFill>
                  <a:srgbClr val="99CCFF"/>
                </a:solidFill>
              </a:rPr>
              <a:t>: </a:t>
            </a:r>
            <a:r>
              <a:rPr lang="en-US" sz="3600" dirty="0" smtClean="0">
                <a:solidFill>
                  <a:srgbClr val="99CCFF"/>
                </a:solidFill>
              </a:rPr>
              <a:t>(To what extent) are we ready</a:t>
            </a:r>
            <a:r>
              <a:rPr lang="nl-NL" sz="3600" dirty="0" smtClean="0">
                <a:solidFill>
                  <a:srgbClr val="99CCFF"/>
                </a:solidFill>
              </a:rPr>
              <a:t>? </a:t>
            </a:r>
            <a:endParaRPr lang="nl-BE" sz="3600" dirty="0"/>
          </a:p>
        </p:txBody>
      </p:sp>
      <p:sp>
        <p:nvSpPr>
          <p:cNvPr id="5" name="Rectangle 163"/>
          <p:cNvSpPr>
            <a:spLocks noChangeArrowheads="1"/>
          </p:cNvSpPr>
          <p:nvPr/>
        </p:nvSpPr>
        <p:spPr bwMode="auto">
          <a:xfrm>
            <a:off x="-972616" y="4380109"/>
            <a:ext cx="11017250" cy="4233467"/>
          </a:xfrm>
          <a:prstGeom prst="rect">
            <a:avLst/>
          </a:prstGeom>
          <a:solidFill>
            <a:srgbClr val="3B6188"/>
          </a:solidFill>
          <a:ln w="9525" algn="ctr">
            <a:noFill/>
            <a:miter lim="800000"/>
            <a:headEnd/>
            <a:tailEnd/>
          </a:ln>
          <a:effectLst/>
        </p:spPr>
        <p:txBody>
          <a:bodyPr wrap="square" anchor="ctr">
            <a:spAutoFit/>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a:p>
        </p:txBody>
      </p:sp>
    </p:spTree>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3" cstate="print"/>
          <a:srcRect/>
          <a:stretch>
            <a:fillRect/>
          </a:stretch>
        </p:blipFill>
        <p:spPr bwMode="auto">
          <a:xfrm>
            <a:off x="36512" y="1771114"/>
            <a:ext cx="9144000" cy="5042262"/>
          </a:xfrm>
          <a:prstGeom prst="rect">
            <a:avLst/>
          </a:prstGeom>
          <a:noFill/>
          <a:ln w="9525">
            <a:noFill/>
            <a:miter lim="800000"/>
            <a:headEnd/>
            <a:tailEnd/>
          </a:ln>
        </p:spPr>
      </p:pic>
      <p:sp>
        <p:nvSpPr>
          <p:cNvPr id="5124" name="Rectangle 4"/>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8" name="Rechthoek 7"/>
          <p:cNvSpPr/>
          <p:nvPr/>
        </p:nvSpPr>
        <p:spPr>
          <a:xfrm>
            <a:off x="755576" y="0"/>
            <a:ext cx="7272808" cy="1366528"/>
          </a:xfrm>
          <a:prstGeom prst="rect">
            <a:avLst/>
          </a:prstGeom>
        </p:spPr>
        <p:txBody>
          <a:bodyPr wrap="square">
            <a:spAutoFit/>
          </a:bodyPr>
          <a:lstStyle/>
          <a:p>
            <a:pPr algn="ctr"/>
            <a:r>
              <a:rPr lang="nl-NL" sz="3600" dirty="0" err="1" smtClean="0">
                <a:solidFill>
                  <a:srgbClr val="99CCFF"/>
                </a:solidFill>
              </a:rPr>
              <a:t>Starting</a:t>
            </a:r>
            <a:r>
              <a:rPr lang="nl-NL" sz="3600" dirty="0" smtClean="0">
                <a:solidFill>
                  <a:srgbClr val="99CCFF"/>
                </a:solidFill>
              </a:rPr>
              <a:t> </a:t>
            </a:r>
            <a:r>
              <a:rPr lang="nl-NL" sz="3600" dirty="0" err="1" smtClean="0">
                <a:solidFill>
                  <a:srgbClr val="99CCFF"/>
                </a:solidFill>
              </a:rPr>
              <a:t>with</a:t>
            </a:r>
            <a:r>
              <a:rPr lang="nl-NL" sz="3600" dirty="0" smtClean="0">
                <a:solidFill>
                  <a:srgbClr val="99CCFF"/>
                </a:solidFill>
              </a:rPr>
              <a:t> </a:t>
            </a:r>
            <a:r>
              <a:rPr lang="nl-NL" sz="3600" dirty="0" err="1" smtClean="0">
                <a:solidFill>
                  <a:srgbClr val="99CCFF"/>
                </a:solidFill>
              </a:rPr>
              <a:t>self-evaluation</a:t>
            </a:r>
            <a:r>
              <a:rPr lang="nl-NL" sz="3600" dirty="0" smtClean="0">
                <a:solidFill>
                  <a:srgbClr val="99CCFF"/>
                </a:solidFill>
              </a:rPr>
              <a:t>: </a:t>
            </a:r>
            <a:r>
              <a:rPr lang="en-US" sz="3600" dirty="0" smtClean="0">
                <a:solidFill>
                  <a:srgbClr val="99CCFF"/>
                </a:solidFill>
              </a:rPr>
              <a:t>(To what extent) are we ready</a:t>
            </a:r>
            <a:r>
              <a:rPr lang="nl-NL" sz="3600" dirty="0" smtClean="0">
                <a:solidFill>
                  <a:srgbClr val="99CCFF"/>
                </a:solidFill>
              </a:rPr>
              <a:t>? </a:t>
            </a:r>
            <a:endParaRPr lang="nl-BE" sz="3600" dirty="0"/>
          </a:p>
        </p:txBody>
      </p:sp>
      <p:sp>
        <p:nvSpPr>
          <p:cNvPr id="5" name="Rectangle 163"/>
          <p:cNvSpPr>
            <a:spLocks noChangeArrowheads="1"/>
          </p:cNvSpPr>
          <p:nvPr/>
        </p:nvSpPr>
        <p:spPr bwMode="auto">
          <a:xfrm>
            <a:off x="-972616" y="5172197"/>
            <a:ext cx="11017250" cy="4233467"/>
          </a:xfrm>
          <a:prstGeom prst="rect">
            <a:avLst/>
          </a:prstGeom>
          <a:solidFill>
            <a:srgbClr val="3B6188"/>
          </a:solidFill>
          <a:ln w="9525" algn="ctr">
            <a:noFill/>
            <a:miter lim="800000"/>
            <a:headEnd/>
            <a:tailEnd/>
          </a:ln>
          <a:effectLst/>
        </p:spPr>
        <p:txBody>
          <a:bodyPr wrap="square" anchor="ctr">
            <a:spAutoFit/>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a:p>
        </p:txBody>
      </p:sp>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3" cstate="print"/>
          <a:srcRect/>
          <a:stretch>
            <a:fillRect/>
          </a:stretch>
        </p:blipFill>
        <p:spPr bwMode="auto">
          <a:xfrm>
            <a:off x="36512" y="1771114"/>
            <a:ext cx="9144000" cy="5042262"/>
          </a:xfrm>
          <a:prstGeom prst="rect">
            <a:avLst/>
          </a:prstGeom>
          <a:noFill/>
          <a:ln w="9525">
            <a:noFill/>
            <a:miter lim="800000"/>
            <a:headEnd/>
            <a:tailEnd/>
          </a:ln>
        </p:spPr>
      </p:pic>
      <p:sp>
        <p:nvSpPr>
          <p:cNvPr id="5124" name="Rectangle 4"/>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8" name="Rechthoek 7"/>
          <p:cNvSpPr/>
          <p:nvPr/>
        </p:nvSpPr>
        <p:spPr>
          <a:xfrm>
            <a:off x="755576" y="0"/>
            <a:ext cx="7272808" cy="1366528"/>
          </a:xfrm>
          <a:prstGeom prst="rect">
            <a:avLst/>
          </a:prstGeom>
        </p:spPr>
        <p:txBody>
          <a:bodyPr wrap="square">
            <a:spAutoFit/>
          </a:bodyPr>
          <a:lstStyle/>
          <a:p>
            <a:pPr algn="ctr"/>
            <a:r>
              <a:rPr lang="nl-NL" sz="3600" dirty="0" err="1" smtClean="0">
                <a:solidFill>
                  <a:srgbClr val="99CCFF"/>
                </a:solidFill>
              </a:rPr>
              <a:t>Starting</a:t>
            </a:r>
            <a:r>
              <a:rPr lang="nl-NL" sz="3600" dirty="0" smtClean="0">
                <a:solidFill>
                  <a:srgbClr val="99CCFF"/>
                </a:solidFill>
              </a:rPr>
              <a:t> </a:t>
            </a:r>
            <a:r>
              <a:rPr lang="nl-NL" sz="3600" dirty="0" err="1" smtClean="0">
                <a:solidFill>
                  <a:srgbClr val="99CCFF"/>
                </a:solidFill>
              </a:rPr>
              <a:t>with</a:t>
            </a:r>
            <a:r>
              <a:rPr lang="nl-NL" sz="3600" dirty="0" smtClean="0">
                <a:solidFill>
                  <a:srgbClr val="99CCFF"/>
                </a:solidFill>
              </a:rPr>
              <a:t> </a:t>
            </a:r>
            <a:r>
              <a:rPr lang="nl-NL" sz="3600" dirty="0" err="1" smtClean="0">
                <a:solidFill>
                  <a:srgbClr val="99CCFF"/>
                </a:solidFill>
              </a:rPr>
              <a:t>self-evaluation</a:t>
            </a:r>
            <a:r>
              <a:rPr lang="nl-NL" sz="3600" dirty="0" smtClean="0">
                <a:solidFill>
                  <a:srgbClr val="99CCFF"/>
                </a:solidFill>
              </a:rPr>
              <a:t>: </a:t>
            </a:r>
            <a:r>
              <a:rPr lang="en-US" sz="3600" dirty="0" smtClean="0">
                <a:solidFill>
                  <a:srgbClr val="99CCFF"/>
                </a:solidFill>
              </a:rPr>
              <a:t>(To what extent) are we ready</a:t>
            </a:r>
            <a:r>
              <a:rPr lang="nl-NL" sz="3600" dirty="0" smtClean="0">
                <a:solidFill>
                  <a:srgbClr val="99CCFF"/>
                </a:solidFill>
              </a:rPr>
              <a:t>? </a:t>
            </a:r>
            <a:endParaRPr lang="nl-BE" sz="3600" dirty="0"/>
          </a:p>
        </p:txBody>
      </p:sp>
      <p:sp>
        <p:nvSpPr>
          <p:cNvPr id="5" name="Rectangle 163"/>
          <p:cNvSpPr>
            <a:spLocks noChangeArrowheads="1"/>
          </p:cNvSpPr>
          <p:nvPr/>
        </p:nvSpPr>
        <p:spPr bwMode="auto">
          <a:xfrm>
            <a:off x="-972616" y="5964285"/>
            <a:ext cx="11017250" cy="4233467"/>
          </a:xfrm>
          <a:prstGeom prst="rect">
            <a:avLst/>
          </a:prstGeom>
          <a:solidFill>
            <a:srgbClr val="3B6188"/>
          </a:solidFill>
          <a:ln w="9525" algn="ctr">
            <a:noFill/>
            <a:miter lim="800000"/>
            <a:headEnd/>
            <a:tailEnd/>
          </a:ln>
          <a:effectLst/>
        </p:spPr>
        <p:txBody>
          <a:bodyPr wrap="square" anchor="ctr">
            <a:spAutoFit/>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a:p>
        </p:txBody>
      </p:sp>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3" cstate="print"/>
          <a:srcRect/>
          <a:stretch>
            <a:fillRect/>
          </a:stretch>
        </p:blipFill>
        <p:spPr bwMode="auto">
          <a:xfrm>
            <a:off x="36512" y="1771114"/>
            <a:ext cx="9144000" cy="5042262"/>
          </a:xfrm>
          <a:prstGeom prst="rect">
            <a:avLst/>
          </a:prstGeom>
          <a:noFill/>
          <a:ln w="9525">
            <a:noFill/>
            <a:miter lim="800000"/>
            <a:headEnd/>
            <a:tailEnd/>
          </a:ln>
        </p:spPr>
      </p:pic>
      <p:sp>
        <p:nvSpPr>
          <p:cNvPr id="5124" name="Rectangle 4"/>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8" name="Rechthoek 7"/>
          <p:cNvSpPr/>
          <p:nvPr/>
        </p:nvSpPr>
        <p:spPr>
          <a:xfrm>
            <a:off x="755576" y="0"/>
            <a:ext cx="7272808" cy="1366528"/>
          </a:xfrm>
          <a:prstGeom prst="rect">
            <a:avLst/>
          </a:prstGeom>
        </p:spPr>
        <p:txBody>
          <a:bodyPr wrap="square">
            <a:spAutoFit/>
          </a:bodyPr>
          <a:lstStyle/>
          <a:p>
            <a:pPr algn="ctr"/>
            <a:r>
              <a:rPr lang="nl-NL" sz="3600" dirty="0" err="1" smtClean="0">
                <a:solidFill>
                  <a:srgbClr val="99CCFF"/>
                </a:solidFill>
              </a:rPr>
              <a:t>Starting</a:t>
            </a:r>
            <a:r>
              <a:rPr lang="nl-NL" sz="3600" dirty="0" smtClean="0">
                <a:solidFill>
                  <a:srgbClr val="99CCFF"/>
                </a:solidFill>
              </a:rPr>
              <a:t> </a:t>
            </a:r>
            <a:r>
              <a:rPr lang="nl-NL" sz="3600" dirty="0" err="1" smtClean="0">
                <a:solidFill>
                  <a:srgbClr val="99CCFF"/>
                </a:solidFill>
              </a:rPr>
              <a:t>with</a:t>
            </a:r>
            <a:r>
              <a:rPr lang="nl-NL" sz="3600" dirty="0" smtClean="0">
                <a:solidFill>
                  <a:srgbClr val="99CCFF"/>
                </a:solidFill>
              </a:rPr>
              <a:t> </a:t>
            </a:r>
            <a:r>
              <a:rPr lang="nl-NL" sz="3600" dirty="0" err="1" smtClean="0">
                <a:solidFill>
                  <a:srgbClr val="99CCFF"/>
                </a:solidFill>
              </a:rPr>
              <a:t>self-evaluation</a:t>
            </a:r>
            <a:r>
              <a:rPr lang="nl-NL" sz="3600" dirty="0" smtClean="0">
                <a:solidFill>
                  <a:srgbClr val="99CCFF"/>
                </a:solidFill>
              </a:rPr>
              <a:t>: </a:t>
            </a:r>
            <a:r>
              <a:rPr lang="en-US" sz="3600" dirty="0" smtClean="0">
                <a:solidFill>
                  <a:srgbClr val="99CCFF"/>
                </a:solidFill>
              </a:rPr>
              <a:t>(To what extent) are we ready</a:t>
            </a:r>
            <a:r>
              <a:rPr lang="nl-NL" sz="3600" dirty="0" smtClean="0">
                <a:solidFill>
                  <a:srgbClr val="99CCFF"/>
                </a:solidFill>
              </a:rPr>
              <a:t>? </a:t>
            </a:r>
            <a:endParaRPr lang="nl-BE" sz="3600" dirty="0"/>
          </a:p>
        </p:txBody>
      </p:sp>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33413" y="2133600"/>
            <a:ext cx="7870825" cy="635000"/>
          </a:xfrm>
        </p:spPr>
        <p:txBody>
          <a:bodyPr/>
          <a:lstStyle/>
          <a:p>
            <a:pPr algn="ctr"/>
            <a:r>
              <a:rPr lang="en-US" dirty="0" smtClean="0">
                <a:latin typeface="Comic Sans MS" pitchFamily="66" charset="0"/>
              </a:rPr>
              <a:t>What is your opinion? </a:t>
            </a:r>
            <a:br>
              <a:rPr lang="en-US" dirty="0" smtClean="0">
                <a:latin typeface="Comic Sans MS" pitchFamily="66" charset="0"/>
              </a:rPr>
            </a:br>
            <a:r>
              <a:rPr lang="en-US" dirty="0" smtClean="0">
                <a:latin typeface="Comic Sans MS" pitchFamily="66" charset="0"/>
              </a:rPr>
              <a:t>Are we/you ready?</a:t>
            </a:r>
          </a:p>
        </p:txBody>
      </p:sp>
      <p:sp>
        <p:nvSpPr>
          <p:cNvPr id="35843"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33413" y="260648"/>
            <a:ext cx="7870825" cy="635000"/>
          </a:xfrm>
        </p:spPr>
        <p:txBody>
          <a:bodyPr/>
          <a:lstStyle/>
          <a:p>
            <a:pPr algn="ctr"/>
            <a:r>
              <a:rPr lang="en-US" dirty="0" smtClean="0">
                <a:solidFill>
                  <a:srgbClr val="99CCFF"/>
                </a:solidFill>
                <a:latin typeface="Comic Sans MS" pitchFamily="66" charset="0"/>
              </a:rPr>
              <a:t>What if these conditions are not met?</a:t>
            </a:r>
          </a:p>
        </p:txBody>
      </p:sp>
      <p:sp>
        <p:nvSpPr>
          <p:cNvPr id="36867"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36868" name="Rectangle 5"/>
          <p:cNvSpPr>
            <a:spLocks noChangeArrowheads="1"/>
          </p:cNvSpPr>
          <p:nvPr/>
        </p:nvSpPr>
        <p:spPr bwMode="auto">
          <a:xfrm>
            <a:off x="0" y="1556792"/>
            <a:ext cx="8604250" cy="3637919"/>
          </a:xfrm>
          <a:prstGeom prst="rect">
            <a:avLst/>
          </a:prstGeom>
          <a:noFill/>
          <a:ln w="9525" algn="ctr">
            <a:noFill/>
            <a:miter lim="800000"/>
            <a:headEnd/>
            <a:tailEnd/>
          </a:ln>
        </p:spPr>
        <p:txBody>
          <a:bodyPr wrap="square">
            <a:spAutoFit/>
          </a:bodyPr>
          <a:lstStyle/>
          <a:p>
            <a:pPr marL="546100" indent="-457200">
              <a:spcAft>
                <a:spcPct val="15000"/>
              </a:spcAft>
              <a:buSzPct val="75000"/>
              <a:buFontTx/>
              <a:buChar char="•"/>
            </a:pPr>
            <a:r>
              <a:rPr lang="en-US" sz="2400" dirty="0" smtClean="0"/>
              <a:t>First work on the deficits. But how?</a:t>
            </a:r>
          </a:p>
          <a:p>
            <a:pPr marL="546100" indent="-457200">
              <a:spcAft>
                <a:spcPct val="15000"/>
              </a:spcAft>
              <a:buSzPct val="75000"/>
              <a:buFontTx/>
              <a:buChar char="•"/>
            </a:pPr>
            <a:r>
              <a:rPr lang="en-US" sz="2400" dirty="0" smtClean="0"/>
              <a:t>Self-evaluation is both the path and the destination.</a:t>
            </a:r>
          </a:p>
          <a:p>
            <a:pPr marL="546100" indent="-457200">
              <a:spcAft>
                <a:spcPct val="15000"/>
              </a:spcAft>
              <a:buSzPct val="75000"/>
              <a:buFontTx/>
              <a:buChar char="•"/>
            </a:pPr>
            <a:r>
              <a:rPr lang="en-US" sz="2400" dirty="0" smtClean="0"/>
              <a:t>Caution should be exercised:</a:t>
            </a:r>
          </a:p>
          <a:p>
            <a:pPr marL="1003300" lvl="1" indent="-457200">
              <a:spcAft>
                <a:spcPct val="15000"/>
              </a:spcAft>
              <a:buSzPct val="75000"/>
              <a:buFontTx/>
              <a:buChar char="•"/>
            </a:pPr>
            <a:r>
              <a:rPr lang="en-US" sz="2000" i="1" dirty="0" smtClean="0"/>
              <a:t>Start with safe topics</a:t>
            </a:r>
          </a:p>
          <a:p>
            <a:pPr marL="1003300" lvl="1" indent="-457200">
              <a:spcAft>
                <a:spcPct val="15000"/>
              </a:spcAft>
              <a:buSzPct val="75000"/>
              <a:buFontTx/>
              <a:buChar char="•"/>
            </a:pPr>
            <a:r>
              <a:rPr lang="en-US" sz="2000" i="1" dirty="0" smtClean="0"/>
              <a:t>Small scale</a:t>
            </a:r>
          </a:p>
          <a:p>
            <a:pPr marL="1003300" lvl="1" indent="-457200">
              <a:spcAft>
                <a:spcPct val="15000"/>
              </a:spcAft>
              <a:buSzPct val="75000"/>
              <a:buFontTx/>
              <a:buChar char="•"/>
            </a:pPr>
            <a:r>
              <a:rPr lang="en-US" sz="2000" i="1" dirty="0" smtClean="0"/>
              <a:t>Provide sufficient time and resources</a:t>
            </a:r>
          </a:p>
          <a:p>
            <a:pPr marL="546100" indent="-457200">
              <a:spcAft>
                <a:spcPct val="15000"/>
              </a:spcAft>
              <a:buSzPct val="75000"/>
              <a:buFontTx/>
              <a:buChar char="•"/>
            </a:pPr>
            <a:r>
              <a:rPr lang="en-US" sz="2400" dirty="0" smtClean="0"/>
              <a:t>"A path is made by walking on it“</a:t>
            </a:r>
          </a:p>
          <a:p>
            <a:pPr marL="546100" indent="-457200">
              <a:spcAft>
                <a:spcPct val="15000"/>
              </a:spcAft>
              <a:buSzPct val="75000"/>
              <a:buFontTx/>
              <a:buChar char="•"/>
            </a:pPr>
            <a:r>
              <a:rPr lang="en-US" sz="2400" dirty="0" smtClean="0"/>
              <a:t>Ensure the principles of self-evaluation as a policy act</a:t>
            </a:r>
            <a:endParaRPr lang="nl-BE" sz="2400" dirty="0" smtClean="0"/>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075"/>
          <p:cNvSpPr>
            <a:spLocks noGrp="1" noChangeArrowheads="1"/>
          </p:cNvSpPr>
          <p:nvPr>
            <p:ph type="body" sz="half" idx="1"/>
          </p:nvPr>
        </p:nvSpPr>
        <p:spPr>
          <a:xfrm>
            <a:off x="395288" y="333375"/>
            <a:ext cx="8229600" cy="1354138"/>
          </a:xfrm>
        </p:spPr>
        <p:txBody>
          <a:bodyPr/>
          <a:lstStyle/>
          <a:p>
            <a:pPr marL="914400" lvl="1" indent="-457200" algn="ctr">
              <a:buFont typeface="Wingdings" pitchFamily="2" charset="2"/>
              <a:buNone/>
            </a:pPr>
            <a:r>
              <a:rPr lang="nl-BE" sz="2800" dirty="0" smtClean="0">
                <a:latin typeface="Comic Sans MS" pitchFamily="66" charset="0"/>
                <a:sym typeface="Symbol" pitchFamily="18" charset="2"/>
              </a:rPr>
              <a:t>Schools </a:t>
            </a:r>
            <a:r>
              <a:rPr lang="nl-BE" sz="2800" dirty="0" err="1" smtClean="0">
                <a:latin typeface="Comic Sans MS" pitchFamily="66" charset="0"/>
                <a:sym typeface="Symbol" pitchFamily="18" charset="2"/>
              </a:rPr>
              <a:t>become</a:t>
            </a:r>
            <a:r>
              <a:rPr lang="nl-BE" sz="2800" dirty="0" smtClean="0">
                <a:latin typeface="Comic Sans MS" pitchFamily="66" charset="0"/>
                <a:sym typeface="Symbol" pitchFamily="18" charset="2"/>
              </a:rPr>
              <a:t> </a:t>
            </a:r>
            <a:r>
              <a:rPr lang="nl-BE" sz="2800" dirty="0" err="1" smtClean="0">
                <a:latin typeface="Comic Sans MS" pitchFamily="66" charset="0"/>
                <a:sym typeface="Symbol" pitchFamily="18" charset="2"/>
              </a:rPr>
              <a:t>better</a:t>
            </a:r>
            <a:r>
              <a:rPr lang="nl-BE" sz="2800" dirty="0" smtClean="0">
                <a:latin typeface="Comic Sans MS" pitchFamily="66" charset="0"/>
                <a:sym typeface="Symbol" pitchFamily="18" charset="2"/>
              </a:rPr>
              <a:t> </a:t>
            </a:r>
            <a:r>
              <a:rPr lang="nl-BE" sz="2800" dirty="0" err="1" smtClean="0">
                <a:latin typeface="Comic Sans MS" pitchFamily="66" charset="0"/>
                <a:sym typeface="Symbol" pitchFamily="18" charset="2"/>
              </a:rPr>
              <a:t>by</a:t>
            </a:r>
            <a:r>
              <a:rPr lang="nl-BE" sz="2800" dirty="0" smtClean="0">
                <a:latin typeface="Comic Sans MS" pitchFamily="66" charset="0"/>
                <a:sym typeface="Symbol" pitchFamily="18" charset="2"/>
              </a:rPr>
              <a:t> </a:t>
            </a:r>
            <a:r>
              <a:rPr lang="nl-BE" sz="2800" dirty="0" err="1" smtClean="0">
                <a:latin typeface="Comic Sans MS" pitchFamily="66" charset="0"/>
                <a:sym typeface="Symbol" pitchFamily="18" charset="2"/>
              </a:rPr>
              <a:t>engaging</a:t>
            </a:r>
            <a:r>
              <a:rPr lang="nl-BE" sz="2800" dirty="0" smtClean="0">
                <a:latin typeface="Comic Sans MS" pitchFamily="66" charset="0"/>
                <a:sym typeface="Symbol" pitchFamily="18" charset="2"/>
              </a:rPr>
              <a:t> in </a:t>
            </a:r>
            <a:r>
              <a:rPr lang="nl-BE" sz="2800" dirty="0" err="1" smtClean="0">
                <a:latin typeface="Comic Sans MS" pitchFamily="66" charset="0"/>
                <a:sym typeface="Symbol" pitchFamily="18" charset="2"/>
              </a:rPr>
              <a:t>self-evaluations</a:t>
            </a:r>
            <a:endParaRPr lang="nl-BE" sz="2800" dirty="0" smtClean="0">
              <a:latin typeface="Comic Sans MS" pitchFamily="66" charset="0"/>
              <a:sym typeface="Symbol" pitchFamily="18" charset="2"/>
            </a:endParaRPr>
          </a:p>
        </p:txBody>
      </p:sp>
      <p:sp>
        <p:nvSpPr>
          <p:cNvPr id="325637" name="Rectangle 3077"/>
          <p:cNvSpPr>
            <a:spLocks noChangeArrowheads="1"/>
          </p:cNvSpPr>
          <p:nvPr/>
        </p:nvSpPr>
        <p:spPr bwMode="auto">
          <a:xfrm>
            <a:off x="468313" y="2348880"/>
            <a:ext cx="8229600" cy="1354137"/>
          </a:xfrm>
          <a:prstGeom prst="rect">
            <a:avLst/>
          </a:prstGeom>
          <a:noFill/>
          <a:ln w="9525">
            <a:noFill/>
            <a:miter lim="800000"/>
            <a:headEnd/>
            <a:tailEnd/>
          </a:ln>
        </p:spPr>
        <p:txBody>
          <a:bodyPr lIns="0" tIns="0" rIns="0" bIns="0"/>
          <a:lstStyle/>
          <a:p>
            <a:pPr marL="914400" lvl="1" indent="-457200" algn="ctr" eaLnBrk="0" hangingPunct="0">
              <a:lnSpc>
                <a:spcPct val="100000"/>
              </a:lnSpc>
              <a:spcBef>
                <a:spcPct val="20000"/>
              </a:spcBef>
              <a:buFont typeface="Wingdings" pitchFamily="2" charset="2"/>
              <a:buNone/>
            </a:pPr>
            <a:endParaRPr lang="en-US" sz="2400" b="1" smtClean="0">
              <a:solidFill>
                <a:srgbClr val="EDECD6"/>
              </a:solidFill>
              <a:ea typeface="Arial Unicode MS" pitchFamily="34" charset="-128"/>
              <a:cs typeface="Arial Unicode MS" pitchFamily="34" charset="-128"/>
            </a:endParaRPr>
          </a:p>
          <a:p>
            <a:pPr marL="533400" indent="-533400" algn="l" eaLnBrk="0" hangingPunct="0">
              <a:lnSpc>
                <a:spcPct val="100000"/>
              </a:lnSpc>
            </a:pPr>
            <a:r>
              <a:rPr lang="en-US" sz="2400" smtClean="0">
                <a:solidFill>
                  <a:srgbClr val="EDECD6"/>
                </a:solidFill>
                <a:sym typeface="Symbol" pitchFamily="18" charset="2"/>
              </a:rPr>
              <a:t>You share this point of view with:</a:t>
            </a:r>
          </a:p>
          <a:p>
            <a:pPr marL="914400" lvl="1" indent="-457200" algn="l" eaLnBrk="0" hangingPunct="0">
              <a:lnSpc>
                <a:spcPct val="100000"/>
              </a:lnSpc>
              <a:buFontTx/>
              <a:buChar char="-"/>
            </a:pPr>
            <a:r>
              <a:rPr lang="en-US" sz="2400" smtClean="0">
                <a:solidFill>
                  <a:srgbClr val="EDECD6"/>
                </a:solidFill>
                <a:sym typeface="Symbol" pitchFamily="18" charset="2"/>
              </a:rPr>
              <a:t>Policy makers</a:t>
            </a:r>
          </a:p>
          <a:p>
            <a:pPr marL="914400" lvl="1" indent="-457200" algn="l" eaLnBrk="0" hangingPunct="0">
              <a:lnSpc>
                <a:spcPct val="100000"/>
              </a:lnSpc>
              <a:buFontTx/>
              <a:buChar char="-"/>
            </a:pPr>
            <a:r>
              <a:rPr lang="en-US" sz="2400" smtClean="0">
                <a:solidFill>
                  <a:srgbClr val="EDECD6"/>
                </a:solidFill>
                <a:sym typeface="Symbol" pitchFamily="18" charset="2"/>
              </a:rPr>
              <a:t>Inspectors</a:t>
            </a:r>
          </a:p>
          <a:p>
            <a:pPr marL="914400" lvl="1" indent="-457200" algn="l" eaLnBrk="0" hangingPunct="0">
              <a:lnSpc>
                <a:spcPct val="100000"/>
              </a:lnSpc>
              <a:buFontTx/>
              <a:buChar char="-"/>
            </a:pPr>
            <a:r>
              <a:rPr lang="en-US" sz="2400" smtClean="0">
                <a:solidFill>
                  <a:srgbClr val="EDECD6"/>
                </a:solidFill>
                <a:sym typeface="Symbol" pitchFamily="18" charset="2"/>
              </a:rPr>
              <a:t>Teachers and principals</a:t>
            </a:r>
          </a:p>
          <a:p>
            <a:pPr marL="914400" lvl="1" indent="-457200" algn="l" eaLnBrk="0" hangingPunct="0">
              <a:lnSpc>
                <a:spcPct val="100000"/>
              </a:lnSpc>
              <a:buFontTx/>
              <a:buChar char="-"/>
            </a:pPr>
            <a:r>
              <a:rPr lang="en-US" sz="2400" smtClean="0">
                <a:solidFill>
                  <a:srgbClr val="EDECD6"/>
                </a:solidFill>
                <a:sym typeface="Symbol" pitchFamily="18" charset="2"/>
              </a:rPr>
              <a:t>Researchers</a:t>
            </a:r>
            <a:endParaRPr lang="en-US" sz="2400">
              <a:solidFill>
                <a:srgbClr val="EDECD6"/>
              </a:solidFill>
              <a:sym typeface="Symbol" pitchFamily="18" charset="2"/>
            </a:endParaRPr>
          </a:p>
        </p:txBody>
      </p:sp>
      <p:sp>
        <p:nvSpPr>
          <p:cNvPr id="325639" name="Rectangle 3079"/>
          <p:cNvSpPr>
            <a:spLocks noChangeArrowheads="1"/>
          </p:cNvSpPr>
          <p:nvPr/>
        </p:nvSpPr>
        <p:spPr bwMode="auto">
          <a:xfrm>
            <a:off x="-36513" y="1773634"/>
            <a:ext cx="8229601" cy="503238"/>
          </a:xfrm>
          <a:prstGeom prst="rect">
            <a:avLst/>
          </a:prstGeom>
          <a:noFill/>
          <a:ln w="9525">
            <a:noFill/>
            <a:miter lim="800000"/>
            <a:headEnd/>
            <a:tailEnd/>
          </a:ln>
        </p:spPr>
        <p:txBody>
          <a:bodyPr lIns="0" tIns="0" rIns="0" bIns="0"/>
          <a:lstStyle/>
          <a:p>
            <a:pPr marL="914400" lvl="1" indent="-457200" algn="l" eaLnBrk="0" hangingPunct="0">
              <a:lnSpc>
                <a:spcPct val="100000"/>
              </a:lnSpc>
              <a:spcBef>
                <a:spcPct val="20000"/>
              </a:spcBef>
              <a:buFont typeface="Wingdings" pitchFamily="2" charset="2"/>
              <a:buNone/>
            </a:pPr>
            <a:r>
              <a:rPr lang="nl-BE" sz="2400" dirty="0" smtClean="0">
                <a:solidFill>
                  <a:srgbClr val="EDECD6"/>
                </a:solidFill>
                <a:sym typeface="Symbol" pitchFamily="18" charset="2"/>
              </a:rPr>
              <a:t>Do </a:t>
            </a:r>
            <a:r>
              <a:rPr lang="nl-BE" sz="2400" dirty="0" err="1" smtClean="0">
                <a:solidFill>
                  <a:srgbClr val="EDECD6"/>
                </a:solidFill>
                <a:sym typeface="Symbol" pitchFamily="18" charset="2"/>
              </a:rPr>
              <a:t>you</a:t>
            </a:r>
            <a:r>
              <a:rPr lang="nl-BE" sz="2400" dirty="0" smtClean="0">
                <a:solidFill>
                  <a:srgbClr val="EDECD6"/>
                </a:solidFill>
                <a:sym typeface="Symbol" pitchFamily="18" charset="2"/>
              </a:rPr>
              <a:t> </a:t>
            </a:r>
            <a:r>
              <a:rPr lang="nl-BE" sz="2400" dirty="0" err="1" smtClean="0">
                <a:solidFill>
                  <a:srgbClr val="EDECD6"/>
                </a:solidFill>
                <a:sym typeface="Symbol" pitchFamily="18" charset="2"/>
              </a:rPr>
              <a:t>agree</a:t>
            </a:r>
            <a:r>
              <a:rPr lang="nl-BE" sz="2400" dirty="0" smtClean="0">
                <a:solidFill>
                  <a:srgbClr val="EDECD6"/>
                </a:solidFill>
                <a:sym typeface="Symbol" pitchFamily="18" charset="2"/>
              </a:rPr>
              <a:t>?</a:t>
            </a:r>
            <a:endParaRPr lang="nl-BE" sz="2400" dirty="0">
              <a:solidFill>
                <a:srgbClr val="EDECD6"/>
              </a:solidFill>
              <a:sym typeface="Symbol" pitchFamily="18" charset="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5639"/>
                                        </p:tgtEl>
                                        <p:attrNameLst>
                                          <p:attrName>style.visibility</p:attrName>
                                        </p:attrNameLst>
                                      </p:cBhvr>
                                      <p:to>
                                        <p:strVal val="visible"/>
                                      </p:to>
                                    </p:set>
                                    <p:animEffect transition="in" filter="blinds(horizontal)">
                                      <p:cBhvr>
                                        <p:cTn id="7" dur="500"/>
                                        <p:tgtEl>
                                          <p:spTgt spid="3256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5637"/>
                                        </p:tgtEl>
                                        <p:attrNameLst>
                                          <p:attrName>style.visibility</p:attrName>
                                        </p:attrNameLst>
                                      </p:cBhvr>
                                      <p:to>
                                        <p:strVal val="visible"/>
                                      </p:to>
                                    </p:set>
                                    <p:animEffect transition="in" filter="blinds(horizontal)">
                                      <p:cBhvr>
                                        <p:cTn id="12" dur="500"/>
                                        <p:tgtEl>
                                          <p:spTgt spid="325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7" grpId="0"/>
      <p:bldP spid="3256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33413" y="476672"/>
            <a:ext cx="7870825" cy="635000"/>
          </a:xfrm>
        </p:spPr>
        <p:txBody>
          <a:bodyPr/>
          <a:lstStyle/>
          <a:p>
            <a:pPr algn="ctr"/>
            <a:r>
              <a:rPr lang="nl-NL" dirty="0" err="1" smtClean="0">
                <a:solidFill>
                  <a:srgbClr val="99CCFF"/>
                </a:solidFill>
                <a:latin typeface="Comic Sans MS" pitchFamily="66" charset="0"/>
              </a:rPr>
              <a:t>Structure</a:t>
            </a:r>
            <a:r>
              <a:rPr lang="nl-NL" dirty="0" smtClean="0">
                <a:solidFill>
                  <a:srgbClr val="99CCFF"/>
                </a:solidFill>
                <a:latin typeface="Comic Sans MS" pitchFamily="66" charset="0"/>
              </a:rPr>
              <a:t> of </a:t>
            </a:r>
            <a:r>
              <a:rPr lang="nl-NL" dirty="0" err="1" smtClean="0">
                <a:solidFill>
                  <a:srgbClr val="99CCFF"/>
                </a:solidFill>
                <a:latin typeface="Comic Sans MS" pitchFamily="66" charset="0"/>
              </a:rPr>
              <a:t>this</a:t>
            </a:r>
            <a:r>
              <a:rPr lang="nl-NL" dirty="0" smtClean="0">
                <a:solidFill>
                  <a:srgbClr val="99CCFF"/>
                </a:solidFill>
                <a:latin typeface="Comic Sans MS" pitchFamily="66" charset="0"/>
              </a:rPr>
              <a:t> </a:t>
            </a:r>
            <a:r>
              <a:rPr lang="nl-NL" dirty="0" err="1" smtClean="0">
                <a:solidFill>
                  <a:srgbClr val="99CCFF"/>
                </a:solidFill>
                <a:latin typeface="Comic Sans MS" pitchFamily="66" charset="0"/>
              </a:rPr>
              <a:t>presentation</a:t>
            </a:r>
            <a:endParaRPr lang="nl-NL" dirty="0" smtClean="0">
              <a:solidFill>
                <a:srgbClr val="99CCFF"/>
              </a:solidFill>
              <a:latin typeface="Comic Sans MS" pitchFamily="66" charset="0"/>
            </a:endParaRPr>
          </a:p>
        </p:txBody>
      </p:sp>
      <p:sp>
        <p:nvSpPr>
          <p:cNvPr id="18435" name="Rectangle 3"/>
          <p:cNvSpPr>
            <a:spLocks noChangeArrowheads="1"/>
          </p:cNvSpPr>
          <p:nvPr/>
        </p:nvSpPr>
        <p:spPr bwMode="auto">
          <a:xfrm>
            <a:off x="539750" y="3516313"/>
            <a:ext cx="8208963" cy="512762"/>
          </a:xfrm>
          <a:prstGeom prst="rect">
            <a:avLst/>
          </a:prstGeom>
          <a:noFill/>
          <a:ln w="9525" algn="ctr">
            <a:noFill/>
            <a:miter lim="800000"/>
            <a:headEnd/>
            <a:tailEnd/>
          </a:ln>
        </p:spPr>
        <p:txBody>
          <a:bodyPr anchor="ctr">
            <a:spAutoFit/>
          </a:bodyPr>
          <a:lstStyle/>
          <a:p>
            <a:pPr marL="457200" indent="-457200" algn="just" eaLnBrk="1" hangingPunct="1">
              <a:lnSpc>
                <a:spcPct val="115000"/>
              </a:lnSpc>
            </a:pPr>
            <a:endParaRPr lang="nl-BE"/>
          </a:p>
        </p:txBody>
      </p:sp>
      <p:sp>
        <p:nvSpPr>
          <p:cNvPr id="18436" name="Rectangle 4"/>
          <p:cNvSpPr>
            <a:spLocks noChangeArrowheads="1"/>
          </p:cNvSpPr>
          <p:nvPr/>
        </p:nvSpPr>
        <p:spPr bwMode="auto">
          <a:xfrm>
            <a:off x="107751" y="1772816"/>
            <a:ext cx="8784729" cy="4273799"/>
          </a:xfrm>
          <a:prstGeom prst="rect">
            <a:avLst/>
          </a:prstGeom>
          <a:noFill/>
          <a:ln w="9525" algn="ctr">
            <a:noFill/>
            <a:miter lim="800000"/>
            <a:headEnd/>
            <a:tailEnd/>
          </a:ln>
        </p:spPr>
        <p:txBody>
          <a:bodyPr wrap="square">
            <a:spAutoFit/>
          </a:bodyPr>
          <a:lstStyle/>
          <a:p>
            <a:pPr marL="546100" indent="-457200">
              <a:spcAft>
                <a:spcPct val="15000"/>
              </a:spcAft>
              <a:buSzPct val="75000"/>
              <a:buFont typeface="+mj-lt"/>
              <a:buAutoNum type="arabicPeriod"/>
            </a:pPr>
            <a:r>
              <a:rPr lang="nl-BE" sz="2400" dirty="0" err="1" smtClean="0">
                <a:solidFill>
                  <a:schemeClr val="accent1">
                    <a:lumMod val="75000"/>
                  </a:schemeClr>
                </a:solidFill>
              </a:rPr>
              <a:t>Introduction</a:t>
            </a:r>
            <a:endParaRPr lang="nl-BE" sz="2400" dirty="0" smtClean="0">
              <a:solidFill>
                <a:schemeClr val="accent1">
                  <a:lumMod val="75000"/>
                </a:schemeClr>
              </a:solidFill>
            </a:endParaRPr>
          </a:p>
          <a:p>
            <a:pPr marL="1003300" lvl="1" indent="-457200">
              <a:spcAft>
                <a:spcPct val="15000"/>
              </a:spcAft>
              <a:buSzPct val="75000"/>
              <a:buFont typeface="+mj-lt"/>
              <a:buAutoNum type="alphaLcPeriod"/>
            </a:pPr>
            <a:r>
              <a:rPr lang="nl-BE" sz="2400" dirty="0" err="1" smtClean="0">
                <a:solidFill>
                  <a:schemeClr val="accent1">
                    <a:lumMod val="75000"/>
                  </a:schemeClr>
                </a:solidFill>
              </a:rPr>
              <a:t>Why</a:t>
            </a:r>
            <a:r>
              <a:rPr lang="nl-BE" sz="2400" dirty="0" smtClean="0">
                <a:solidFill>
                  <a:schemeClr val="accent1">
                    <a:lumMod val="75000"/>
                  </a:schemeClr>
                </a:solidFill>
              </a:rPr>
              <a:t> </a:t>
            </a:r>
            <a:r>
              <a:rPr lang="nl-BE" sz="2400" dirty="0" err="1" smtClean="0">
                <a:solidFill>
                  <a:schemeClr val="accent1">
                    <a:lumMod val="75000"/>
                  </a:schemeClr>
                </a:solidFill>
              </a:rPr>
              <a:t>engage</a:t>
            </a:r>
            <a:r>
              <a:rPr lang="nl-BE" sz="2400" dirty="0" smtClean="0">
                <a:solidFill>
                  <a:schemeClr val="accent1">
                    <a:lumMod val="75000"/>
                  </a:schemeClr>
                </a:solidFill>
              </a:rPr>
              <a:t> in </a:t>
            </a:r>
            <a:r>
              <a:rPr lang="nl-BE" sz="2400" dirty="0" err="1" smtClean="0">
                <a:solidFill>
                  <a:schemeClr val="accent1">
                    <a:lumMod val="75000"/>
                  </a:schemeClr>
                </a:solidFill>
              </a:rPr>
              <a:t>self-evaluation</a:t>
            </a:r>
            <a:r>
              <a:rPr lang="nl-BE" sz="2400" dirty="0" smtClean="0">
                <a:solidFill>
                  <a:schemeClr val="accent1">
                    <a:lumMod val="75000"/>
                  </a:schemeClr>
                </a:solidFill>
              </a:rPr>
              <a:t>?</a:t>
            </a:r>
            <a:endParaRPr lang="nl-BE" sz="2400" dirty="0">
              <a:solidFill>
                <a:schemeClr val="accent1">
                  <a:lumMod val="75000"/>
                </a:schemeClr>
              </a:solidFill>
            </a:endParaRPr>
          </a:p>
          <a:p>
            <a:pPr marL="1003300" lvl="1" indent="-457200">
              <a:spcAft>
                <a:spcPct val="15000"/>
              </a:spcAft>
              <a:buSzPct val="75000"/>
              <a:buFont typeface="+mj-lt"/>
              <a:buAutoNum type="alphaLcPeriod"/>
            </a:pPr>
            <a:r>
              <a:rPr lang="nl-BE" sz="2400" dirty="0" err="1" smtClean="0">
                <a:solidFill>
                  <a:schemeClr val="accent1">
                    <a:lumMod val="75000"/>
                  </a:schemeClr>
                </a:solidFill>
              </a:rPr>
              <a:t>What is self-evaluation?</a:t>
            </a:r>
          </a:p>
          <a:p>
            <a:pPr marL="546100" indent="-457200">
              <a:spcAft>
                <a:spcPct val="15000"/>
              </a:spcAft>
              <a:buSzPct val="75000"/>
              <a:buFont typeface="+mj-lt"/>
              <a:buAutoNum type="arabicPeriod"/>
            </a:pPr>
            <a:r>
              <a:rPr lang="nl-BE" sz="2400" dirty="0" err="1" smtClean="0">
                <a:solidFill>
                  <a:schemeClr val="accent1">
                    <a:lumMod val="75000"/>
                  </a:schemeClr>
                </a:solidFill>
              </a:rPr>
              <a:t>When</a:t>
            </a:r>
            <a:r>
              <a:rPr lang="nl-BE" sz="2400" dirty="0" smtClean="0">
                <a:solidFill>
                  <a:schemeClr val="accent1">
                    <a:lumMod val="75000"/>
                  </a:schemeClr>
                </a:solidFill>
              </a:rPr>
              <a:t> to </a:t>
            </a:r>
            <a:r>
              <a:rPr lang="nl-BE" sz="2400" dirty="0" err="1" smtClean="0">
                <a:solidFill>
                  <a:schemeClr val="accent1">
                    <a:lumMod val="75000"/>
                  </a:schemeClr>
                </a:solidFill>
              </a:rPr>
              <a:t>engage</a:t>
            </a:r>
            <a:r>
              <a:rPr lang="nl-BE" sz="2400" dirty="0" smtClean="0">
                <a:solidFill>
                  <a:schemeClr val="accent1">
                    <a:lumMod val="75000"/>
                  </a:schemeClr>
                </a:solidFill>
              </a:rPr>
              <a:t> in </a:t>
            </a:r>
            <a:r>
              <a:rPr lang="nl-BE" sz="2400" dirty="0" err="1" smtClean="0">
                <a:solidFill>
                  <a:schemeClr val="accent1">
                    <a:lumMod val="75000"/>
                  </a:schemeClr>
                </a:solidFill>
              </a:rPr>
              <a:t>self-evaluation</a:t>
            </a:r>
            <a:r>
              <a:rPr lang="nl-BE" sz="2400" dirty="0" smtClean="0">
                <a:solidFill>
                  <a:schemeClr val="accent1">
                    <a:lumMod val="75000"/>
                  </a:schemeClr>
                </a:solidFill>
              </a:rPr>
              <a:t>?</a:t>
            </a:r>
          </a:p>
          <a:p>
            <a:pPr marL="546100" indent="-457200">
              <a:spcAft>
                <a:spcPct val="15000"/>
              </a:spcAft>
              <a:buSzPct val="75000"/>
              <a:buFont typeface="+mj-lt"/>
              <a:buAutoNum type="arabicPeriod"/>
            </a:pPr>
            <a:r>
              <a:rPr lang="nl-BE" sz="2400" dirty="0" err="1" smtClean="0"/>
              <a:t>How</a:t>
            </a:r>
            <a:r>
              <a:rPr lang="nl-BE" sz="2400" dirty="0" smtClean="0"/>
              <a:t> to design </a:t>
            </a:r>
            <a:r>
              <a:rPr lang="nl-BE" sz="2400" dirty="0" err="1" smtClean="0"/>
              <a:t>self-evaluations</a:t>
            </a:r>
            <a:r>
              <a:rPr lang="nl-BE" sz="2400" dirty="0" smtClean="0"/>
              <a:t>? </a:t>
            </a:r>
            <a:r>
              <a:rPr lang="nl-BE" sz="2400" dirty="0" err="1" smtClean="0"/>
              <a:t>Introduction</a:t>
            </a:r>
            <a:r>
              <a:rPr lang="nl-BE" sz="2400" dirty="0" smtClean="0"/>
              <a:t> of 7 </a:t>
            </a:r>
            <a:r>
              <a:rPr lang="nl-BE" sz="2400" dirty="0" err="1" smtClean="0"/>
              <a:t>guiding</a:t>
            </a:r>
            <a:r>
              <a:rPr lang="nl-BE" sz="2400" dirty="0" smtClean="0"/>
              <a:t> </a:t>
            </a:r>
            <a:r>
              <a:rPr lang="nl-BE" sz="2400" dirty="0" err="1" smtClean="0"/>
              <a:t>principles</a:t>
            </a:r>
            <a:endParaRPr lang="nl-BE" sz="2400" dirty="0"/>
          </a:p>
          <a:p>
            <a:pPr marL="546100" indent="-457200">
              <a:spcAft>
                <a:spcPct val="15000"/>
              </a:spcAft>
              <a:buSzPct val="75000"/>
              <a:buFont typeface="+mj-lt"/>
              <a:buAutoNum type="arabicPeriod"/>
            </a:pPr>
            <a:r>
              <a:rPr lang="en-US" sz="2400" dirty="0" smtClean="0">
                <a:solidFill>
                  <a:schemeClr val="accent1">
                    <a:lumMod val="75000"/>
                  </a:schemeClr>
                </a:solidFill>
              </a:rPr>
              <a:t>How to use the 7 principles?</a:t>
            </a:r>
          </a:p>
          <a:p>
            <a:pPr marL="546100" indent="-457200">
              <a:spcAft>
                <a:spcPct val="15000"/>
              </a:spcAft>
              <a:buSzPct val="75000"/>
              <a:buFontTx/>
              <a:buBlip>
                <a:blip r:embed="rId3"/>
              </a:buBlip>
            </a:pPr>
            <a:endParaRPr lang="nl-BE" sz="2400" dirty="0"/>
          </a:p>
          <a:p>
            <a:pPr marL="546100" indent="-457200">
              <a:spcAft>
                <a:spcPct val="15000"/>
              </a:spcAft>
              <a:buSzPct val="75000"/>
              <a:buFontTx/>
              <a:buBlip>
                <a:blip r:embed="rId3"/>
              </a:buBlip>
            </a:pPr>
            <a:endParaRPr lang="nl-BE" sz="2400" dirty="0"/>
          </a:p>
        </p:txBody>
      </p:sp>
    </p:spTree>
  </p:cSld>
  <p:clrMapOvr>
    <a:masterClrMapping/>
  </p:clrMapOvr>
  <p:transition>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9552" y="2794000"/>
            <a:ext cx="7870825" cy="635000"/>
          </a:xfrm>
        </p:spPr>
        <p:txBody>
          <a:bodyPr/>
          <a:lstStyle/>
          <a:p>
            <a:pPr algn="ctr"/>
            <a:r>
              <a:rPr lang="en-US" dirty="0" smtClean="0">
                <a:latin typeface="Comic Sans MS" pitchFamily="66" charset="0"/>
              </a:rPr>
              <a:t>SELF-EVALUATION AS A POLICY ACTION: THE FUNDAMENTAL PRINCIPLES FOR DESIGNING AND EVALUATING SELF-EVALUATION PROCESSES</a:t>
            </a:r>
          </a:p>
        </p:txBody>
      </p:sp>
      <p:sp>
        <p:nvSpPr>
          <p:cNvPr id="36867"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Tree>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pic>
        <p:nvPicPr>
          <p:cNvPr id="134146" name="Picture 2"/>
          <p:cNvPicPr>
            <a:picLocks noChangeAspect="1" noChangeArrowheads="1"/>
          </p:cNvPicPr>
          <p:nvPr/>
        </p:nvPicPr>
        <p:blipFill>
          <a:blip r:embed="rId3" cstate="print"/>
          <a:srcRect/>
          <a:stretch>
            <a:fillRect/>
          </a:stretch>
        </p:blipFill>
        <p:spPr bwMode="auto">
          <a:xfrm>
            <a:off x="1" y="1196752"/>
            <a:ext cx="9143999" cy="4494435"/>
          </a:xfrm>
          <a:prstGeom prst="rect">
            <a:avLst/>
          </a:prstGeom>
          <a:noFill/>
          <a:ln w="9525">
            <a:noFill/>
            <a:miter lim="800000"/>
            <a:headEnd/>
            <a:tailEnd/>
          </a:ln>
        </p:spPr>
      </p:pic>
      <p:sp>
        <p:nvSpPr>
          <p:cNvPr id="6" name="Titel 5"/>
          <p:cNvSpPr>
            <a:spLocks noGrp="1"/>
          </p:cNvSpPr>
          <p:nvPr>
            <p:ph type="title"/>
          </p:nvPr>
        </p:nvSpPr>
        <p:spPr/>
        <p:txBody>
          <a:bodyPr/>
          <a:lstStyle/>
          <a:p>
            <a:endParaRPr lang="nl-BE"/>
          </a:p>
        </p:txBody>
      </p:sp>
    </p:spTree>
  </p:cSld>
  <p:clrMapOvr>
    <a:masterClrMapping/>
  </p:clrMapOvr>
  <p:transition>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633413" y="260648"/>
            <a:ext cx="7870825" cy="635000"/>
          </a:xfrm>
        </p:spPr>
        <p:txBody>
          <a:bodyPr/>
          <a:lstStyle/>
          <a:p>
            <a:pPr algn="ctr"/>
            <a:r>
              <a:rPr lang="en-US" sz="3200" dirty="0" smtClean="0">
                <a:solidFill>
                  <a:srgbClr val="99CCFF"/>
                </a:solidFill>
                <a:latin typeface="Comic Sans MS" pitchFamily="66" charset="0"/>
              </a:rPr>
              <a:t>Some background info: Empirical basis</a:t>
            </a:r>
            <a:endParaRPr lang="en-GB" sz="3200" dirty="0">
              <a:solidFill>
                <a:srgbClr val="99CCFF"/>
              </a:solidFill>
              <a:latin typeface="Comic Sans MS" pitchFamily="66" charset="0"/>
            </a:endParaRPr>
          </a:p>
        </p:txBody>
      </p:sp>
      <p:sp>
        <p:nvSpPr>
          <p:cNvPr id="524291" name="Rectangle 3"/>
          <p:cNvSpPr>
            <a:spLocks noChangeArrowheads="1"/>
          </p:cNvSpPr>
          <p:nvPr/>
        </p:nvSpPr>
        <p:spPr bwMode="auto">
          <a:xfrm>
            <a:off x="179512" y="1409177"/>
            <a:ext cx="8820150" cy="3437095"/>
          </a:xfrm>
          <a:prstGeom prst="rect">
            <a:avLst/>
          </a:prstGeom>
          <a:noFill/>
          <a:ln w="9525" algn="ctr">
            <a:noFill/>
            <a:miter lim="800000"/>
            <a:headEnd/>
            <a:tailEnd/>
          </a:ln>
          <a:effectLst/>
        </p:spPr>
        <p:txBody>
          <a:bodyPr anchor="ctr">
            <a:spAutoFit/>
          </a:bodyPr>
          <a:lstStyle/>
          <a:p>
            <a:pPr marL="261938" indent="-261938" algn="l">
              <a:buSzPct val="60000"/>
              <a:buFont typeface="Wingdings" pitchFamily="2" charset="2"/>
              <a:buChar char="ü"/>
            </a:pPr>
            <a:r>
              <a:rPr lang="en-GB" sz="2400" dirty="0" smtClean="0"/>
              <a:t>The 7 principles are presented by using a practical approach</a:t>
            </a:r>
          </a:p>
          <a:p>
            <a:pPr marL="261938" indent="-261938" algn="l">
              <a:buSzPct val="60000"/>
            </a:pPr>
            <a:endParaRPr lang="en-GB" sz="900" dirty="0" smtClean="0"/>
          </a:p>
          <a:p>
            <a:pPr marL="261938" indent="-261938" algn="l">
              <a:buSzPct val="60000"/>
              <a:buFont typeface="Wingdings" pitchFamily="2" charset="2"/>
              <a:buChar char="ü"/>
            </a:pPr>
            <a:r>
              <a:rPr lang="en-GB" sz="2400" dirty="0" smtClean="0"/>
              <a:t>All statements are based on empirical evidence:</a:t>
            </a:r>
          </a:p>
          <a:p>
            <a:pPr marL="719138" lvl="1" indent="-261938" algn="l">
              <a:buSzPct val="60000"/>
              <a:buFont typeface="Wingdings" pitchFamily="2" charset="2"/>
              <a:buChar char="ü"/>
            </a:pPr>
            <a:r>
              <a:rPr lang="en-GB" sz="2400" dirty="0" smtClean="0"/>
              <a:t>Delphi-study with local Flemish experts</a:t>
            </a:r>
          </a:p>
          <a:p>
            <a:pPr marL="719138" lvl="1" indent="-261938" algn="l">
              <a:buSzPct val="60000"/>
              <a:buFont typeface="Wingdings" pitchFamily="2" charset="2"/>
              <a:buChar char="ü"/>
            </a:pPr>
            <a:r>
              <a:rPr lang="en-GB" sz="2400" dirty="0" smtClean="0"/>
              <a:t>Case-studies of schools conducting self-evaluations</a:t>
            </a:r>
          </a:p>
          <a:p>
            <a:pPr marL="719138" lvl="1" indent="-261938" algn="l">
              <a:buSzPct val="60000"/>
              <a:buFont typeface="Wingdings" pitchFamily="2" charset="2"/>
              <a:buChar char="ü"/>
            </a:pPr>
            <a:r>
              <a:rPr lang="en-GB" sz="2400" dirty="0" smtClean="0"/>
              <a:t>A survey of 2,716 respondents in 96 schools</a:t>
            </a:r>
          </a:p>
          <a:p>
            <a:pPr marL="719138" lvl="1" indent="-261938" algn="l">
              <a:buSzPct val="60000"/>
            </a:pPr>
            <a:endParaRPr lang="en-GB" sz="900" dirty="0" smtClean="0"/>
          </a:p>
          <a:p>
            <a:pPr marL="261938" lvl="1" indent="-261938" algn="l">
              <a:buSzPct val="60000"/>
              <a:buFont typeface="Wingdings" pitchFamily="2" charset="2"/>
              <a:buChar char="ü"/>
            </a:pPr>
            <a:r>
              <a:rPr lang="en-GB" sz="2400" dirty="0" smtClean="0"/>
              <a:t>Findings linked to other studies</a:t>
            </a:r>
          </a:p>
        </p:txBody>
      </p:sp>
    </p:spTree>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15900" y="345728"/>
            <a:ext cx="8820150" cy="635000"/>
          </a:xfrm>
        </p:spPr>
        <p:txBody>
          <a:bodyPr/>
          <a:lstStyle/>
          <a:p>
            <a:pPr algn="ctr"/>
            <a:r>
              <a:rPr lang="en-US" dirty="0" smtClean="0">
                <a:solidFill>
                  <a:srgbClr val="99CCFF"/>
                </a:solidFill>
                <a:latin typeface="Comic Sans MS" pitchFamily="66" charset="0"/>
              </a:rPr>
              <a:t>Principle 1: The school team is prepared to engage in systematic reflection</a:t>
            </a:r>
            <a:endParaRPr lang="nl-NL" dirty="0" smtClean="0">
              <a:solidFill>
                <a:srgbClr val="99CCFF"/>
              </a:solidFill>
              <a:latin typeface="Comic Sans MS" pitchFamily="66" charset="0"/>
            </a:endParaRPr>
          </a:p>
        </p:txBody>
      </p:sp>
      <p:sp>
        <p:nvSpPr>
          <p:cNvPr id="53251"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3252"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53253" name="Rectangle 7"/>
          <p:cNvSpPr>
            <a:spLocks noChangeArrowheads="1"/>
          </p:cNvSpPr>
          <p:nvPr/>
        </p:nvSpPr>
        <p:spPr bwMode="auto">
          <a:xfrm>
            <a:off x="107504" y="2027913"/>
            <a:ext cx="8640960" cy="2923877"/>
          </a:xfrm>
          <a:prstGeom prst="rect">
            <a:avLst/>
          </a:prstGeom>
          <a:noFill/>
          <a:ln w="9525" algn="ctr">
            <a:noFill/>
            <a:miter lim="800000"/>
            <a:headEnd/>
            <a:tailEnd/>
          </a:ln>
        </p:spPr>
        <p:txBody>
          <a:bodyPr wrap="square">
            <a:spAutoFit/>
          </a:bodyPr>
          <a:lstStyle/>
          <a:p>
            <a:pPr algn="ctr"/>
            <a:r>
              <a:rPr lang="en-GB" sz="2800" i="1" dirty="0" smtClean="0"/>
              <a:t>Nobody wants to be evaluated by anybody</a:t>
            </a:r>
            <a:endParaRPr lang="nl-BE" sz="2800" dirty="0" smtClean="0"/>
          </a:p>
          <a:p>
            <a:pPr algn="ctr"/>
            <a:r>
              <a:rPr lang="en-GB" sz="2800" i="1" dirty="0" smtClean="0"/>
              <a:t>at anytime</a:t>
            </a:r>
          </a:p>
          <a:p>
            <a:pPr algn="ctr"/>
            <a:endParaRPr lang="en-GB" sz="2800" i="1" dirty="0" smtClean="0"/>
          </a:p>
          <a:p>
            <a:pPr algn="ctr"/>
            <a:endParaRPr lang="en-GB" sz="2800" i="1" dirty="0" smtClean="0"/>
          </a:p>
          <a:p>
            <a:pPr algn="ctr"/>
            <a:r>
              <a:rPr lang="nl-BE" sz="2000" i="1" dirty="0" smtClean="0"/>
              <a:t>House (1973)</a:t>
            </a:r>
          </a:p>
          <a:p>
            <a:pPr marL="546100" indent="-457200" algn="l">
              <a:spcAft>
                <a:spcPct val="15000"/>
              </a:spcAft>
              <a:buSzPct val="75000"/>
              <a:buFontTx/>
              <a:buChar char="•"/>
            </a:pPr>
            <a:endParaRPr lang="en-US" sz="2800" dirty="0" smtClean="0"/>
          </a:p>
        </p:txBody>
      </p:sp>
    </p:spTree>
  </p:cSld>
  <p:clrMapOvr>
    <a:masterClrMapping/>
  </p:clrMapOvr>
  <p:transition>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15900" y="417736"/>
            <a:ext cx="8820150" cy="635000"/>
          </a:xfrm>
        </p:spPr>
        <p:txBody>
          <a:bodyPr/>
          <a:lstStyle/>
          <a:p>
            <a:pPr algn="ctr"/>
            <a:r>
              <a:rPr lang="en-US" dirty="0" smtClean="0">
                <a:solidFill>
                  <a:srgbClr val="99CCFF"/>
                </a:solidFill>
                <a:latin typeface="Comic Sans MS" pitchFamily="66" charset="0"/>
              </a:rPr>
              <a:t>Principle 1: The school team is prepared to engage in systematic reflection</a:t>
            </a:r>
            <a:endParaRPr lang="nl-NL" dirty="0" smtClean="0">
              <a:solidFill>
                <a:srgbClr val="99CCFF"/>
              </a:solidFill>
              <a:latin typeface="Comic Sans MS" pitchFamily="66" charset="0"/>
            </a:endParaRPr>
          </a:p>
        </p:txBody>
      </p:sp>
      <p:sp>
        <p:nvSpPr>
          <p:cNvPr id="53251"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3252"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53253" name="Rectangle 7"/>
          <p:cNvSpPr>
            <a:spLocks noChangeArrowheads="1"/>
          </p:cNvSpPr>
          <p:nvPr/>
        </p:nvSpPr>
        <p:spPr bwMode="auto">
          <a:xfrm>
            <a:off x="107504" y="1859617"/>
            <a:ext cx="8280400" cy="3200876"/>
          </a:xfrm>
          <a:prstGeom prst="rect">
            <a:avLst/>
          </a:prstGeom>
          <a:noFill/>
          <a:ln w="9525" algn="ctr">
            <a:noFill/>
            <a:miter lim="800000"/>
            <a:headEnd/>
            <a:tailEnd/>
          </a:ln>
        </p:spPr>
        <p:txBody>
          <a:bodyPr>
            <a:spAutoFit/>
          </a:bodyPr>
          <a:lstStyle/>
          <a:p>
            <a:pPr marL="546100" indent="-457200" algn="l">
              <a:spcAft>
                <a:spcPct val="15000"/>
              </a:spcAft>
              <a:buSzPct val="75000"/>
              <a:buFontTx/>
              <a:buChar char="•"/>
            </a:pPr>
            <a:r>
              <a:rPr lang="en-GB" sz="2000" dirty="0" smtClean="0"/>
              <a:t>Evaluations still tend to make team members feel threatened and uncomfortable</a:t>
            </a:r>
            <a:endParaRPr lang="en-US" sz="2000" dirty="0" smtClean="0"/>
          </a:p>
          <a:p>
            <a:pPr marL="546100" indent="-457200" algn="l">
              <a:spcAft>
                <a:spcPct val="15000"/>
              </a:spcAft>
              <a:buSzPct val="75000"/>
              <a:buFontTx/>
              <a:buChar char="•"/>
            </a:pPr>
            <a:r>
              <a:rPr lang="en-US" sz="2000" dirty="0" smtClean="0"/>
              <a:t>Be aware of differences within the school</a:t>
            </a:r>
          </a:p>
          <a:p>
            <a:pPr marL="546100" indent="-457200" algn="l">
              <a:spcAft>
                <a:spcPct val="15000"/>
              </a:spcAft>
              <a:buSzPct val="75000"/>
              <a:buFontTx/>
              <a:buChar char="•"/>
            </a:pPr>
            <a:r>
              <a:rPr lang="en-US" sz="2000" dirty="0" smtClean="0"/>
              <a:t>Self-evaluation makes itself (</a:t>
            </a:r>
            <a:r>
              <a:rPr lang="en-US" sz="2000" dirty="0" err="1" smtClean="0"/>
              <a:t>im</a:t>
            </a:r>
            <a:r>
              <a:rPr lang="en-US" sz="2000" dirty="0" smtClean="0"/>
              <a:t>)possible</a:t>
            </a:r>
          </a:p>
          <a:p>
            <a:pPr marL="546100" indent="-457200" algn="l">
              <a:spcAft>
                <a:spcPct val="15000"/>
              </a:spcAft>
              <a:buSzPct val="75000"/>
              <a:buFontTx/>
              <a:buChar char="•"/>
            </a:pPr>
            <a:r>
              <a:rPr lang="en-US" sz="2000" dirty="0" smtClean="0"/>
              <a:t>Dealing with resistance </a:t>
            </a:r>
          </a:p>
          <a:p>
            <a:pPr marL="1003300" lvl="1" indent="-457200">
              <a:spcAft>
                <a:spcPct val="15000"/>
              </a:spcAft>
              <a:buSzPct val="75000"/>
              <a:buFontTx/>
              <a:buChar char="•"/>
            </a:pPr>
            <a:r>
              <a:rPr lang="en-US" sz="2000" i="1" dirty="0" smtClean="0"/>
              <a:t>Spray the plants, not the weed</a:t>
            </a:r>
          </a:p>
          <a:p>
            <a:pPr marL="1003300" lvl="1" indent="-457200">
              <a:spcAft>
                <a:spcPct val="15000"/>
              </a:spcAft>
              <a:buSzPct val="75000"/>
              <a:buFontTx/>
              <a:buChar char="•"/>
            </a:pPr>
            <a:r>
              <a:rPr lang="en-US" sz="2000" i="1" dirty="0" smtClean="0"/>
              <a:t>Often source of valid criticism</a:t>
            </a:r>
          </a:p>
          <a:p>
            <a:pPr marL="546100" indent="-457200" algn="l">
              <a:spcAft>
                <a:spcPct val="15000"/>
              </a:spcAft>
              <a:buSzPct val="75000"/>
              <a:buFontTx/>
              <a:buChar char="•"/>
            </a:pPr>
            <a:endParaRPr lang="en-US" sz="2000" dirty="0" smtClean="0"/>
          </a:p>
        </p:txBody>
      </p:sp>
    </p:spTree>
  </p:cSld>
  <p:clrMapOvr>
    <a:masterClrMapping/>
  </p:clrMapOvr>
  <p:transition>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4276"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pic>
        <p:nvPicPr>
          <p:cNvPr id="6" name="Picture 6" descr="gezamenlijke doelgerichtheid"/>
          <p:cNvPicPr>
            <a:picLocks noChangeAspect="1" noChangeArrowheads="1"/>
          </p:cNvPicPr>
          <p:nvPr/>
        </p:nvPicPr>
        <p:blipFill>
          <a:blip r:embed="rId3" cstate="print"/>
          <a:srcRect/>
          <a:stretch>
            <a:fillRect/>
          </a:stretch>
        </p:blipFill>
        <p:spPr bwMode="auto">
          <a:xfrm>
            <a:off x="0" y="1844824"/>
            <a:ext cx="4657618" cy="2905783"/>
          </a:xfrm>
          <a:prstGeom prst="rect">
            <a:avLst/>
          </a:prstGeom>
          <a:noFill/>
          <a:ln w="9525">
            <a:noFill/>
            <a:miter lim="800000"/>
            <a:headEnd/>
            <a:tailEnd/>
          </a:ln>
        </p:spPr>
      </p:pic>
      <p:pic>
        <p:nvPicPr>
          <p:cNvPr id="7" name="Picture 4" descr="Daniel Buren"/>
          <p:cNvPicPr>
            <a:picLocks noChangeAspect="1" noChangeArrowheads="1"/>
          </p:cNvPicPr>
          <p:nvPr/>
        </p:nvPicPr>
        <p:blipFill>
          <a:blip r:embed="rId4" cstate="print"/>
          <a:srcRect/>
          <a:stretch>
            <a:fillRect/>
          </a:stretch>
        </p:blipFill>
        <p:spPr bwMode="auto">
          <a:xfrm>
            <a:off x="4643438" y="1844824"/>
            <a:ext cx="4507374" cy="2952328"/>
          </a:xfrm>
          <a:prstGeom prst="rect">
            <a:avLst/>
          </a:prstGeom>
          <a:noFill/>
        </p:spPr>
      </p:pic>
      <p:sp>
        <p:nvSpPr>
          <p:cNvPr id="9" name="Rectangle 2"/>
          <p:cNvSpPr txBox="1">
            <a:spLocks noChangeArrowheads="1"/>
          </p:cNvSpPr>
          <p:nvPr/>
        </p:nvSpPr>
        <p:spPr bwMode="auto">
          <a:xfrm>
            <a:off x="215900" y="273720"/>
            <a:ext cx="8820150"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ctr" eaLnBrk="0" hangingPunct="0">
              <a:lnSpc>
                <a:spcPct val="100000"/>
              </a:lnSpc>
            </a:pPr>
            <a:r>
              <a:rPr lang="en-US" sz="3500" kern="0" dirty="0" smtClean="0">
                <a:solidFill>
                  <a:srgbClr val="99CCFF"/>
                </a:solidFill>
                <a:ea typeface="+mj-ea"/>
                <a:cs typeface="+mj-cs"/>
              </a:rPr>
              <a:t>Principle 2: The school team works towards shared objectives</a:t>
            </a:r>
            <a:endParaRPr kumimoji="0" lang="nl-NL" sz="3500" b="0" i="0" u="none" strike="noStrike" kern="0" cap="none" spc="0" normalizeH="0" baseline="0" noProof="0" dirty="0" smtClean="0">
              <a:ln>
                <a:noFill/>
              </a:ln>
              <a:solidFill>
                <a:srgbClr val="99CCFF"/>
              </a:solidFill>
              <a:effectLst/>
              <a:uLnTx/>
              <a:uFillTx/>
              <a:latin typeface="Comic Sans MS" pitchFamily="66" charset="0"/>
              <a:ea typeface="+mj-ea"/>
              <a:cs typeface="+mj-cs"/>
            </a:endParaRPr>
          </a:p>
        </p:txBody>
      </p:sp>
    </p:spTree>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5300"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55301" name="Rectangle 5"/>
          <p:cNvSpPr>
            <a:spLocks noChangeArrowheads="1"/>
          </p:cNvSpPr>
          <p:nvPr/>
        </p:nvSpPr>
        <p:spPr bwMode="auto">
          <a:xfrm>
            <a:off x="-108520" y="1484198"/>
            <a:ext cx="8891588" cy="3600986"/>
          </a:xfrm>
          <a:prstGeom prst="rect">
            <a:avLst/>
          </a:prstGeom>
          <a:noFill/>
          <a:ln w="9525" algn="ctr">
            <a:noFill/>
            <a:miter lim="800000"/>
            <a:headEnd/>
            <a:tailEnd/>
          </a:ln>
        </p:spPr>
        <p:txBody>
          <a:bodyPr>
            <a:spAutoFit/>
          </a:bodyPr>
          <a:lstStyle/>
          <a:p>
            <a:pPr marL="546100" indent="-457200">
              <a:spcAft>
                <a:spcPct val="15000"/>
              </a:spcAft>
              <a:buSzPct val="75000"/>
              <a:buFontTx/>
              <a:buChar char="•"/>
            </a:pPr>
            <a:r>
              <a:rPr lang="en-GB" sz="2000" dirty="0" smtClean="0"/>
              <a:t>There needs to be clarity about what the intentions are</a:t>
            </a:r>
          </a:p>
          <a:p>
            <a:pPr marL="1003300" lvl="1" indent="-457200">
              <a:spcAft>
                <a:spcPct val="15000"/>
              </a:spcAft>
              <a:buSzPct val="75000"/>
              <a:buFontTx/>
              <a:buChar char="•"/>
            </a:pPr>
            <a:r>
              <a:rPr lang="en-US" sz="1600" i="1" dirty="0" smtClean="0"/>
              <a:t>Come to concrete action points</a:t>
            </a:r>
          </a:p>
          <a:p>
            <a:pPr marL="1003300" lvl="1" indent="-457200">
              <a:spcAft>
                <a:spcPct val="15000"/>
              </a:spcAft>
              <a:buSzPct val="75000"/>
              <a:buFontTx/>
              <a:buChar char="•"/>
            </a:pPr>
            <a:r>
              <a:rPr lang="en-US" sz="1600" i="1" dirty="0" smtClean="0"/>
              <a:t>Set up a conversation with the entire team</a:t>
            </a:r>
          </a:p>
          <a:p>
            <a:pPr marL="1003300" lvl="1" indent="-457200">
              <a:spcAft>
                <a:spcPct val="15000"/>
              </a:spcAft>
              <a:buSzPct val="75000"/>
              <a:buFontTx/>
              <a:buChar char="•"/>
            </a:pPr>
            <a:r>
              <a:rPr lang="en-US" sz="1600" i="1" dirty="0" smtClean="0"/>
              <a:t>Come to legitimate policy choices  </a:t>
            </a:r>
          </a:p>
          <a:p>
            <a:pPr marL="1003300" lvl="1" indent="-457200">
              <a:spcAft>
                <a:spcPct val="15000"/>
              </a:spcAft>
              <a:buSzPct val="75000"/>
              <a:buFontTx/>
              <a:buChar char="•"/>
            </a:pPr>
            <a:r>
              <a:rPr lang="en-US" sz="1600" i="1" dirty="0" smtClean="0"/>
              <a:t>Identify good practices</a:t>
            </a:r>
          </a:p>
          <a:p>
            <a:pPr marL="1003300" lvl="1" indent="-457200">
              <a:spcAft>
                <a:spcPct val="15000"/>
              </a:spcAft>
              <a:buSzPct val="75000"/>
              <a:buFontTx/>
              <a:buChar char="•"/>
            </a:pPr>
            <a:r>
              <a:rPr lang="en-US" sz="1600" i="1" dirty="0" smtClean="0"/>
              <a:t>Demonstrate the role team members can play in school policy</a:t>
            </a:r>
          </a:p>
          <a:p>
            <a:pPr marL="1003300" lvl="1" indent="-457200">
              <a:spcAft>
                <a:spcPct val="15000"/>
              </a:spcAft>
              <a:buSzPct val="75000"/>
              <a:buFontTx/>
              <a:buChar char="•"/>
            </a:pPr>
            <a:r>
              <a:rPr lang="en-US" sz="1600" i="1" dirty="0" smtClean="0"/>
              <a:t>Solve concrete problems</a:t>
            </a:r>
            <a:endParaRPr lang="nl-NL" sz="1600" i="1" dirty="0"/>
          </a:p>
          <a:p>
            <a:pPr marL="546100" indent="-457200">
              <a:spcAft>
                <a:spcPct val="15000"/>
              </a:spcAft>
              <a:buSzPct val="75000"/>
              <a:buFontTx/>
              <a:buChar char="•"/>
            </a:pPr>
            <a:r>
              <a:rPr lang="en-US" sz="2000" dirty="0" smtClean="0"/>
              <a:t>Take the time to make the goals and expectations explicit </a:t>
            </a:r>
          </a:p>
          <a:p>
            <a:pPr marL="546100" indent="-457200">
              <a:spcAft>
                <a:spcPct val="15000"/>
              </a:spcAft>
              <a:buSzPct val="75000"/>
              <a:buFontTx/>
              <a:buChar char="•"/>
            </a:pPr>
            <a:r>
              <a:rPr lang="en-GB" sz="2000" dirty="0" smtClean="0"/>
              <a:t>Effective self-evaluation thus begins with thinking about how one is going to evaluate the quality of that self-evaluation</a:t>
            </a:r>
          </a:p>
        </p:txBody>
      </p:sp>
      <p:sp>
        <p:nvSpPr>
          <p:cNvPr id="7" name="Rectangle 2"/>
          <p:cNvSpPr txBox="1">
            <a:spLocks noChangeArrowheads="1"/>
          </p:cNvSpPr>
          <p:nvPr/>
        </p:nvSpPr>
        <p:spPr bwMode="auto">
          <a:xfrm>
            <a:off x="215900" y="273720"/>
            <a:ext cx="8820150"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ctr" eaLnBrk="0" hangingPunct="0">
              <a:lnSpc>
                <a:spcPct val="100000"/>
              </a:lnSpc>
            </a:pPr>
            <a:r>
              <a:rPr lang="en-US" sz="3500" kern="0" dirty="0" smtClean="0">
                <a:solidFill>
                  <a:srgbClr val="99CCFF"/>
                </a:solidFill>
                <a:ea typeface="+mj-ea"/>
                <a:cs typeface="+mj-cs"/>
              </a:rPr>
              <a:t>Principle 2: The school team works towards shared objectives</a:t>
            </a:r>
            <a:endParaRPr kumimoji="0" lang="nl-NL" sz="3500" b="0" i="0" u="none" strike="noStrike" kern="0" cap="none" spc="0" normalizeH="0" baseline="0" noProof="0" dirty="0" smtClean="0">
              <a:ln>
                <a:noFill/>
              </a:ln>
              <a:solidFill>
                <a:srgbClr val="99CCFF"/>
              </a:solidFill>
              <a:effectLst/>
              <a:uLnTx/>
              <a:uFillTx/>
              <a:latin typeface="Comic Sans MS" pitchFamily="66" charset="0"/>
              <a:ea typeface="+mj-ea"/>
              <a:cs typeface="+mj-cs"/>
            </a:endParaRPr>
          </a:p>
        </p:txBody>
      </p:sp>
    </p:spTree>
  </p:cSld>
  <p:clrMapOvr>
    <a:masterClrMapping/>
  </p:clrMapOvr>
  <p:transition>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5300"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7" name="Rectangle 2"/>
          <p:cNvSpPr txBox="1">
            <a:spLocks noChangeArrowheads="1"/>
          </p:cNvSpPr>
          <p:nvPr/>
        </p:nvSpPr>
        <p:spPr bwMode="auto">
          <a:xfrm>
            <a:off x="215900" y="489744"/>
            <a:ext cx="8820150"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ctr" eaLnBrk="0" hangingPunct="0">
              <a:lnSpc>
                <a:spcPct val="100000"/>
              </a:lnSpc>
            </a:pPr>
            <a:r>
              <a:rPr lang="en-US" sz="3500" kern="0" dirty="0" smtClean="0">
                <a:solidFill>
                  <a:srgbClr val="99CCFF"/>
                </a:solidFill>
                <a:ea typeface="+mj-ea"/>
                <a:cs typeface="+mj-cs"/>
              </a:rPr>
              <a:t>Principle 3: The school team uses shared leadership as a means of creating involvement</a:t>
            </a:r>
            <a:endParaRPr kumimoji="0" lang="nl-NL" sz="3500" b="0" i="0" u="none" strike="noStrike" kern="0" cap="none" spc="0" normalizeH="0" baseline="0" noProof="0" dirty="0" smtClean="0">
              <a:ln>
                <a:noFill/>
              </a:ln>
              <a:solidFill>
                <a:srgbClr val="99CCFF"/>
              </a:solidFill>
              <a:effectLst/>
              <a:uLnTx/>
              <a:uFillTx/>
              <a:latin typeface="Comic Sans MS" pitchFamily="66" charset="0"/>
              <a:ea typeface="+mj-ea"/>
              <a:cs typeface="+mj-cs"/>
            </a:endParaRPr>
          </a:p>
        </p:txBody>
      </p:sp>
      <p:sp>
        <p:nvSpPr>
          <p:cNvPr id="9" name="Rectangle 5"/>
          <p:cNvSpPr>
            <a:spLocks noChangeArrowheads="1"/>
          </p:cNvSpPr>
          <p:nvPr/>
        </p:nvSpPr>
        <p:spPr bwMode="auto">
          <a:xfrm>
            <a:off x="-108520" y="1526882"/>
            <a:ext cx="8891588" cy="3323987"/>
          </a:xfrm>
          <a:prstGeom prst="rect">
            <a:avLst/>
          </a:prstGeom>
          <a:noFill/>
          <a:ln w="9525" algn="ctr">
            <a:noFill/>
            <a:miter lim="800000"/>
            <a:headEnd/>
            <a:tailEnd/>
          </a:ln>
        </p:spPr>
        <p:txBody>
          <a:bodyPr>
            <a:spAutoFit/>
          </a:bodyPr>
          <a:lstStyle/>
          <a:p>
            <a:pPr marL="442913" indent="-261938">
              <a:spcAft>
                <a:spcPct val="15000"/>
              </a:spcAft>
              <a:buSzPct val="75000"/>
              <a:buFontTx/>
              <a:buChar char="•"/>
            </a:pPr>
            <a:endParaRPr lang="en-US" sz="2000" dirty="0" smtClean="0"/>
          </a:p>
          <a:p>
            <a:pPr marL="533400" lvl="0" indent="-271463">
              <a:buFont typeface="Arial" pitchFamily="34" charset="0"/>
              <a:buChar char="•"/>
            </a:pPr>
            <a:r>
              <a:rPr lang="en-US" sz="2000" dirty="0" smtClean="0"/>
              <a:t>Leadership is not a matter for the principal only</a:t>
            </a:r>
            <a:endParaRPr lang="nl-BE" sz="2000" dirty="0" smtClean="0"/>
          </a:p>
          <a:p>
            <a:pPr marL="533400" lvl="0" indent="-271463">
              <a:buFont typeface="Arial" pitchFamily="34" charset="0"/>
              <a:buChar char="•"/>
            </a:pPr>
            <a:r>
              <a:rPr lang="en-US" sz="2000" dirty="0" smtClean="0"/>
              <a:t>Use ‘Expertise’ and ‘commitment' to guide participation in decisions</a:t>
            </a:r>
            <a:endParaRPr lang="nl-BE" sz="2000" dirty="0" smtClean="0"/>
          </a:p>
          <a:p>
            <a:pPr marL="533400" lvl="0" indent="-271463">
              <a:buFont typeface="Arial" pitchFamily="34" charset="0"/>
              <a:buChar char="•"/>
            </a:pPr>
            <a:r>
              <a:rPr lang="en-US" sz="2000" dirty="0" smtClean="0"/>
              <a:t>Choose an appropriate decision-making method</a:t>
            </a:r>
          </a:p>
          <a:p>
            <a:pPr marL="533400" lvl="0" indent="-271463">
              <a:buFont typeface="Arial" pitchFamily="34" charset="0"/>
              <a:buChar char="•"/>
            </a:pPr>
            <a:endParaRPr lang="en-US" sz="2000" dirty="0" smtClean="0"/>
          </a:p>
          <a:p>
            <a:pPr marL="533400" lvl="0" indent="-271463">
              <a:buFont typeface="Arial" pitchFamily="34" charset="0"/>
              <a:buChar char="•"/>
            </a:pPr>
            <a:endParaRPr lang="en-US" sz="2000" dirty="0" smtClean="0"/>
          </a:p>
          <a:p>
            <a:pPr marL="533400" lvl="0" indent="-271463">
              <a:buFont typeface="Arial" pitchFamily="34" charset="0"/>
              <a:buChar char="•"/>
            </a:pPr>
            <a:endParaRPr lang="nl-BE" sz="2000" dirty="0" smtClean="0"/>
          </a:p>
          <a:p>
            <a:pPr marL="533400" lvl="0" indent="-271463">
              <a:buFont typeface="Arial" pitchFamily="34" charset="0"/>
              <a:buChar char="•"/>
            </a:pPr>
            <a:r>
              <a:rPr lang="en-US" sz="2000" dirty="0" smtClean="0"/>
              <a:t>Work with a steering committee</a:t>
            </a:r>
            <a:endParaRPr lang="nl-BE" sz="2000" dirty="0" smtClean="0"/>
          </a:p>
          <a:p>
            <a:pPr marL="442913" indent="-261938">
              <a:spcAft>
                <a:spcPct val="15000"/>
              </a:spcAft>
              <a:buSzPct val="75000"/>
            </a:pPr>
            <a:endParaRPr lang="en-GB" sz="2000" dirty="0" smtClean="0"/>
          </a:p>
        </p:txBody>
      </p:sp>
      <p:graphicFrame>
        <p:nvGraphicFramePr>
          <p:cNvPr id="10" name="Tabel 9"/>
          <p:cNvGraphicFramePr>
            <a:graphicFrameLocks noGrp="1"/>
          </p:cNvGraphicFramePr>
          <p:nvPr/>
        </p:nvGraphicFramePr>
        <p:xfrm>
          <a:off x="1071538" y="3284984"/>
          <a:ext cx="6929486" cy="609600"/>
        </p:xfrm>
        <a:graphic>
          <a:graphicData uri="http://schemas.openxmlformats.org/drawingml/2006/table">
            <a:tbl>
              <a:tblPr/>
              <a:tblGrid>
                <a:gridCol w="2489889"/>
                <a:gridCol w="505777"/>
                <a:gridCol w="1722623"/>
                <a:gridCol w="488574"/>
                <a:gridCol w="1722623"/>
              </a:tblGrid>
              <a:tr h="0">
                <a:tc>
                  <a:txBody>
                    <a:bodyPr/>
                    <a:lstStyle/>
                    <a:p>
                      <a:pPr algn="ctr">
                        <a:spcBef>
                          <a:spcPts val="600"/>
                        </a:spcBef>
                        <a:spcAft>
                          <a:spcPts val="0"/>
                        </a:spcAft>
                      </a:pPr>
                      <a:r>
                        <a:rPr lang="nl-NL" sz="2000" dirty="0" smtClean="0">
                          <a:solidFill>
                            <a:srgbClr val="3B6188"/>
                          </a:solidFill>
                          <a:latin typeface="Comic Sans MS" pitchFamily="66" charset="0"/>
                          <a:ea typeface="Times New Roman"/>
                          <a:cs typeface="Times New Roman"/>
                        </a:rPr>
                        <a:t>The </a:t>
                      </a:r>
                      <a:r>
                        <a:rPr lang="nl-NL" sz="2000" dirty="0" err="1" smtClean="0">
                          <a:solidFill>
                            <a:srgbClr val="3B6188"/>
                          </a:solidFill>
                          <a:latin typeface="Comic Sans MS" pitchFamily="66" charset="0"/>
                          <a:ea typeface="Times New Roman"/>
                          <a:cs typeface="Times New Roman"/>
                        </a:rPr>
                        <a:t>quality</a:t>
                      </a:r>
                      <a:r>
                        <a:rPr lang="nl-NL" sz="2000" dirty="0" smtClean="0">
                          <a:solidFill>
                            <a:srgbClr val="3B6188"/>
                          </a:solidFill>
                          <a:latin typeface="Comic Sans MS" pitchFamily="66" charset="0"/>
                          <a:ea typeface="Times New Roman"/>
                          <a:cs typeface="Times New Roman"/>
                        </a:rPr>
                        <a:t> of a </a:t>
                      </a:r>
                      <a:r>
                        <a:rPr lang="nl-NL" sz="2000" dirty="0" err="1" smtClean="0">
                          <a:solidFill>
                            <a:srgbClr val="3B6188"/>
                          </a:solidFill>
                          <a:latin typeface="Comic Sans MS" pitchFamily="66" charset="0"/>
                          <a:ea typeface="Times New Roman"/>
                          <a:cs typeface="Times New Roman"/>
                        </a:rPr>
                        <a:t>decision</a:t>
                      </a:r>
                      <a:endParaRPr lang="nl-BE" sz="2400" dirty="0">
                        <a:solidFill>
                          <a:srgbClr val="3B6188"/>
                        </a:solidFill>
                        <a:latin typeface="Comic Sans MS" pitchFamily="66" charset="0"/>
                        <a:ea typeface="Times New Roman"/>
                        <a:cs typeface="Times New Roman"/>
                      </a:endParaRPr>
                    </a:p>
                  </a:txBody>
                  <a:tcPr marL="68580" marR="68580" marT="0" marB="0" anchor="ctr">
                    <a:lnL>
                      <a:noFill/>
                    </a:lnL>
                    <a:lnR>
                      <a:noFill/>
                    </a:lnR>
                    <a:lnT>
                      <a:noFill/>
                    </a:lnT>
                    <a:lnB>
                      <a:noFill/>
                    </a:lnB>
                    <a:solidFill>
                      <a:srgbClr val="CCCCCC"/>
                    </a:solidFill>
                  </a:tcPr>
                </a:tc>
                <a:tc>
                  <a:txBody>
                    <a:bodyPr/>
                    <a:lstStyle/>
                    <a:p>
                      <a:pPr algn="ctr">
                        <a:spcBef>
                          <a:spcPts val="600"/>
                        </a:spcBef>
                        <a:spcAft>
                          <a:spcPts val="0"/>
                        </a:spcAft>
                      </a:pPr>
                      <a:r>
                        <a:rPr lang="nl-NL" sz="2000">
                          <a:solidFill>
                            <a:srgbClr val="3B6188"/>
                          </a:solidFill>
                          <a:latin typeface="Comic Sans MS" pitchFamily="66" charset="0"/>
                          <a:ea typeface="Times New Roman"/>
                          <a:cs typeface="Times New Roman"/>
                        </a:rPr>
                        <a:t>=</a:t>
                      </a:r>
                      <a:endParaRPr lang="nl-BE" sz="2400">
                        <a:solidFill>
                          <a:srgbClr val="3B6188"/>
                        </a:solidFill>
                        <a:latin typeface="Comic Sans MS" pitchFamily="66" charset="0"/>
                        <a:ea typeface="Times New Roman"/>
                        <a:cs typeface="Times New Roman"/>
                      </a:endParaRPr>
                    </a:p>
                  </a:txBody>
                  <a:tcPr marL="68580" marR="68580" marT="0" marB="0" anchor="ctr">
                    <a:lnL>
                      <a:noFill/>
                    </a:lnL>
                    <a:lnR>
                      <a:noFill/>
                    </a:lnR>
                    <a:lnT>
                      <a:noFill/>
                    </a:lnT>
                    <a:lnB>
                      <a:noFill/>
                    </a:lnB>
                    <a:solidFill>
                      <a:srgbClr val="CCCCCC"/>
                    </a:solidFill>
                  </a:tcPr>
                </a:tc>
                <a:tc>
                  <a:txBody>
                    <a:bodyPr/>
                    <a:lstStyle/>
                    <a:p>
                      <a:pPr algn="ctr">
                        <a:spcBef>
                          <a:spcPts val="600"/>
                        </a:spcBef>
                        <a:spcAft>
                          <a:spcPts val="0"/>
                        </a:spcAft>
                      </a:pPr>
                      <a:r>
                        <a:rPr lang="nl-NL" sz="2000" dirty="0" smtClean="0">
                          <a:solidFill>
                            <a:srgbClr val="3B6188"/>
                          </a:solidFill>
                          <a:latin typeface="Comic Sans MS" pitchFamily="66" charset="0"/>
                          <a:ea typeface="Times New Roman"/>
                          <a:cs typeface="Times New Roman"/>
                        </a:rPr>
                        <a:t>The </a:t>
                      </a:r>
                      <a:r>
                        <a:rPr lang="nl-NL" sz="2000" dirty="0" err="1" smtClean="0">
                          <a:solidFill>
                            <a:srgbClr val="3B6188"/>
                          </a:solidFill>
                          <a:latin typeface="Comic Sans MS" pitchFamily="66" charset="0"/>
                          <a:ea typeface="Times New Roman"/>
                          <a:cs typeface="Times New Roman"/>
                        </a:rPr>
                        <a:t>intrinsic</a:t>
                      </a:r>
                      <a:r>
                        <a:rPr lang="nl-NL" sz="2000" baseline="0" dirty="0" smtClean="0">
                          <a:solidFill>
                            <a:srgbClr val="3B6188"/>
                          </a:solidFill>
                          <a:latin typeface="Comic Sans MS" pitchFamily="66" charset="0"/>
                          <a:ea typeface="Times New Roman"/>
                          <a:cs typeface="Times New Roman"/>
                        </a:rPr>
                        <a:t> </a:t>
                      </a:r>
                      <a:r>
                        <a:rPr lang="nl-NL" sz="2000" baseline="0" dirty="0" err="1" smtClean="0">
                          <a:solidFill>
                            <a:srgbClr val="3B6188"/>
                          </a:solidFill>
                          <a:latin typeface="Comic Sans MS" pitchFamily="66" charset="0"/>
                          <a:ea typeface="Times New Roman"/>
                          <a:cs typeface="Times New Roman"/>
                        </a:rPr>
                        <a:t>quality</a:t>
                      </a:r>
                      <a:endParaRPr lang="nl-BE" sz="2400" dirty="0">
                        <a:solidFill>
                          <a:srgbClr val="3B6188"/>
                        </a:solidFill>
                        <a:latin typeface="Comic Sans MS" pitchFamily="66" charset="0"/>
                        <a:ea typeface="Times New Roman"/>
                        <a:cs typeface="Times New Roman"/>
                      </a:endParaRPr>
                    </a:p>
                  </a:txBody>
                  <a:tcPr marL="68580" marR="68580" marT="0" marB="0" anchor="ctr">
                    <a:lnL>
                      <a:noFill/>
                    </a:lnL>
                    <a:lnR>
                      <a:noFill/>
                    </a:lnR>
                    <a:lnT>
                      <a:noFill/>
                    </a:lnT>
                    <a:lnB>
                      <a:noFill/>
                    </a:lnB>
                    <a:solidFill>
                      <a:srgbClr val="CCCCCC"/>
                    </a:solidFill>
                  </a:tcPr>
                </a:tc>
                <a:tc>
                  <a:txBody>
                    <a:bodyPr/>
                    <a:lstStyle/>
                    <a:p>
                      <a:pPr algn="ctr">
                        <a:spcBef>
                          <a:spcPts val="600"/>
                        </a:spcBef>
                        <a:spcAft>
                          <a:spcPts val="0"/>
                        </a:spcAft>
                      </a:pPr>
                      <a:r>
                        <a:rPr lang="nl-NL" sz="2000">
                          <a:solidFill>
                            <a:srgbClr val="3B6188"/>
                          </a:solidFill>
                          <a:latin typeface="Comic Sans MS" pitchFamily="66" charset="0"/>
                          <a:ea typeface="Times New Roman"/>
                          <a:cs typeface="Times New Roman"/>
                        </a:rPr>
                        <a:t>x</a:t>
                      </a:r>
                      <a:endParaRPr lang="nl-BE" sz="2400">
                        <a:solidFill>
                          <a:srgbClr val="3B6188"/>
                        </a:solidFill>
                        <a:latin typeface="Comic Sans MS" pitchFamily="66" charset="0"/>
                        <a:ea typeface="Times New Roman"/>
                        <a:cs typeface="Times New Roman"/>
                      </a:endParaRPr>
                    </a:p>
                  </a:txBody>
                  <a:tcPr marL="68580" marR="68580" marT="0" marB="0" anchor="ctr">
                    <a:lnL>
                      <a:noFill/>
                    </a:lnL>
                    <a:lnR>
                      <a:noFill/>
                    </a:lnR>
                    <a:lnT>
                      <a:noFill/>
                    </a:lnT>
                    <a:lnB>
                      <a:noFill/>
                    </a:lnB>
                    <a:solidFill>
                      <a:srgbClr val="CCCCCC"/>
                    </a:solidFill>
                  </a:tcPr>
                </a:tc>
                <a:tc>
                  <a:txBody>
                    <a:bodyPr/>
                    <a:lstStyle/>
                    <a:p>
                      <a:pPr algn="ctr">
                        <a:spcBef>
                          <a:spcPts val="600"/>
                        </a:spcBef>
                        <a:spcAft>
                          <a:spcPts val="0"/>
                        </a:spcAft>
                      </a:pPr>
                      <a:r>
                        <a:rPr lang="nl-NL" sz="2000" dirty="0" smtClean="0">
                          <a:solidFill>
                            <a:srgbClr val="3B6188"/>
                          </a:solidFill>
                          <a:latin typeface="Comic Sans MS" pitchFamily="66" charset="0"/>
                          <a:ea typeface="Times New Roman"/>
                          <a:cs typeface="Times New Roman"/>
                        </a:rPr>
                        <a:t>Level of </a:t>
                      </a:r>
                      <a:r>
                        <a:rPr lang="nl-NL" sz="2000" dirty="0" err="1" smtClean="0">
                          <a:solidFill>
                            <a:srgbClr val="3B6188"/>
                          </a:solidFill>
                          <a:latin typeface="Comic Sans MS" pitchFamily="66" charset="0"/>
                          <a:ea typeface="Times New Roman"/>
                          <a:cs typeface="Times New Roman"/>
                        </a:rPr>
                        <a:t>acceptance</a:t>
                      </a:r>
                      <a:endParaRPr lang="nl-BE" sz="2400" dirty="0">
                        <a:solidFill>
                          <a:srgbClr val="3B6188"/>
                        </a:solidFill>
                        <a:latin typeface="Comic Sans MS" pitchFamily="66" charset="0"/>
                        <a:ea typeface="Times New Roman"/>
                        <a:cs typeface="Times New Roman"/>
                      </a:endParaRPr>
                    </a:p>
                  </a:txBody>
                  <a:tcPr marL="68580" marR="68580" marT="0" marB="0" anchor="ctr">
                    <a:lnL>
                      <a:noFill/>
                    </a:lnL>
                    <a:lnR>
                      <a:noFill/>
                    </a:lnR>
                    <a:lnT>
                      <a:noFill/>
                    </a:lnT>
                    <a:lnB>
                      <a:noFill/>
                    </a:lnB>
                    <a:solidFill>
                      <a:srgbClr val="CCCCCC"/>
                    </a:solidFill>
                  </a:tcPr>
                </a:tc>
              </a:tr>
            </a:tbl>
          </a:graphicData>
        </a:graphic>
      </p:graphicFrame>
    </p:spTree>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58"/>
          <p:cNvSpPr>
            <a:spLocks noChangeArrowheads="1"/>
          </p:cNvSpPr>
          <p:nvPr/>
        </p:nvSpPr>
        <p:spPr bwMode="auto">
          <a:xfrm>
            <a:off x="-323850" y="5229225"/>
            <a:ext cx="10225088" cy="1628775"/>
          </a:xfrm>
          <a:prstGeom prst="rect">
            <a:avLst/>
          </a:prstGeom>
          <a:solidFill>
            <a:srgbClr val="3B6188"/>
          </a:solidFill>
          <a:ln w="9525" algn="ctr">
            <a:noFill/>
            <a:miter lim="800000"/>
            <a:headEnd/>
            <a:tailEnd/>
          </a:ln>
        </p:spPr>
        <p:txBody>
          <a:bodyPr wrap="none" anchor="ctr"/>
          <a:lstStyle/>
          <a:p>
            <a:endParaRPr lang="nl-BE"/>
          </a:p>
        </p:txBody>
      </p:sp>
      <p:sp>
        <p:nvSpPr>
          <p:cNvPr id="57347" name="Rectangle 2"/>
          <p:cNvSpPr>
            <a:spLocks noGrp="1" noChangeArrowheads="1"/>
          </p:cNvSpPr>
          <p:nvPr>
            <p:ph type="title"/>
          </p:nvPr>
        </p:nvSpPr>
        <p:spPr>
          <a:xfrm>
            <a:off x="215900" y="130175"/>
            <a:ext cx="8820150" cy="635000"/>
          </a:xfrm>
        </p:spPr>
        <p:txBody>
          <a:bodyPr/>
          <a:lstStyle/>
          <a:p>
            <a:pPr algn="ctr"/>
            <a:r>
              <a:rPr lang="nl-NL" dirty="0" err="1" smtClean="0">
                <a:solidFill>
                  <a:srgbClr val="99CCFF"/>
                </a:solidFill>
                <a:latin typeface="Comic Sans MS" pitchFamily="66" charset="0"/>
              </a:rPr>
              <a:t>Devision</a:t>
            </a:r>
            <a:r>
              <a:rPr lang="nl-NL" dirty="0" smtClean="0">
                <a:solidFill>
                  <a:srgbClr val="99CCFF"/>
                </a:solidFill>
                <a:latin typeface="Comic Sans MS" pitchFamily="66" charset="0"/>
              </a:rPr>
              <a:t> of </a:t>
            </a:r>
            <a:r>
              <a:rPr lang="nl-NL" dirty="0" err="1" smtClean="0">
                <a:solidFill>
                  <a:srgbClr val="99CCFF"/>
                </a:solidFill>
                <a:latin typeface="Comic Sans MS" pitchFamily="66" charset="0"/>
              </a:rPr>
              <a:t>responsabilities</a:t>
            </a:r>
            <a:endParaRPr lang="nl-NL" dirty="0" smtClean="0">
              <a:solidFill>
                <a:srgbClr val="99CCFF"/>
              </a:solidFill>
              <a:latin typeface="Comic Sans MS" pitchFamily="66" charset="0"/>
            </a:endParaRPr>
          </a:p>
        </p:txBody>
      </p:sp>
      <p:sp>
        <p:nvSpPr>
          <p:cNvPr id="57348"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7349"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graphicFrame>
        <p:nvGraphicFramePr>
          <p:cNvPr id="525669" name="Group 357"/>
          <p:cNvGraphicFramePr>
            <a:graphicFrameLocks noGrp="1"/>
          </p:cNvGraphicFramePr>
          <p:nvPr/>
        </p:nvGraphicFramePr>
        <p:xfrm>
          <a:off x="323850" y="941388"/>
          <a:ext cx="8569325" cy="4937760"/>
        </p:xfrm>
        <a:graphic>
          <a:graphicData uri="http://schemas.openxmlformats.org/drawingml/2006/table">
            <a:tbl>
              <a:tblPr/>
              <a:tblGrid>
                <a:gridCol w="5045075"/>
                <a:gridCol w="1147763"/>
                <a:gridCol w="1174750"/>
                <a:gridCol w="1201737"/>
              </a:tblGrid>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err="1" smtClean="0">
                          <a:ln>
                            <a:noFill/>
                          </a:ln>
                          <a:solidFill>
                            <a:srgbClr val="FFFFFF"/>
                          </a:solidFill>
                          <a:effectLst/>
                          <a:latin typeface="Comic Sans MS" pitchFamily="66" charset="0"/>
                          <a:cs typeface="Times New Roman" pitchFamily="18" charset="0"/>
                        </a:rPr>
                        <a:t>Responsabilities</a:t>
                      </a:r>
                      <a:r>
                        <a:rPr kumimoji="0" lang="nl-NL" sz="1800" b="1" i="0" u="none" strike="noStrike" cap="none" normalizeH="0" baseline="0" dirty="0" smtClean="0">
                          <a:ln>
                            <a:noFill/>
                          </a:ln>
                          <a:solidFill>
                            <a:srgbClr val="FFFFFF"/>
                          </a:solidFill>
                          <a:effectLst/>
                          <a:latin typeface="Comic Sans MS" pitchFamily="66" charset="0"/>
                          <a:cs typeface="Times New Roman" pitchFamily="18" charset="0"/>
                        </a:rPr>
                        <a:t>/</a:t>
                      </a:r>
                      <a:r>
                        <a:rPr kumimoji="0" lang="nl-NL" sz="1800" b="1" i="0" u="none" strike="noStrike" cap="none" normalizeH="0" baseline="0" dirty="0" err="1" smtClean="0">
                          <a:ln>
                            <a:noFill/>
                          </a:ln>
                          <a:solidFill>
                            <a:srgbClr val="FFFFFF"/>
                          </a:solidFill>
                          <a:effectLst/>
                          <a:latin typeface="Comic Sans MS" pitchFamily="66" charset="0"/>
                          <a:cs typeface="Times New Roman" pitchFamily="18" charset="0"/>
                        </a:rPr>
                        <a:t>tasks</a:t>
                      </a:r>
                      <a:endParaRPr kumimoji="0" lang="nl-NL" sz="18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2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err="1" smtClean="0">
                          <a:ln>
                            <a:noFill/>
                          </a:ln>
                          <a:solidFill>
                            <a:schemeClr val="bg1"/>
                          </a:solidFill>
                          <a:effectLst/>
                          <a:latin typeface="Comic Sans MS" pitchFamily="66" charset="0"/>
                          <a:cs typeface="Times New Roman" pitchFamily="18" charset="0"/>
                        </a:rPr>
                        <a:t>Principal</a:t>
                      </a:r>
                      <a:endParaRPr kumimoji="0" lang="nl-NL" sz="1800" b="0" i="0" u="none" strike="noStrike" cap="none" normalizeH="0" baseline="0" dirty="0" smtClean="0">
                        <a:ln>
                          <a:noFill/>
                        </a:ln>
                        <a:solidFill>
                          <a:schemeClr val="bg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err="1" smtClean="0">
                          <a:ln>
                            <a:noFill/>
                          </a:ln>
                          <a:solidFill>
                            <a:schemeClr val="bg1"/>
                          </a:solidFill>
                          <a:effectLst/>
                          <a:latin typeface="Comic Sans MS" pitchFamily="66" charset="0"/>
                          <a:cs typeface="Times New Roman" pitchFamily="18" charset="0"/>
                        </a:rPr>
                        <a:t>Middle</a:t>
                      </a:r>
                      <a:r>
                        <a:rPr kumimoji="0" lang="nl-NL" sz="1800" b="1" i="0" u="none" strike="noStrike" cap="none" normalizeH="0" baseline="0" dirty="0" smtClean="0">
                          <a:ln>
                            <a:noFill/>
                          </a:ln>
                          <a:solidFill>
                            <a:schemeClr val="bg1"/>
                          </a:solidFill>
                          <a:effectLst/>
                          <a:latin typeface="Comic Sans MS" pitchFamily="66" charset="0"/>
                          <a:cs typeface="Times New Roman" pitchFamily="18" charset="0"/>
                        </a:rPr>
                        <a:t> </a:t>
                      </a:r>
                      <a:r>
                        <a:rPr kumimoji="0" lang="nl-NL" sz="1800" b="1" i="0" u="none" strike="noStrike" cap="none" normalizeH="0" baseline="0" dirty="0" err="1" smtClean="0">
                          <a:ln>
                            <a:noFill/>
                          </a:ln>
                          <a:solidFill>
                            <a:schemeClr val="bg1"/>
                          </a:solidFill>
                          <a:effectLst/>
                          <a:latin typeface="Comic Sans MS" pitchFamily="66" charset="0"/>
                          <a:cs typeface="Times New Roman" pitchFamily="18" charset="0"/>
                        </a:rPr>
                        <a:t>mana-gement</a:t>
                      </a:r>
                      <a:endParaRPr kumimoji="0" lang="nl-NL" sz="1800" b="0" i="0" u="none" strike="noStrike" cap="none" normalizeH="0" baseline="0" dirty="0" smtClean="0">
                        <a:ln>
                          <a:noFill/>
                        </a:ln>
                        <a:solidFill>
                          <a:schemeClr val="bg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err="1" smtClean="0">
                          <a:ln>
                            <a:noFill/>
                          </a:ln>
                          <a:solidFill>
                            <a:schemeClr val="bg1"/>
                          </a:solidFill>
                          <a:effectLst/>
                          <a:latin typeface="Comic Sans MS" pitchFamily="66" charset="0"/>
                          <a:cs typeface="Times New Roman" pitchFamily="18" charset="0"/>
                        </a:rPr>
                        <a:t>Steeringgroup</a:t>
                      </a:r>
                      <a:endParaRPr kumimoji="0" lang="nl-NL" sz="1800" b="0" i="0" u="none" strike="noStrike" cap="none" normalizeH="0" baseline="0" dirty="0" smtClean="0">
                        <a:ln>
                          <a:noFill/>
                        </a:ln>
                        <a:solidFill>
                          <a:schemeClr val="bg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18274A"/>
                          </a:solidFill>
                          <a:latin typeface="Comic Sans MS" pitchFamily="66" charset="0"/>
                        </a:rPr>
                        <a:t>Strategic decisions</a:t>
                      </a:r>
                      <a:endParaRPr kumimoji="0" lang="nl-BE" sz="18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18274A"/>
                          </a:solidFill>
                          <a:latin typeface="Comic Sans MS" pitchFamily="66" charset="0"/>
                        </a:rPr>
                        <a:t>Daily control</a:t>
                      </a:r>
                      <a:endParaRPr kumimoji="0" lang="nl-BE" sz="18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18274A"/>
                          </a:solidFill>
                          <a:latin typeface="Comic Sans MS" pitchFamily="66" charset="0"/>
                        </a:rPr>
                        <a:t>Advise, inspire</a:t>
                      </a:r>
                      <a:endParaRPr kumimoji="0" lang="nl-BE" sz="18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18274A"/>
                          </a:solidFill>
                          <a:latin typeface="Comic Sans MS" pitchFamily="66" charset="0"/>
                        </a:rPr>
                        <a:t>Align and integrate</a:t>
                      </a:r>
                      <a:endParaRPr kumimoji="0" lang="nl-BE" sz="18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18274A"/>
                          </a:solidFill>
                          <a:latin typeface="Comic Sans MS" pitchFamily="66" charset="0"/>
                        </a:rPr>
                        <a:t>Represent constituencies - legitimize</a:t>
                      </a:r>
                      <a:endParaRPr kumimoji="0" lang="nl-BE" sz="18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18274A"/>
                          </a:solidFill>
                          <a:latin typeface="Comic Sans MS" pitchFamily="66" charset="0"/>
                        </a:rPr>
                        <a:t>Raising awareness and communicating</a:t>
                      </a:r>
                      <a:endParaRPr kumimoji="0" lang="nl-BE" sz="18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18274A"/>
                          </a:solidFill>
                          <a:latin typeface="Comic Sans MS" pitchFamily="66" charset="0"/>
                        </a:rPr>
                        <a:t>Point of contact for team members </a:t>
                      </a:r>
                      <a:endParaRPr kumimoji="0" lang="nl-BE" sz="18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18274A"/>
                          </a:solidFill>
                          <a:latin typeface="Comic Sans MS" pitchFamily="66" charset="0"/>
                        </a:rPr>
                        <a:t>Practical implementation</a:t>
                      </a:r>
                      <a:endParaRPr kumimoji="0" lang="nl-BE" sz="18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18274A"/>
                          </a:solidFill>
                          <a:latin typeface="Comic Sans MS" pitchFamily="66" charset="0"/>
                        </a:rPr>
                        <a:t>Support</a:t>
                      </a:r>
                      <a:endParaRPr kumimoji="0" lang="nl-BE" sz="18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18274A"/>
                          </a:solidFill>
                          <a:latin typeface="Comic Sans MS" pitchFamily="66" charset="0"/>
                        </a:rPr>
                        <a:t>Monitoring the process</a:t>
                      </a:r>
                      <a:endParaRPr kumimoji="0" lang="nl-BE" sz="1800" b="0" i="0" u="none" strike="noStrike" cap="none" normalizeH="0" baseline="0" dirty="0" smtClean="0">
                        <a:ln>
                          <a:noFill/>
                        </a:ln>
                        <a:solidFill>
                          <a:schemeClr val="tx1"/>
                        </a:solidFill>
                        <a:effectLst/>
                        <a:latin typeface="Comic Sans MS" pitchFamily="66"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18274A"/>
                          </a:solidFill>
                          <a:latin typeface="Comic Sans MS" pitchFamily="66" charset="0"/>
                        </a:rPr>
                        <a:t>Evaluation of self-evaluation</a:t>
                      </a:r>
                      <a:endParaRPr kumimoji="0" lang="nl-BE" sz="18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BE" sz="1800" b="0" i="0" u="none" strike="noStrike" cap="none" normalizeH="0" baseline="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dirty="0" smtClean="0">
                          <a:ln>
                            <a:noFill/>
                          </a:ln>
                          <a:solidFill>
                            <a:schemeClr val="tx2"/>
                          </a:solidFill>
                          <a:effectLst/>
                          <a:latin typeface="Comic Sans MS" pitchFamily="66" charset="0"/>
                          <a:cs typeface="Times New Roman" pitchFamily="18" charset="0"/>
                        </a:rPr>
                        <a:t>x</a:t>
                      </a:r>
                      <a:endParaRPr kumimoji="0" lang="nl-NL" sz="1800" b="0" i="0" u="none" strike="noStrike" cap="none" normalizeH="0" baseline="0" dirty="0" smtClean="0">
                        <a:ln>
                          <a:noFill/>
                        </a:ln>
                        <a:solidFill>
                          <a:schemeClr val="tx2"/>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33413" y="476672"/>
            <a:ext cx="7870825" cy="635000"/>
          </a:xfrm>
        </p:spPr>
        <p:txBody>
          <a:bodyPr/>
          <a:lstStyle/>
          <a:p>
            <a:pPr algn="ctr"/>
            <a:r>
              <a:rPr lang="nl-NL" dirty="0" err="1" smtClean="0">
                <a:solidFill>
                  <a:srgbClr val="99CCFF"/>
                </a:solidFill>
                <a:latin typeface="Comic Sans MS" pitchFamily="66" charset="0"/>
              </a:rPr>
              <a:t>Structure</a:t>
            </a:r>
            <a:r>
              <a:rPr lang="nl-NL" dirty="0" smtClean="0">
                <a:solidFill>
                  <a:srgbClr val="99CCFF"/>
                </a:solidFill>
                <a:latin typeface="Comic Sans MS" pitchFamily="66" charset="0"/>
              </a:rPr>
              <a:t> of </a:t>
            </a:r>
            <a:r>
              <a:rPr lang="nl-NL" dirty="0" err="1" smtClean="0">
                <a:solidFill>
                  <a:srgbClr val="99CCFF"/>
                </a:solidFill>
                <a:latin typeface="Comic Sans MS" pitchFamily="66" charset="0"/>
              </a:rPr>
              <a:t>this</a:t>
            </a:r>
            <a:r>
              <a:rPr lang="nl-NL" dirty="0" smtClean="0">
                <a:solidFill>
                  <a:srgbClr val="99CCFF"/>
                </a:solidFill>
                <a:latin typeface="Comic Sans MS" pitchFamily="66" charset="0"/>
              </a:rPr>
              <a:t> </a:t>
            </a:r>
            <a:r>
              <a:rPr lang="nl-NL" dirty="0" err="1" smtClean="0">
                <a:solidFill>
                  <a:srgbClr val="99CCFF"/>
                </a:solidFill>
                <a:latin typeface="Comic Sans MS" pitchFamily="66" charset="0"/>
              </a:rPr>
              <a:t>presentation</a:t>
            </a:r>
            <a:endParaRPr lang="nl-NL" dirty="0" smtClean="0">
              <a:solidFill>
                <a:srgbClr val="99CCFF"/>
              </a:solidFill>
              <a:latin typeface="Comic Sans MS" pitchFamily="66" charset="0"/>
            </a:endParaRPr>
          </a:p>
        </p:txBody>
      </p:sp>
      <p:sp>
        <p:nvSpPr>
          <p:cNvPr id="18435" name="Rectangle 3"/>
          <p:cNvSpPr>
            <a:spLocks noChangeArrowheads="1"/>
          </p:cNvSpPr>
          <p:nvPr/>
        </p:nvSpPr>
        <p:spPr bwMode="auto">
          <a:xfrm>
            <a:off x="539750" y="3516313"/>
            <a:ext cx="8208963" cy="512762"/>
          </a:xfrm>
          <a:prstGeom prst="rect">
            <a:avLst/>
          </a:prstGeom>
          <a:noFill/>
          <a:ln w="9525" algn="ctr">
            <a:noFill/>
            <a:miter lim="800000"/>
            <a:headEnd/>
            <a:tailEnd/>
          </a:ln>
        </p:spPr>
        <p:txBody>
          <a:bodyPr anchor="ctr">
            <a:spAutoFit/>
          </a:bodyPr>
          <a:lstStyle/>
          <a:p>
            <a:pPr marL="457200" indent="-457200" algn="just" eaLnBrk="1" hangingPunct="1">
              <a:lnSpc>
                <a:spcPct val="115000"/>
              </a:lnSpc>
            </a:pPr>
            <a:endParaRPr lang="nl-BE"/>
          </a:p>
        </p:txBody>
      </p:sp>
      <p:sp>
        <p:nvSpPr>
          <p:cNvPr id="18436" name="Rectangle 4"/>
          <p:cNvSpPr>
            <a:spLocks noChangeArrowheads="1"/>
          </p:cNvSpPr>
          <p:nvPr/>
        </p:nvSpPr>
        <p:spPr bwMode="auto">
          <a:xfrm>
            <a:off x="107751" y="1772816"/>
            <a:ext cx="8784729" cy="4273799"/>
          </a:xfrm>
          <a:prstGeom prst="rect">
            <a:avLst/>
          </a:prstGeom>
          <a:noFill/>
          <a:ln w="9525" algn="ctr">
            <a:noFill/>
            <a:miter lim="800000"/>
            <a:headEnd/>
            <a:tailEnd/>
          </a:ln>
        </p:spPr>
        <p:txBody>
          <a:bodyPr wrap="square">
            <a:spAutoFit/>
          </a:bodyPr>
          <a:lstStyle/>
          <a:p>
            <a:pPr marL="546100" indent="-457200">
              <a:spcAft>
                <a:spcPct val="15000"/>
              </a:spcAft>
              <a:buSzPct val="75000"/>
              <a:buFont typeface="+mj-lt"/>
              <a:buAutoNum type="arabicPeriod"/>
            </a:pPr>
            <a:r>
              <a:rPr lang="nl-BE" sz="2400" dirty="0" err="1" smtClean="0"/>
              <a:t>Introduction</a:t>
            </a:r>
            <a:endParaRPr lang="nl-BE" sz="2400" dirty="0" smtClean="0"/>
          </a:p>
          <a:p>
            <a:pPr marL="1003300" lvl="1" indent="-457200">
              <a:spcAft>
                <a:spcPct val="15000"/>
              </a:spcAft>
              <a:buSzPct val="75000"/>
              <a:buFont typeface="+mj-lt"/>
              <a:buAutoNum type="alphaLcPeriod"/>
            </a:pPr>
            <a:r>
              <a:rPr lang="nl-BE" sz="2400" dirty="0" err="1" smtClean="0"/>
              <a:t>Why</a:t>
            </a:r>
            <a:r>
              <a:rPr lang="nl-BE" sz="2400" dirty="0" smtClean="0"/>
              <a:t> </a:t>
            </a:r>
            <a:r>
              <a:rPr lang="nl-BE" sz="2400" dirty="0" err="1" smtClean="0"/>
              <a:t>engage</a:t>
            </a:r>
            <a:r>
              <a:rPr lang="nl-BE" sz="2400" dirty="0" smtClean="0"/>
              <a:t> in </a:t>
            </a:r>
            <a:r>
              <a:rPr lang="nl-BE" sz="2400" dirty="0" err="1" smtClean="0"/>
              <a:t>self-evaluation</a:t>
            </a:r>
            <a:r>
              <a:rPr lang="nl-BE" sz="2400" dirty="0" smtClean="0"/>
              <a:t>?</a:t>
            </a:r>
            <a:endParaRPr lang="nl-BE" sz="2400" dirty="0"/>
          </a:p>
          <a:p>
            <a:pPr marL="1003300" lvl="1" indent="-457200">
              <a:spcAft>
                <a:spcPct val="15000"/>
              </a:spcAft>
              <a:buSzPct val="75000"/>
              <a:buFont typeface="+mj-lt"/>
              <a:buAutoNum type="alphaLcPeriod"/>
            </a:pPr>
            <a:r>
              <a:rPr lang="nl-BE" sz="2400" dirty="0" err="1" smtClean="0"/>
              <a:t>What</a:t>
            </a:r>
            <a:r>
              <a:rPr lang="nl-BE" sz="2400" dirty="0" smtClean="0"/>
              <a:t> </a:t>
            </a:r>
            <a:r>
              <a:rPr lang="nl-BE" sz="2400" dirty="0"/>
              <a:t>is </a:t>
            </a:r>
            <a:r>
              <a:rPr lang="nl-BE" sz="2400" dirty="0" err="1" smtClean="0"/>
              <a:t>self-evaluation</a:t>
            </a:r>
            <a:r>
              <a:rPr lang="nl-BE" sz="2400" dirty="0" smtClean="0"/>
              <a:t>?</a:t>
            </a:r>
          </a:p>
          <a:p>
            <a:pPr marL="546100" indent="-457200">
              <a:spcAft>
                <a:spcPct val="15000"/>
              </a:spcAft>
              <a:buSzPct val="75000"/>
              <a:buFont typeface="+mj-lt"/>
              <a:buAutoNum type="arabicPeriod"/>
            </a:pPr>
            <a:r>
              <a:rPr lang="nl-BE" sz="2400" dirty="0" err="1" smtClean="0"/>
              <a:t>When</a:t>
            </a:r>
            <a:r>
              <a:rPr lang="nl-BE" sz="2400" dirty="0" smtClean="0"/>
              <a:t> to </a:t>
            </a:r>
            <a:r>
              <a:rPr lang="nl-BE" sz="2400" dirty="0" err="1" smtClean="0"/>
              <a:t>engage</a:t>
            </a:r>
            <a:r>
              <a:rPr lang="nl-BE" sz="2400" dirty="0" smtClean="0"/>
              <a:t> in </a:t>
            </a:r>
            <a:r>
              <a:rPr lang="nl-BE" sz="2400" dirty="0" err="1" smtClean="0"/>
              <a:t>self-evaluation</a:t>
            </a:r>
            <a:r>
              <a:rPr lang="nl-BE" sz="2400" dirty="0" smtClean="0"/>
              <a:t>?</a:t>
            </a:r>
          </a:p>
          <a:p>
            <a:pPr marL="546100" indent="-457200">
              <a:spcAft>
                <a:spcPct val="15000"/>
              </a:spcAft>
              <a:buSzPct val="75000"/>
              <a:buFont typeface="+mj-lt"/>
              <a:buAutoNum type="arabicPeriod"/>
            </a:pPr>
            <a:r>
              <a:rPr lang="nl-BE" sz="2400" dirty="0" err="1" smtClean="0"/>
              <a:t>How</a:t>
            </a:r>
            <a:r>
              <a:rPr lang="nl-BE" sz="2400" dirty="0" smtClean="0"/>
              <a:t> to design </a:t>
            </a:r>
            <a:r>
              <a:rPr lang="nl-BE" sz="2400" dirty="0" err="1" smtClean="0"/>
              <a:t>self-evaluations</a:t>
            </a:r>
            <a:r>
              <a:rPr lang="nl-BE" sz="2400" dirty="0" smtClean="0"/>
              <a:t>? </a:t>
            </a:r>
            <a:r>
              <a:rPr lang="nl-BE" sz="2400" dirty="0" err="1" smtClean="0"/>
              <a:t>Introduction</a:t>
            </a:r>
            <a:r>
              <a:rPr lang="nl-BE" sz="2400" dirty="0" smtClean="0"/>
              <a:t> of 7 </a:t>
            </a:r>
            <a:r>
              <a:rPr lang="nl-BE" sz="2400" dirty="0" err="1" smtClean="0"/>
              <a:t>guiding</a:t>
            </a:r>
            <a:r>
              <a:rPr lang="nl-BE" sz="2400" dirty="0" smtClean="0"/>
              <a:t> </a:t>
            </a:r>
            <a:r>
              <a:rPr lang="nl-BE" sz="2400" dirty="0" err="1" smtClean="0"/>
              <a:t>principles</a:t>
            </a:r>
            <a:endParaRPr lang="nl-BE" sz="2400" dirty="0"/>
          </a:p>
          <a:p>
            <a:pPr marL="546100" indent="-457200">
              <a:spcAft>
                <a:spcPct val="15000"/>
              </a:spcAft>
              <a:buSzPct val="75000"/>
              <a:buFont typeface="+mj-lt"/>
              <a:buAutoNum type="arabicPeriod"/>
            </a:pPr>
            <a:r>
              <a:rPr lang="en-US" sz="2400" dirty="0" smtClean="0"/>
              <a:t>How to use the 7 principles?</a:t>
            </a:r>
          </a:p>
          <a:p>
            <a:pPr marL="546100" indent="-457200">
              <a:spcAft>
                <a:spcPct val="15000"/>
              </a:spcAft>
              <a:buSzPct val="75000"/>
              <a:buFontTx/>
              <a:buBlip>
                <a:blip r:embed="rId3"/>
              </a:buBlip>
            </a:pPr>
            <a:endParaRPr lang="nl-BE" sz="2400" dirty="0"/>
          </a:p>
          <a:p>
            <a:pPr marL="546100" indent="-457200">
              <a:spcAft>
                <a:spcPct val="15000"/>
              </a:spcAft>
              <a:buSzPct val="75000"/>
              <a:buFontTx/>
              <a:buBlip>
                <a:blip r:embed="rId3"/>
              </a:buBlip>
            </a:pPr>
            <a:endParaRPr lang="nl-BE" sz="2400" dirty="0"/>
          </a:p>
        </p:txBody>
      </p:sp>
    </p:spTree>
  </p:cSld>
  <p:clrMapOvr>
    <a:masterClrMapping/>
  </p:clrMapOvr>
  <p:transition>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5300"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7" name="Rectangle 2"/>
          <p:cNvSpPr txBox="1">
            <a:spLocks noChangeArrowheads="1"/>
          </p:cNvSpPr>
          <p:nvPr/>
        </p:nvSpPr>
        <p:spPr bwMode="auto">
          <a:xfrm>
            <a:off x="215900" y="489744"/>
            <a:ext cx="8820150"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ctr" eaLnBrk="0" hangingPunct="0">
              <a:lnSpc>
                <a:spcPct val="100000"/>
              </a:lnSpc>
            </a:pPr>
            <a:r>
              <a:rPr lang="en-US" sz="3500" kern="0" dirty="0" smtClean="0">
                <a:solidFill>
                  <a:srgbClr val="99CCFF"/>
                </a:solidFill>
                <a:ea typeface="+mj-ea"/>
                <a:cs typeface="+mj-cs"/>
              </a:rPr>
              <a:t>Principle 4: The school team communicates effectively</a:t>
            </a:r>
            <a:endParaRPr kumimoji="0" lang="nl-NL" sz="3500" b="0" i="0" u="none" strike="noStrike" kern="0" cap="none" spc="0" normalizeH="0" baseline="0" noProof="0" dirty="0" smtClean="0">
              <a:ln>
                <a:noFill/>
              </a:ln>
              <a:solidFill>
                <a:srgbClr val="99CCFF"/>
              </a:solidFill>
              <a:effectLst/>
              <a:uLnTx/>
              <a:uFillTx/>
              <a:latin typeface="Comic Sans MS" pitchFamily="66" charset="0"/>
              <a:ea typeface="+mj-ea"/>
              <a:cs typeface="+mj-cs"/>
            </a:endParaRPr>
          </a:p>
        </p:txBody>
      </p:sp>
      <p:sp>
        <p:nvSpPr>
          <p:cNvPr id="8" name="Rectangle 5"/>
          <p:cNvSpPr>
            <a:spLocks noChangeArrowheads="1"/>
          </p:cNvSpPr>
          <p:nvPr/>
        </p:nvSpPr>
        <p:spPr bwMode="auto">
          <a:xfrm>
            <a:off x="-108520" y="1743748"/>
            <a:ext cx="9109075" cy="2765372"/>
          </a:xfrm>
          <a:prstGeom prst="rect">
            <a:avLst/>
          </a:prstGeom>
          <a:noFill/>
          <a:ln w="9525" algn="ctr">
            <a:noFill/>
            <a:miter lim="800000"/>
            <a:headEnd/>
            <a:tailEnd/>
          </a:ln>
        </p:spPr>
        <p:txBody>
          <a:bodyPr>
            <a:spAutoFit/>
          </a:bodyPr>
          <a:lstStyle/>
          <a:p>
            <a:pPr marL="546100" indent="-4763">
              <a:spcAft>
                <a:spcPct val="15000"/>
              </a:spcAft>
              <a:buSzPct val="75000"/>
            </a:pPr>
            <a:r>
              <a:rPr lang="en-GB" i="1" dirty="0" smtClean="0"/>
              <a:t>A school principal comments: </a:t>
            </a:r>
          </a:p>
          <a:p>
            <a:pPr marL="546100" indent="-4763">
              <a:spcAft>
                <a:spcPct val="15000"/>
              </a:spcAft>
              <a:buSzPct val="75000"/>
            </a:pPr>
            <a:endParaRPr lang="en-GB" i="1" dirty="0" smtClean="0"/>
          </a:p>
          <a:p>
            <a:pPr marL="546100" indent="-4763" algn="ctr">
              <a:spcAft>
                <a:spcPct val="15000"/>
              </a:spcAft>
              <a:buSzPct val="75000"/>
            </a:pPr>
            <a:r>
              <a:rPr lang="en-GB" i="1" dirty="0" smtClean="0"/>
              <a:t>The essence is communication. This is an attention point at the beginning, but actually all the way through. You need to allow time, in the various phases, to make sure that everyone is on board. That everyone knows what it is about and what we want to achieve. Above all, that it isn’t regarded as yet another form to fill in.</a:t>
            </a:r>
            <a:endParaRPr lang="nl-BE" dirty="0" smtClean="0"/>
          </a:p>
          <a:p>
            <a:pPr marL="546100" indent="-457200">
              <a:spcAft>
                <a:spcPct val="15000"/>
              </a:spcAft>
              <a:buSzPct val="75000"/>
              <a:buFontTx/>
              <a:buChar char="•"/>
            </a:pPr>
            <a:endParaRPr lang="nl-NL" dirty="0"/>
          </a:p>
        </p:txBody>
      </p:sp>
    </p:spTree>
  </p:cSld>
  <p:clrMapOvr>
    <a:masterClrMapping/>
  </p:clrMapOvr>
  <p:transition>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5300"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7" name="Rectangle 2"/>
          <p:cNvSpPr txBox="1">
            <a:spLocks noChangeArrowheads="1"/>
          </p:cNvSpPr>
          <p:nvPr/>
        </p:nvSpPr>
        <p:spPr bwMode="auto">
          <a:xfrm>
            <a:off x="215900" y="489744"/>
            <a:ext cx="8820150"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ctr" eaLnBrk="0" hangingPunct="0">
              <a:lnSpc>
                <a:spcPct val="100000"/>
              </a:lnSpc>
            </a:pPr>
            <a:r>
              <a:rPr lang="en-US" sz="3500" kern="0" dirty="0" smtClean="0">
                <a:solidFill>
                  <a:srgbClr val="99CCFF"/>
                </a:solidFill>
                <a:ea typeface="+mj-ea"/>
                <a:cs typeface="+mj-cs"/>
              </a:rPr>
              <a:t>Principle 4: The school team communicates effectively</a:t>
            </a:r>
            <a:endParaRPr kumimoji="0" lang="nl-NL" sz="3500" b="0" i="0" u="none" strike="noStrike" kern="0" cap="none" spc="0" normalizeH="0" baseline="0" noProof="0" dirty="0" smtClean="0">
              <a:ln>
                <a:noFill/>
              </a:ln>
              <a:solidFill>
                <a:srgbClr val="99CCFF"/>
              </a:solidFill>
              <a:effectLst/>
              <a:uLnTx/>
              <a:uFillTx/>
              <a:latin typeface="Comic Sans MS" pitchFamily="66" charset="0"/>
              <a:ea typeface="+mj-ea"/>
              <a:cs typeface="+mj-cs"/>
            </a:endParaRPr>
          </a:p>
        </p:txBody>
      </p:sp>
      <p:sp>
        <p:nvSpPr>
          <p:cNvPr id="9" name="Rectangle 5"/>
          <p:cNvSpPr>
            <a:spLocks noChangeArrowheads="1"/>
          </p:cNvSpPr>
          <p:nvPr/>
        </p:nvSpPr>
        <p:spPr bwMode="auto">
          <a:xfrm>
            <a:off x="107504" y="2060564"/>
            <a:ext cx="8568952" cy="2046714"/>
          </a:xfrm>
          <a:prstGeom prst="rect">
            <a:avLst/>
          </a:prstGeom>
          <a:noFill/>
          <a:ln w="9525" algn="ctr">
            <a:noFill/>
            <a:miter lim="800000"/>
            <a:headEnd/>
            <a:tailEnd/>
          </a:ln>
        </p:spPr>
        <p:txBody>
          <a:bodyPr wrap="square">
            <a:spAutoFit/>
          </a:bodyPr>
          <a:lstStyle/>
          <a:p>
            <a:pPr marL="442913" indent="-261938">
              <a:spcAft>
                <a:spcPct val="15000"/>
              </a:spcAft>
              <a:buSzPct val="75000"/>
              <a:buFontTx/>
              <a:buChar char="•"/>
            </a:pPr>
            <a:endParaRPr lang="en-US" sz="2000" dirty="0" smtClean="0"/>
          </a:p>
          <a:p>
            <a:pPr marL="546100" indent="-457200">
              <a:spcAft>
                <a:spcPct val="15000"/>
              </a:spcAft>
              <a:buSzPct val="75000"/>
              <a:buFontTx/>
              <a:buChar char="•"/>
            </a:pPr>
            <a:r>
              <a:rPr lang="nl-BE" sz="2000" dirty="0" err="1" smtClean="0"/>
              <a:t>Take</a:t>
            </a:r>
            <a:r>
              <a:rPr lang="nl-BE" sz="2000" dirty="0" smtClean="0"/>
              <a:t> the </a:t>
            </a:r>
            <a:r>
              <a:rPr lang="nl-BE" sz="2000" dirty="0" err="1" smtClean="0"/>
              <a:t>viewpoint</a:t>
            </a:r>
            <a:r>
              <a:rPr lang="nl-BE" sz="2000" dirty="0" smtClean="0"/>
              <a:t> of team </a:t>
            </a:r>
            <a:r>
              <a:rPr lang="nl-BE" sz="2000" dirty="0" err="1" smtClean="0"/>
              <a:t>members</a:t>
            </a:r>
            <a:r>
              <a:rPr lang="nl-BE" sz="2000" dirty="0" smtClean="0"/>
              <a:t> in setting up </a:t>
            </a:r>
            <a:r>
              <a:rPr lang="nl-BE" sz="2000" dirty="0" err="1" smtClean="0"/>
              <a:t>communication</a:t>
            </a:r>
            <a:endParaRPr lang="nl-BE" sz="2000" dirty="0" smtClean="0"/>
          </a:p>
          <a:p>
            <a:pPr marL="546100" indent="-457200">
              <a:spcAft>
                <a:spcPct val="15000"/>
              </a:spcAft>
              <a:buSzPct val="75000"/>
              <a:buFontTx/>
              <a:buChar char="•"/>
            </a:pPr>
            <a:r>
              <a:rPr lang="nl-BE" sz="2000" dirty="0" err="1" smtClean="0"/>
              <a:t>Use</a:t>
            </a:r>
            <a:r>
              <a:rPr lang="nl-BE" sz="2000" dirty="0" smtClean="0"/>
              <a:t> </a:t>
            </a:r>
            <a:r>
              <a:rPr lang="nl-BE" sz="2000" dirty="0" err="1" smtClean="0"/>
              <a:t>appropriate</a:t>
            </a:r>
            <a:r>
              <a:rPr lang="nl-BE" sz="2000" dirty="0" smtClean="0"/>
              <a:t> </a:t>
            </a:r>
            <a:r>
              <a:rPr lang="nl-BE" sz="2000" dirty="0" err="1" smtClean="0"/>
              <a:t>communication</a:t>
            </a:r>
            <a:r>
              <a:rPr lang="nl-BE" sz="2000" dirty="0" smtClean="0"/>
              <a:t> </a:t>
            </a:r>
            <a:r>
              <a:rPr lang="nl-BE" sz="2000" dirty="0" err="1" smtClean="0"/>
              <a:t>channels</a:t>
            </a:r>
            <a:r>
              <a:rPr lang="nl-BE" sz="2000" dirty="0" smtClean="0"/>
              <a:t> </a:t>
            </a:r>
          </a:p>
          <a:p>
            <a:pPr marL="546100" indent="-457200">
              <a:spcAft>
                <a:spcPct val="15000"/>
              </a:spcAft>
              <a:buSzPct val="75000"/>
              <a:buFontTx/>
              <a:buChar char="•"/>
            </a:pPr>
            <a:r>
              <a:rPr lang="nl-BE" sz="2000" dirty="0" err="1" smtClean="0"/>
              <a:t>Pursue</a:t>
            </a:r>
            <a:r>
              <a:rPr lang="nl-BE" sz="2000" dirty="0" smtClean="0"/>
              <a:t> an open </a:t>
            </a:r>
            <a:r>
              <a:rPr lang="nl-BE" sz="2000" dirty="0" err="1" smtClean="0"/>
              <a:t>communication</a:t>
            </a:r>
            <a:r>
              <a:rPr lang="nl-BE" sz="2000" dirty="0" smtClean="0"/>
              <a:t> </a:t>
            </a:r>
            <a:r>
              <a:rPr lang="nl-BE" sz="2000" dirty="0" err="1" smtClean="0"/>
              <a:t>climate</a:t>
            </a:r>
            <a:endParaRPr lang="nl-BE" sz="2000" dirty="0" smtClean="0"/>
          </a:p>
          <a:p>
            <a:pPr marL="546100" indent="-457200">
              <a:spcAft>
                <a:spcPct val="15000"/>
              </a:spcAft>
              <a:buSzPct val="75000"/>
              <a:buFontTx/>
              <a:buChar char="•"/>
            </a:pPr>
            <a:r>
              <a:rPr lang="nl-BE" sz="2000" dirty="0" smtClean="0"/>
              <a:t>Put </a:t>
            </a:r>
            <a:r>
              <a:rPr lang="nl-BE" sz="2000" dirty="0" err="1" smtClean="0"/>
              <a:t>effort</a:t>
            </a:r>
            <a:r>
              <a:rPr lang="nl-BE" sz="2000" dirty="0" smtClean="0"/>
              <a:t> in the </a:t>
            </a:r>
            <a:r>
              <a:rPr lang="nl-BE" sz="2000" dirty="0" err="1" smtClean="0"/>
              <a:t>self-evaluation</a:t>
            </a:r>
            <a:r>
              <a:rPr lang="nl-BE" sz="2000" dirty="0" smtClean="0"/>
              <a:t> report</a:t>
            </a:r>
            <a:endParaRPr lang="en-GB" sz="2000" dirty="0" smtClean="0"/>
          </a:p>
        </p:txBody>
      </p:sp>
    </p:spTree>
  </p:cSld>
  <p:clrMapOvr>
    <a:masterClrMapping/>
  </p:clrMapOvr>
  <p:transition>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15900" y="561752"/>
            <a:ext cx="8820150" cy="635000"/>
          </a:xfrm>
        </p:spPr>
        <p:txBody>
          <a:bodyPr/>
          <a:lstStyle/>
          <a:p>
            <a:pPr algn="ctr"/>
            <a:r>
              <a:rPr lang="en-US" dirty="0" smtClean="0">
                <a:solidFill>
                  <a:srgbClr val="99CCFF"/>
                </a:solidFill>
                <a:latin typeface="Comic Sans MS" pitchFamily="66" charset="0"/>
              </a:rPr>
              <a:t>Principle 5: The school team seeks to create supportive relationships and collaboration. </a:t>
            </a:r>
            <a:endParaRPr lang="nl-NL" dirty="0" smtClean="0">
              <a:solidFill>
                <a:srgbClr val="99CCFF"/>
              </a:solidFill>
              <a:latin typeface="Comic Sans MS" pitchFamily="66" charset="0"/>
            </a:endParaRPr>
          </a:p>
        </p:txBody>
      </p:sp>
      <p:sp>
        <p:nvSpPr>
          <p:cNvPr id="53251"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3252"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6" name="Rectangle 5"/>
          <p:cNvSpPr>
            <a:spLocks noChangeArrowheads="1"/>
          </p:cNvSpPr>
          <p:nvPr/>
        </p:nvSpPr>
        <p:spPr bwMode="auto">
          <a:xfrm>
            <a:off x="179512" y="1990288"/>
            <a:ext cx="8352928" cy="2046714"/>
          </a:xfrm>
          <a:prstGeom prst="rect">
            <a:avLst/>
          </a:prstGeom>
          <a:noFill/>
          <a:ln w="9525" algn="ctr">
            <a:noFill/>
            <a:miter lim="800000"/>
            <a:headEnd/>
            <a:tailEnd/>
          </a:ln>
        </p:spPr>
        <p:txBody>
          <a:bodyPr wrap="square">
            <a:spAutoFit/>
          </a:bodyPr>
          <a:lstStyle/>
          <a:p>
            <a:pPr marL="271463" indent="-182563">
              <a:spcAft>
                <a:spcPct val="15000"/>
              </a:spcAft>
              <a:buSzPct val="75000"/>
              <a:buFontTx/>
              <a:buChar char="•"/>
            </a:pPr>
            <a:r>
              <a:rPr lang="en-US" sz="2000" dirty="0" smtClean="0"/>
              <a:t>Design the self-evaluation as a team effort</a:t>
            </a:r>
          </a:p>
          <a:p>
            <a:pPr marL="271463" indent="-182563">
              <a:spcAft>
                <a:spcPct val="15000"/>
              </a:spcAft>
              <a:buSzPct val="75000"/>
              <a:buFontTx/>
              <a:buChar char="•"/>
            </a:pPr>
            <a:r>
              <a:rPr lang="en-US" sz="2000" dirty="0" smtClean="0"/>
              <a:t>Identify your own (lacks of) knowledge and skills</a:t>
            </a:r>
          </a:p>
          <a:p>
            <a:pPr marL="271463" indent="-182563">
              <a:spcAft>
                <a:spcPct val="15000"/>
              </a:spcAft>
              <a:buSzPct val="75000"/>
              <a:buFontTx/>
              <a:buChar char="•"/>
            </a:pPr>
            <a:r>
              <a:rPr lang="en-US" sz="2000" dirty="0" smtClean="0"/>
              <a:t>Start with a stimulating timing of the self-evaluation activities </a:t>
            </a:r>
          </a:p>
          <a:p>
            <a:pPr marL="271463" indent="-182563">
              <a:spcAft>
                <a:spcPct val="15000"/>
              </a:spcAft>
              <a:buSzPct val="75000"/>
              <a:buFontTx/>
              <a:buChar char="•"/>
            </a:pPr>
            <a:r>
              <a:rPr lang="en-US" sz="2000" dirty="0" smtClean="0"/>
              <a:t>Verify whether external support is needed/appropriate</a:t>
            </a:r>
          </a:p>
          <a:p>
            <a:pPr marL="546100" indent="-457200">
              <a:spcAft>
                <a:spcPct val="15000"/>
              </a:spcAft>
              <a:buSzPct val="75000"/>
              <a:buFontTx/>
              <a:buChar char="•"/>
            </a:pPr>
            <a:endParaRPr lang="nl-NL" sz="2000" dirty="0"/>
          </a:p>
        </p:txBody>
      </p:sp>
      <p:pic>
        <p:nvPicPr>
          <p:cNvPr id="7" name="Picture 3"/>
          <p:cNvPicPr>
            <a:picLocks noChangeAspect="1" noChangeArrowheads="1"/>
          </p:cNvPicPr>
          <p:nvPr/>
        </p:nvPicPr>
        <p:blipFill>
          <a:blip r:embed="rId3" cstate="print"/>
          <a:srcRect/>
          <a:stretch>
            <a:fillRect/>
          </a:stretch>
        </p:blipFill>
        <p:spPr bwMode="auto">
          <a:xfrm>
            <a:off x="5969255" y="3933056"/>
            <a:ext cx="2851217" cy="2808312"/>
          </a:xfrm>
          <a:prstGeom prst="rect">
            <a:avLst/>
          </a:prstGeom>
          <a:noFill/>
          <a:ln w="28575">
            <a:solidFill>
              <a:schemeClr val="hlink"/>
            </a:solidFill>
            <a:miter lim="800000"/>
            <a:headEnd/>
            <a:tailEnd/>
          </a:ln>
          <a:effectLst/>
        </p:spPr>
      </p:pic>
    </p:spTree>
  </p:cSld>
  <p:clrMapOvr>
    <a:masterClrMapping/>
  </p:clrMapOvr>
  <p:transition>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5300"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7" name="Rectangle 2"/>
          <p:cNvSpPr txBox="1">
            <a:spLocks noChangeArrowheads="1"/>
          </p:cNvSpPr>
          <p:nvPr/>
        </p:nvSpPr>
        <p:spPr bwMode="auto">
          <a:xfrm>
            <a:off x="215900" y="489744"/>
            <a:ext cx="8820150"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ctr" eaLnBrk="0" hangingPunct="0">
              <a:lnSpc>
                <a:spcPct val="100000"/>
              </a:lnSpc>
            </a:pPr>
            <a:r>
              <a:rPr lang="en-US" sz="3500" kern="0" dirty="0" smtClean="0">
                <a:solidFill>
                  <a:srgbClr val="99CCFF"/>
                </a:solidFill>
                <a:ea typeface="+mj-ea"/>
                <a:cs typeface="+mj-cs"/>
              </a:rPr>
              <a:t>Principle 6: The school team integrates the self-evaluation process into existing school policy.</a:t>
            </a:r>
            <a:endParaRPr kumimoji="0" lang="nl-NL" sz="3500" b="0" i="0" u="none" strike="noStrike" kern="0" cap="none" spc="0" normalizeH="0" baseline="0" noProof="0" dirty="0" smtClean="0">
              <a:ln>
                <a:noFill/>
              </a:ln>
              <a:solidFill>
                <a:srgbClr val="99CCFF"/>
              </a:solidFill>
              <a:effectLst/>
              <a:uLnTx/>
              <a:uFillTx/>
              <a:latin typeface="Comic Sans MS" pitchFamily="66" charset="0"/>
              <a:ea typeface="+mj-ea"/>
              <a:cs typeface="+mj-cs"/>
            </a:endParaRPr>
          </a:p>
        </p:txBody>
      </p:sp>
      <p:sp>
        <p:nvSpPr>
          <p:cNvPr id="6" name="Rectangle 5"/>
          <p:cNvSpPr>
            <a:spLocks noChangeArrowheads="1"/>
          </p:cNvSpPr>
          <p:nvPr/>
        </p:nvSpPr>
        <p:spPr bwMode="auto">
          <a:xfrm>
            <a:off x="107950" y="2276872"/>
            <a:ext cx="9109075" cy="2046714"/>
          </a:xfrm>
          <a:prstGeom prst="rect">
            <a:avLst/>
          </a:prstGeom>
          <a:noFill/>
          <a:ln w="9525" algn="ctr">
            <a:noFill/>
            <a:miter lim="800000"/>
            <a:headEnd/>
            <a:tailEnd/>
          </a:ln>
        </p:spPr>
        <p:txBody>
          <a:bodyPr>
            <a:spAutoFit/>
          </a:bodyPr>
          <a:lstStyle/>
          <a:p>
            <a:pPr marL="546100" indent="-457200">
              <a:spcAft>
                <a:spcPct val="15000"/>
              </a:spcAft>
              <a:buSzPct val="75000"/>
              <a:buFontTx/>
              <a:buChar char="•"/>
            </a:pPr>
            <a:r>
              <a:rPr lang="en-US" sz="2000" dirty="0" smtClean="0"/>
              <a:t>Anchor the self-evaluation goals into the school policy</a:t>
            </a:r>
          </a:p>
          <a:p>
            <a:pPr marL="546100" indent="-457200">
              <a:spcAft>
                <a:spcPct val="15000"/>
              </a:spcAft>
              <a:buSzPct val="75000"/>
              <a:buFontTx/>
              <a:buChar char="•"/>
            </a:pPr>
            <a:r>
              <a:rPr lang="en-US" sz="2000" dirty="0" smtClean="0"/>
              <a:t>Use a (theoretical) framework</a:t>
            </a:r>
          </a:p>
          <a:p>
            <a:pPr marL="546100" indent="-457200">
              <a:spcAft>
                <a:spcPct val="15000"/>
              </a:spcAft>
              <a:buSzPct val="75000"/>
              <a:buFontTx/>
              <a:buChar char="•"/>
            </a:pPr>
            <a:r>
              <a:rPr lang="en-US" sz="2000" dirty="0" smtClean="0"/>
              <a:t>Identify self-evaluation priorities and coordinate initiatives</a:t>
            </a:r>
          </a:p>
          <a:p>
            <a:pPr marL="546100" indent="-457200">
              <a:spcAft>
                <a:spcPct val="15000"/>
              </a:spcAft>
              <a:buSzPct val="75000"/>
              <a:buFontTx/>
              <a:buChar char="•"/>
            </a:pPr>
            <a:r>
              <a:rPr lang="en-US" sz="2000" dirty="0" smtClean="0"/>
              <a:t>Stimulate team members to adopt a broad professional approach</a:t>
            </a:r>
          </a:p>
          <a:p>
            <a:pPr marL="546100" indent="-457200">
              <a:spcAft>
                <a:spcPct val="15000"/>
              </a:spcAft>
              <a:buSzPct val="75000"/>
              <a:buFontTx/>
              <a:buChar char="•"/>
            </a:pPr>
            <a:r>
              <a:rPr lang="en-US" sz="2000" dirty="0" smtClean="0"/>
              <a:t>Work with existing groups</a:t>
            </a:r>
          </a:p>
        </p:txBody>
      </p:sp>
    </p:spTree>
  </p:cSld>
  <p:clrMapOvr>
    <a:masterClrMapping/>
  </p:clrMapOvr>
  <p:transition>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5300"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7" name="Rectangle 2"/>
          <p:cNvSpPr txBox="1">
            <a:spLocks noChangeArrowheads="1"/>
          </p:cNvSpPr>
          <p:nvPr/>
        </p:nvSpPr>
        <p:spPr bwMode="auto">
          <a:xfrm>
            <a:off x="215900" y="489744"/>
            <a:ext cx="8820150"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ctr" eaLnBrk="0" hangingPunct="0">
              <a:lnSpc>
                <a:spcPct val="100000"/>
              </a:lnSpc>
            </a:pPr>
            <a:r>
              <a:rPr lang="en-US" sz="3500" kern="0" dirty="0" smtClean="0">
                <a:solidFill>
                  <a:srgbClr val="99CCFF"/>
                </a:solidFill>
                <a:ea typeface="+mj-ea"/>
                <a:cs typeface="+mj-cs"/>
              </a:rPr>
              <a:t>Principle 7: The school team is responsive with regard expectations concerning the self-evaluation process. </a:t>
            </a:r>
            <a:endParaRPr kumimoji="0" lang="nl-NL" sz="3500" b="0" i="0" u="none" strike="noStrike" kern="0" cap="none" spc="0" normalizeH="0" baseline="0" noProof="0" dirty="0" smtClean="0">
              <a:ln>
                <a:noFill/>
              </a:ln>
              <a:solidFill>
                <a:srgbClr val="99CCFF"/>
              </a:solidFill>
              <a:effectLst/>
              <a:uLnTx/>
              <a:uFillTx/>
              <a:latin typeface="Comic Sans MS" pitchFamily="66" charset="0"/>
              <a:ea typeface="+mj-ea"/>
              <a:cs typeface="+mj-cs"/>
            </a:endParaRPr>
          </a:p>
        </p:txBody>
      </p:sp>
      <p:sp>
        <p:nvSpPr>
          <p:cNvPr id="8" name="Rectangle 358"/>
          <p:cNvSpPr>
            <a:spLocks noChangeArrowheads="1"/>
          </p:cNvSpPr>
          <p:nvPr/>
        </p:nvSpPr>
        <p:spPr bwMode="auto">
          <a:xfrm>
            <a:off x="-323850" y="5229225"/>
            <a:ext cx="10225088" cy="1628775"/>
          </a:xfrm>
          <a:prstGeom prst="rect">
            <a:avLst/>
          </a:prstGeom>
          <a:solidFill>
            <a:srgbClr val="3B6188"/>
          </a:solidFill>
          <a:ln w="9525" algn="ctr">
            <a:noFill/>
            <a:miter lim="800000"/>
            <a:headEnd/>
            <a:tailEnd/>
          </a:ln>
        </p:spPr>
        <p:txBody>
          <a:bodyPr wrap="none" anchor="ctr"/>
          <a:lstStyle/>
          <a:p>
            <a:endParaRPr lang="nl-BE"/>
          </a:p>
        </p:txBody>
      </p:sp>
      <p:pic>
        <p:nvPicPr>
          <p:cNvPr id="136194" name="Picture 2" descr="http://s2.hubimg.com/u/272625_f496.jpg"/>
          <p:cNvPicPr>
            <a:picLocks noChangeAspect="1" noChangeArrowheads="1"/>
          </p:cNvPicPr>
          <p:nvPr/>
        </p:nvPicPr>
        <p:blipFill>
          <a:blip r:embed="rId3" cstate="print"/>
          <a:srcRect/>
          <a:stretch>
            <a:fillRect/>
          </a:stretch>
        </p:blipFill>
        <p:spPr bwMode="auto">
          <a:xfrm>
            <a:off x="2583905" y="1967657"/>
            <a:ext cx="4076327" cy="4125639"/>
          </a:xfrm>
          <a:prstGeom prst="rect">
            <a:avLst/>
          </a:prstGeom>
          <a:noFill/>
        </p:spPr>
      </p:pic>
      <p:sp>
        <p:nvSpPr>
          <p:cNvPr id="9" name="Rechthoek 8"/>
          <p:cNvSpPr/>
          <p:nvPr/>
        </p:nvSpPr>
        <p:spPr bwMode="auto">
          <a:xfrm>
            <a:off x="5004048" y="5733256"/>
            <a:ext cx="1296144"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1938" marR="0" indent="-261938" algn="just" defTabSz="914400" rtl="0" eaLnBrk="1" fontAlgn="base" latinLnBrk="0" hangingPunct="1">
              <a:lnSpc>
                <a:spcPct val="115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Comic Sans MS" pitchFamily="66" charset="0"/>
            </a:endParaRPr>
          </a:p>
        </p:txBody>
      </p:sp>
    </p:spTree>
  </p:cSld>
  <p:clrMapOvr>
    <a:masterClrMapping/>
  </p:clrMapOvr>
  <p:transition>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pic>
        <p:nvPicPr>
          <p:cNvPr id="134146" name="Picture 2"/>
          <p:cNvPicPr>
            <a:picLocks noChangeAspect="1" noChangeArrowheads="1"/>
          </p:cNvPicPr>
          <p:nvPr/>
        </p:nvPicPr>
        <p:blipFill>
          <a:blip r:embed="rId3" cstate="print"/>
          <a:srcRect/>
          <a:stretch>
            <a:fillRect/>
          </a:stretch>
        </p:blipFill>
        <p:spPr bwMode="auto">
          <a:xfrm>
            <a:off x="1" y="1196752"/>
            <a:ext cx="9143999" cy="4494435"/>
          </a:xfrm>
          <a:prstGeom prst="rect">
            <a:avLst/>
          </a:prstGeom>
          <a:noFill/>
          <a:ln w="9525">
            <a:noFill/>
            <a:miter lim="800000"/>
            <a:headEnd/>
            <a:tailEnd/>
          </a:ln>
        </p:spPr>
      </p:pic>
      <p:sp>
        <p:nvSpPr>
          <p:cNvPr id="6" name="Titel 5"/>
          <p:cNvSpPr>
            <a:spLocks noGrp="1"/>
          </p:cNvSpPr>
          <p:nvPr>
            <p:ph type="title"/>
          </p:nvPr>
        </p:nvSpPr>
        <p:spPr/>
        <p:txBody>
          <a:bodyPr/>
          <a:lstStyle/>
          <a:p>
            <a:endParaRPr lang="nl-BE"/>
          </a:p>
        </p:txBody>
      </p:sp>
    </p:spTree>
  </p:cSld>
  <p:clrMapOvr>
    <a:masterClrMapping/>
  </p:clrMapOvr>
  <p:transition>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5288" y="332656"/>
            <a:ext cx="8497887" cy="635000"/>
          </a:xfrm>
        </p:spPr>
        <p:txBody>
          <a:bodyPr/>
          <a:lstStyle/>
          <a:p>
            <a:pPr algn="ctr"/>
            <a:r>
              <a:rPr lang="en-US" sz="2400" dirty="0" smtClean="0">
                <a:latin typeface="Comic Sans MS" pitchFamily="66" charset="0"/>
              </a:rPr>
              <a:t>Annual meeting of the school leaders of schools with self-evaluations that perfectly fits to the principles</a:t>
            </a:r>
          </a:p>
        </p:txBody>
      </p:sp>
      <p:pic>
        <p:nvPicPr>
          <p:cNvPr id="547843" name="Picture 3" descr="Jaarlijkse bijeenkomst voor schoolleiders van scholen die perfect aan al deze kenmerken voldoen"/>
          <p:cNvPicPr>
            <a:picLocks noChangeAspect="1" noChangeArrowheads="1"/>
          </p:cNvPicPr>
          <p:nvPr/>
        </p:nvPicPr>
        <p:blipFill>
          <a:blip r:embed="rId3" cstate="print"/>
          <a:srcRect l="5582" t="16618" r="4791" b="6525"/>
          <a:stretch>
            <a:fillRect/>
          </a:stretch>
        </p:blipFill>
        <p:spPr bwMode="auto">
          <a:xfrm>
            <a:off x="827088" y="1419225"/>
            <a:ext cx="7345362" cy="4314825"/>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47843"/>
                                        </p:tgtEl>
                                        <p:attrNameLst>
                                          <p:attrName>style.visibility</p:attrName>
                                        </p:attrNameLst>
                                      </p:cBhvr>
                                      <p:to>
                                        <p:strVal val="visible"/>
                                      </p:to>
                                    </p:set>
                                    <p:animEffect transition="in" filter="checkerboard(across)">
                                      <p:cBhvr>
                                        <p:cTn id="7" dur="500"/>
                                        <p:tgtEl>
                                          <p:spTgt spid="547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5300"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7" name="Rectangle 2"/>
          <p:cNvSpPr txBox="1">
            <a:spLocks noChangeArrowheads="1"/>
          </p:cNvSpPr>
          <p:nvPr/>
        </p:nvSpPr>
        <p:spPr bwMode="auto">
          <a:xfrm>
            <a:off x="215900" y="188640"/>
            <a:ext cx="8820150"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ctr" eaLnBrk="0" hangingPunct="0">
              <a:lnSpc>
                <a:spcPct val="100000"/>
              </a:lnSpc>
            </a:pPr>
            <a:r>
              <a:rPr lang="en-US" sz="3500" kern="0" dirty="0" smtClean="0">
                <a:solidFill>
                  <a:srgbClr val="99CCFF"/>
                </a:solidFill>
                <a:ea typeface="+mj-ea"/>
                <a:cs typeface="+mj-cs"/>
              </a:rPr>
              <a:t>How to use these 7 principles</a:t>
            </a:r>
            <a:endParaRPr kumimoji="0" lang="nl-NL" sz="3500" b="0" i="0" u="none" strike="noStrike" kern="0" cap="none" spc="0" normalizeH="0" baseline="0" noProof="0" dirty="0" smtClean="0">
              <a:ln>
                <a:noFill/>
              </a:ln>
              <a:solidFill>
                <a:srgbClr val="99CCFF"/>
              </a:solidFill>
              <a:effectLst/>
              <a:uLnTx/>
              <a:uFillTx/>
              <a:latin typeface="Comic Sans MS" pitchFamily="66" charset="0"/>
              <a:ea typeface="+mj-ea"/>
              <a:cs typeface="+mj-cs"/>
            </a:endParaRPr>
          </a:p>
        </p:txBody>
      </p:sp>
      <p:sp>
        <p:nvSpPr>
          <p:cNvPr id="10" name="Rectangle 5"/>
          <p:cNvSpPr>
            <a:spLocks noChangeArrowheads="1"/>
          </p:cNvSpPr>
          <p:nvPr/>
        </p:nvSpPr>
        <p:spPr bwMode="auto">
          <a:xfrm>
            <a:off x="0" y="1556792"/>
            <a:ext cx="8568952" cy="3313536"/>
          </a:xfrm>
          <a:prstGeom prst="rect">
            <a:avLst/>
          </a:prstGeom>
          <a:noFill/>
          <a:ln w="9525" algn="ctr">
            <a:noFill/>
            <a:miter lim="800000"/>
            <a:headEnd/>
            <a:tailEnd/>
          </a:ln>
        </p:spPr>
        <p:txBody>
          <a:bodyPr wrap="square">
            <a:spAutoFit/>
          </a:bodyPr>
          <a:lstStyle/>
          <a:p>
            <a:pPr marL="442913" indent="-261938">
              <a:spcAft>
                <a:spcPct val="15000"/>
              </a:spcAft>
              <a:buSzPct val="75000"/>
              <a:buFontTx/>
              <a:buChar char="•"/>
            </a:pPr>
            <a:endParaRPr lang="en-US" sz="2400" dirty="0" smtClean="0"/>
          </a:p>
          <a:p>
            <a:pPr marL="546100" indent="-457200">
              <a:spcAft>
                <a:spcPct val="15000"/>
              </a:spcAft>
              <a:buSzPct val="75000"/>
              <a:buFontTx/>
              <a:buChar char="•"/>
            </a:pPr>
            <a:r>
              <a:rPr lang="en-US" sz="2400" dirty="0" smtClean="0"/>
              <a:t>Designing </a:t>
            </a:r>
            <a:r>
              <a:rPr lang="nl-BE" sz="2400" dirty="0" err="1" smtClean="0"/>
              <a:t>self-evaluations</a:t>
            </a:r>
            <a:endParaRPr lang="nl-BE" sz="2400" dirty="0" smtClean="0"/>
          </a:p>
          <a:p>
            <a:pPr marL="546100" indent="-457200">
              <a:spcAft>
                <a:spcPct val="15000"/>
              </a:spcAft>
              <a:buSzPct val="75000"/>
              <a:buFontTx/>
              <a:buChar char="•"/>
            </a:pPr>
            <a:r>
              <a:rPr lang="nl-BE" sz="2400" dirty="0" err="1" smtClean="0"/>
              <a:t>Evaluating</a:t>
            </a:r>
            <a:r>
              <a:rPr lang="nl-BE" sz="2400" dirty="0" smtClean="0"/>
              <a:t> </a:t>
            </a:r>
            <a:r>
              <a:rPr lang="nl-BE" sz="2400" dirty="0" err="1" smtClean="0"/>
              <a:t>self-evaluations</a:t>
            </a:r>
            <a:endParaRPr lang="en-US" sz="2400" dirty="0" smtClean="0"/>
          </a:p>
          <a:p>
            <a:pPr marL="546100" indent="-457200">
              <a:spcAft>
                <a:spcPct val="15000"/>
              </a:spcAft>
              <a:buSzPct val="75000"/>
            </a:pPr>
            <a:endParaRPr lang="fr-BE" sz="2400" dirty="0" smtClean="0"/>
          </a:p>
          <a:p>
            <a:pPr marL="546100" indent="-457200">
              <a:spcAft>
                <a:spcPct val="15000"/>
              </a:spcAft>
              <a:buSzPct val="75000"/>
              <a:buFontTx/>
              <a:buChar char="•"/>
            </a:pPr>
            <a:r>
              <a:rPr lang="en-GB" sz="2400" dirty="0" smtClean="0"/>
              <a:t>A checklist setting out a series of relevant indicators was developed for each principle</a:t>
            </a:r>
          </a:p>
          <a:p>
            <a:pPr marL="546100" indent="-457200">
              <a:spcAft>
                <a:spcPct val="15000"/>
              </a:spcAft>
              <a:buSzPct val="75000"/>
              <a:buFontTx/>
              <a:buChar char="•"/>
            </a:pPr>
            <a:endParaRPr lang="en-GB" sz="2400" dirty="0" smtClean="0"/>
          </a:p>
        </p:txBody>
      </p:sp>
    </p:spTree>
  </p:cSld>
  <p:clrMapOvr>
    <a:masterClrMapping/>
  </p:clrMapOvr>
  <p:transition>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67544" y="44624"/>
            <a:ext cx="7870825" cy="635000"/>
          </a:xfrm>
        </p:spPr>
        <p:txBody>
          <a:bodyPr/>
          <a:lstStyle/>
          <a:p>
            <a:pPr algn="ctr"/>
            <a:r>
              <a:rPr lang="nl-BE" sz="3600" dirty="0" smtClean="0"/>
              <a:t/>
            </a:r>
            <a:br>
              <a:rPr lang="nl-BE" sz="3600" dirty="0" smtClean="0"/>
            </a:br>
            <a:r>
              <a:rPr lang="en-GB" dirty="0" smtClean="0">
                <a:solidFill>
                  <a:srgbClr val="99CCFF"/>
                </a:solidFill>
                <a:latin typeface="Comic Sans MS" pitchFamily="66" charset="0"/>
              </a:rPr>
              <a:t>Example: Indicators for shared leadership during the self-evaluation</a:t>
            </a:r>
            <a:endParaRPr lang="en-GB" dirty="0">
              <a:solidFill>
                <a:srgbClr val="99CCFF"/>
              </a:solidFill>
              <a:latin typeface="Comic Sans MS" pitchFamily="66" charset="0"/>
            </a:endParaRPr>
          </a:p>
        </p:txBody>
      </p:sp>
      <p:sp>
        <p:nvSpPr>
          <p:cNvPr id="243716" name="Rectangle 4"/>
          <p:cNvSpPr>
            <a:spLocks noChangeArrowheads="1"/>
          </p:cNvSpPr>
          <p:nvPr/>
        </p:nvSpPr>
        <p:spPr bwMode="auto">
          <a:xfrm>
            <a:off x="0" y="1052736"/>
            <a:ext cx="8820150" cy="4339650"/>
          </a:xfrm>
          <a:prstGeom prst="rect">
            <a:avLst/>
          </a:prstGeom>
          <a:noFill/>
          <a:ln w="9525" algn="ctr">
            <a:noFill/>
            <a:miter lim="800000"/>
            <a:headEnd/>
            <a:tailEnd/>
          </a:ln>
          <a:effectLst/>
        </p:spPr>
        <p:txBody>
          <a:bodyPr anchor="ctr">
            <a:spAutoFit/>
          </a:bodyPr>
          <a:lstStyle/>
          <a:p>
            <a:pPr marL="261938" indent="-261938" algn="l">
              <a:buFont typeface="Arial" pitchFamily="34" charset="0"/>
              <a:buChar char="•"/>
            </a:pPr>
            <a:endParaRPr lang="nl-BE" sz="2400" dirty="0"/>
          </a:p>
          <a:p>
            <a:pPr marL="269875" lvl="0" indent="-269875">
              <a:buFont typeface="Arial" pitchFamily="34" charset="0"/>
              <a:buChar char="•"/>
            </a:pPr>
            <a:r>
              <a:rPr lang="en-GB" sz="2400" dirty="0" smtClean="0"/>
              <a:t>The self-evaluation procedure is not just a matter for the school management alone.</a:t>
            </a:r>
            <a:endParaRPr lang="nl-BE" sz="2400" dirty="0" smtClean="0"/>
          </a:p>
          <a:p>
            <a:pPr marL="269875" lvl="0" indent="-269875">
              <a:buFont typeface="Arial" pitchFamily="34" charset="0"/>
              <a:buChar char="•"/>
            </a:pPr>
            <a:r>
              <a:rPr lang="en-GB" sz="2400" dirty="0" smtClean="0"/>
              <a:t>The decision-making procedures relating to the self-evaluation are transparent.</a:t>
            </a:r>
            <a:endParaRPr lang="nl-BE" sz="2400" dirty="0" smtClean="0"/>
          </a:p>
          <a:p>
            <a:pPr marL="269875" lvl="0" indent="-269875">
              <a:buFont typeface="Arial" pitchFamily="34" charset="0"/>
              <a:buChar char="•"/>
            </a:pPr>
            <a:r>
              <a:rPr lang="en-GB" sz="2400" dirty="0" smtClean="0"/>
              <a:t>The task of carrying out the self-evaluation is not left to only one person. </a:t>
            </a:r>
            <a:endParaRPr lang="nl-BE" sz="2400" dirty="0" smtClean="0"/>
          </a:p>
          <a:p>
            <a:pPr marL="269875" lvl="0" indent="-269875">
              <a:buFont typeface="Arial" pitchFamily="34" charset="0"/>
              <a:buChar char="•"/>
            </a:pPr>
            <a:r>
              <a:rPr lang="en-GB" sz="2400" dirty="0" smtClean="0"/>
              <a:t>Team members have the chance to get involved in the decision-making processes. </a:t>
            </a:r>
          </a:p>
          <a:p>
            <a:pPr marL="269875" lvl="0" indent="-269875">
              <a:buFont typeface="Arial" pitchFamily="34" charset="0"/>
              <a:buChar char="•"/>
            </a:pPr>
            <a:r>
              <a:rPr lang="en-GB" sz="2400" dirty="0" smtClean="0"/>
              <a:t>...</a:t>
            </a:r>
            <a:endParaRPr lang="nl-BE" sz="2400" dirty="0"/>
          </a:p>
        </p:txBody>
      </p:sp>
    </p:spTree>
  </p:cSld>
  <p:clrMapOvr>
    <a:masterClrMapping/>
  </p:clrMapOvr>
  <p:transition>
    <p:blind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5300"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7" name="Rectangle 2"/>
          <p:cNvSpPr txBox="1">
            <a:spLocks noChangeArrowheads="1"/>
          </p:cNvSpPr>
          <p:nvPr/>
        </p:nvSpPr>
        <p:spPr bwMode="auto">
          <a:xfrm>
            <a:off x="215900" y="188640"/>
            <a:ext cx="8820150"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ctr" eaLnBrk="0" hangingPunct="0">
              <a:lnSpc>
                <a:spcPct val="100000"/>
              </a:lnSpc>
            </a:pPr>
            <a:r>
              <a:rPr lang="en-US" sz="3500" kern="0" dirty="0" smtClean="0">
                <a:solidFill>
                  <a:srgbClr val="99CCFF"/>
                </a:solidFill>
                <a:ea typeface="+mj-ea"/>
                <a:cs typeface="+mj-cs"/>
              </a:rPr>
              <a:t>How to use these 7 principles</a:t>
            </a:r>
            <a:endParaRPr kumimoji="0" lang="nl-NL" sz="3500" b="0" i="0" u="none" strike="noStrike" kern="0" cap="none" spc="0" normalizeH="0" baseline="0" noProof="0" dirty="0" smtClean="0">
              <a:ln>
                <a:noFill/>
              </a:ln>
              <a:solidFill>
                <a:srgbClr val="99CCFF"/>
              </a:solidFill>
              <a:effectLst/>
              <a:uLnTx/>
              <a:uFillTx/>
              <a:latin typeface="Comic Sans MS" pitchFamily="66" charset="0"/>
              <a:ea typeface="+mj-ea"/>
              <a:cs typeface="+mj-cs"/>
            </a:endParaRPr>
          </a:p>
        </p:txBody>
      </p:sp>
      <p:sp>
        <p:nvSpPr>
          <p:cNvPr id="10" name="Rectangle 5"/>
          <p:cNvSpPr>
            <a:spLocks noChangeArrowheads="1"/>
          </p:cNvSpPr>
          <p:nvPr/>
        </p:nvSpPr>
        <p:spPr bwMode="auto">
          <a:xfrm>
            <a:off x="179512" y="1412776"/>
            <a:ext cx="8568952" cy="3342453"/>
          </a:xfrm>
          <a:prstGeom prst="rect">
            <a:avLst/>
          </a:prstGeom>
          <a:noFill/>
          <a:ln w="9525" algn="ctr">
            <a:noFill/>
            <a:miter lim="800000"/>
            <a:headEnd/>
            <a:tailEnd/>
          </a:ln>
        </p:spPr>
        <p:txBody>
          <a:bodyPr wrap="square">
            <a:spAutoFit/>
          </a:bodyPr>
          <a:lstStyle/>
          <a:p>
            <a:pPr marL="442913" indent="-261938">
              <a:spcAft>
                <a:spcPct val="15000"/>
              </a:spcAft>
              <a:buSzPct val="75000"/>
              <a:buFontTx/>
              <a:buChar char="•"/>
            </a:pPr>
            <a:endParaRPr lang="en-US" sz="2400" dirty="0" smtClean="0"/>
          </a:p>
          <a:p>
            <a:pPr marL="546100" indent="-457200">
              <a:spcAft>
                <a:spcPct val="15000"/>
              </a:spcAft>
              <a:buSzPct val="75000"/>
              <a:buFontTx/>
              <a:buChar char="•"/>
            </a:pPr>
            <a:r>
              <a:rPr lang="en-GB" sz="2400" dirty="0" smtClean="0"/>
              <a:t>Indicators can be used as a basis for reflection on how well self-evaluation processes have been carried out</a:t>
            </a:r>
          </a:p>
          <a:p>
            <a:pPr marL="546100" indent="-457200">
              <a:spcAft>
                <a:spcPct val="15000"/>
              </a:spcAft>
              <a:buSzPct val="75000"/>
            </a:pPr>
            <a:endParaRPr lang="en-GB" sz="2400" dirty="0" smtClean="0"/>
          </a:p>
          <a:p>
            <a:pPr marL="1003300" lvl="1" indent="-457200">
              <a:spcAft>
                <a:spcPct val="15000"/>
              </a:spcAft>
              <a:buSzPct val="75000"/>
              <a:buFontTx/>
              <a:buChar char="•"/>
            </a:pPr>
            <a:r>
              <a:rPr lang="en-GB" sz="2400" dirty="0" smtClean="0"/>
              <a:t>In a quantitative way</a:t>
            </a:r>
          </a:p>
          <a:p>
            <a:pPr marL="1003300" lvl="1" indent="-457200">
              <a:spcAft>
                <a:spcPct val="15000"/>
              </a:spcAft>
              <a:buSzPct val="75000"/>
              <a:buFontTx/>
              <a:buChar char="•"/>
            </a:pPr>
            <a:r>
              <a:rPr lang="en-GB" sz="2400" dirty="0" smtClean="0"/>
              <a:t>In a qualitative way</a:t>
            </a:r>
            <a:endParaRPr lang="fr-BE" sz="2400" dirty="0" smtClean="0"/>
          </a:p>
          <a:p>
            <a:pPr marL="546100" indent="-457200">
              <a:spcAft>
                <a:spcPct val="15000"/>
              </a:spcAft>
              <a:buSzPct val="75000"/>
            </a:pPr>
            <a:endParaRPr lang="en-GB" sz="2400" dirty="0" smtClean="0"/>
          </a:p>
        </p:txBody>
      </p:sp>
    </p:spTree>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33413" y="188640"/>
            <a:ext cx="7870825" cy="635000"/>
          </a:xfrm>
        </p:spPr>
        <p:txBody>
          <a:bodyPr/>
          <a:lstStyle/>
          <a:p>
            <a:pPr algn="ctr"/>
            <a:r>
              <a:rPr lang="en-US" dirty="0" smtClean="0">
                <a:solidFill>
                  <a:srgbClr val="99CCFF"/>
                </a:solidFill>
                <a:latin typeface="Comic Sans MS" pitchFamily="66" charset="0"/>
              </a:rPr>
              <a:t>Quality care as a systematic policy making</a:t>
            </a:r>
          </a:p>
        </p:txBody>
      </p:sp>
      <p:sp>
        <p:nvSpPr>
          <p:cNvPr id="25603" name="Tijdelijke aanduiding voor dianummer 2"/>
          <p:cNvSpPr txBox="1">
            <a:spLocks noGrp="1"/>
          </p:cNvSpPr>
          <p:nvPr/>
        </p:nvSpPr>
        <p:spPr bwMode="auto">
          <a:xfrm>
            <a:off x="7019925" y="6597650"/>
            <a:ext cx="2133600" cy="476250"/>
          </a:xfrm>
          <a:prstGeom prst="rect">
            <a:avLst/>
          </a:prstGeom>
          <a:noFill/>
          <a:ln w="9525">
            <a:noFill/>
            <a:miter lim="800000"/>
            <a:headEnd/>
            <a:tailEnd/>
          </a:ln>
        </p:spPr>
        <p:txBody>
          <a:bodyPr/>
          <a:lstStyle/>
          <a:p>
            <a:pPr algn="r" eaLnBrk="1" hangingPunct="1"/>
            <a:fld id="{3BFF2ACD-A951-40F4-A6D5-C153D026B603}" type="slidenum">
              <a:rPr lang="nl-NL" sz="1400">
                <a:solidFill>
                  <a:srgbClr val="5C743D"/>
                </a:solidFill>
              </a:rPr>
              <a:pPr algn="r" eaLnBrk="1" hangingPunct="1"/>
              <a:t>4</a:t>
            </a:fld>
            <a:endParaRPr lang="nl-NL" sz="1400">
              <a:solidFill>
                <a:srgbClr val="5C743D"/>
              </a:solidFill>
            </a:endParaRPr>
          </a:p>
        </p:txBody>
      </p:sp>
      <p:sp>
        <p:nvSpPr>
          <p:cNvPr id="25604" name="AutoShape 3"/>
          <p:cNvSpPr>
            <a:spLocks noChangeArrowheads="1"/>
          </p:cNvSpPr>
          <p:nvPr/>
        </p:nvSpPr>
        <p:spPr bwMode="auto">
          <a:xfrm>
            <a:off x="971550" y="1989138"/>
            <a:ext cx="2881313" cy="28797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D5EDB3"/>
          </a:solidFill>
          <a:ln w="9525">
            <a:solidFill>
              <a:schemeClr val="tx1"/>
            </a:solidFill>
            <a:round/>
            <a:headEnd/>
            <a:tailEnd/>
          </a:ln>
        </p:spPr>
        <p:txBody>
          <a:bodyPr wrap="none" anchor="ctr"/>
          <a:lstStyle/>
          <a:p>
            <a:pPr eaLnBrk="1" hangingPunct="1"/>
            <a:endParaRPr lang="nl-BE" sz="1800">
              <a:latin typeface="Arial" charset="0"/>
            </a:endParaRPr>
          </a:p>
        </p:txBody>
      </p:sp>
      <p:sp>
        <p:nvSpPr>
          <p:cNvPr id="25605" name="Line 4"/>
          <p:cNvSpPr>
            <a:spLocks noChangeShapeType="1"/>
          </p:cNvSpPr>
          <p:nvPr/>
        </p:nvSpPr>
        <p:spPr bwMode="auto">
          <a:xfrm>
            <a:off x="2411413" y="1989138"/>
            <a:ext cx="0" cy="719137"/>
          </a:xfrm>
          <a:prstGeom prst="line">
            <a:avLst/>
          </a:prstGeom>
          <a:noFill/>
          <a:ln w="9525">
            <a:solidFill>
              <a:schemeClr val="tx1"/>
            </a:solidFill>
            <a:round/>
            <a:headEnd/>
            <a:tailEnd/>
          </a:ln>
        </p:spPr>
        <p:txBody>
          <a:bodyPr/>
          <a:lstStyle/>
          <a:p>
            <a:endParaRPr lang="nl-BE"/>
          </a:p>
        </p:txBody>
      </p:sp>
      <p:sp>
        <p:nvSpPr>
          <p:cNvPr id="25606" name="Line 5"/>
          <p:cNvSpPr>
            <a:spLocks noChangeShapeType="1"/>
          </p:cNvSpPr>
          <p:nvPr/>
        </p:nvSpPr>
        <p:spPr bwMode="auto">
          <a:xfrm>
            <a:off x="3132138" y="3429000"/>
            <a:ext cx="719137" cy="0"/>
          </a:xfrm>
          <a:prstGeom prst="line">
            <a:avLst/>
          </a:prstGeom>
          <a:noFill/>
          <a:ln w="9525">
            <a:solidFill>
              <a:schemeClr val="tx1"/>
            </a:solidFill>
            <a:round/>
            <a:headEnd/>
            <a:tailEnd/>
          </a:ln>
        </p:spPr>
        <p:txBody>
          <a:bodyPr/>
          <a:lstStyle/>
          <a:p>
            <a:endParaRPr lang="nl-BE"/>
          </a:p>
        </p:txBody>
      </p:sp>
      <p:sp>
        <p:nvSpPr>
          <p:cNvPr id="25607" name="Line 6"/>
          <p:cNvSpPr>
            <a:spLocks noChangeShapeType="1"/>
          </p:cNvSpPr>
          <p:nvPr/>
        </p:nvSpPr>
        <p:spPr bwMode="auto">
          <a:xfrm>
            <a:off x="2411413" y="4149725"/>
            <a:ext cx="0" cy="719138"/>
          </a:xfrm>
          <a:prstGeom prst="line">
            <a:avLst/>
          </a:prstGeom>
          <a:noFill/>
          <a:ln w="9525">
            <a:solidFill>
              <a:schemeClr val="tx1"/>
            </a:solidFill>
            <a:round/>
            <a:headEnd/>
            <a:tailEnd/>
          </a:ln>
        </p:spPr>
        <p:txBody>
          <a:bodyPr/>
          <a:lstStyle/>
          <a:p>
            <a:endParaRPr lang="nl-BE"/>
          </a:p>
        </p:txBody>
      </p:sp>
      <p:sp>
        <p:nvSpPr>
          <p:cNvPr id="25608" name="Line 7"/>
          <p:cNvSpPr>
            <a:spLocks noChangeShapeType="1"/>
          </p:cNvSpPr>
          <p:nvPr/>
        </p:nvSpPr>
        <p:spPr bwMode="auto">
          <a:xfrm flipH="1">
            <a:off x="971550" y="3429000"/>
            <a:ext cx="720725" cy="0"/>
          </a:xfrm>
          <a:prstGeom prst="line">
            <a:avLst/>
          </a:prstGeom>
          <a:noFill/>
          <a:ln w="9525">
            <a:solidFill>
              <a:schemeClr val="tx1"/>
            </a:solidFill>
            <a:round/>
            <a:headEnd/>
            <a:tailEnd/>
          </a:ln>
        </p:spPr>
        <p:txBody>
          <a:bodyPr/>
          <a:lstStyle/>
          <a:p>
            <a:endParaRPr lang="nl-BE"/>
          </a:p>
        </p:txBody>
      </p:sp>
      <p:sp>
        <p:nvSpPr>
          <p:cNvPr id="9" name="AutoShape 8"/>
          <p:cNvSpPr>
            <a:spLocks noChangeArrowheads="1"/>
          </p:cNvSpPr>
          <p:nvPr/>
        </p:nvSpPr>
        <p:spPr bwMode="auto">
          <a:xfrm>
            <a:off x="5292725" y="1989138"/>
            <a:ext cx="2881313" cy="28797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D5EDB3"/>
          </a:solidFill>
          <a:ln w="9525">
            <a:solidFill>
              <a:schemeClr val="tx1"/>
            </a:solidFill>
            <a:round/>
            <a:headEnd/>
            <a:tailEnd/>
          </a:ln>
        </p:spPr>
        <p:txBody>
          <a:bodyPr wrap="none" anchor="ctr"/>
          <a:lstStyle/>
          <a:p>
            <a:pPr eaLnBrk="1" hangingPunct="1"/>
            <a:endParaRPr lang="nl-BE" sz="1800">
              <a:latin typeface="Arial" charset="0"/>
            </a:endParaRPr>
          </a:p>
        </p:txBody>
      </p:sp>
      <p:sp>
        <p:nvSpPr>
          <p:cNvPr id="10" name="Line 9"/>
          <p:cNvSpPr>
            <a:spLocks noChangeShapeType="1"/>
          </p:cNvSpPr>
          <p:nvPr/>
        </p:nvSpPr>
        <p:spPr bwMode="auto">
          <a:xfrm>
            <a:off x="5292725" y="3429000"/>
            <a:ext cx="719138" cy="0"/>
          </a:xfrm>
          <a:prstGeom prst="line">
            <a:avLst/>
          </a:prstGeom>
          <a:noFill/>
          <a:ln w="9525">
            <a:solidFill>
              <a:schemeClr val="tx1"/>
            </a:solidFill>
            <a:round/>
            <a:headEnd/>
            <a:tailEnd/>
          </a:ln>
        </p:spPr>
        <p:txBody>
          <a:bodyPr/>
          <a:lstStyle/>
          <a:p>
            <a:endParaRPr lang="nl-BE"/>
          </a:p>
        </p:txBody>
      </p:sp>
      <p:sp>
        <p:nvSpPr>
          <p:cNvPr id="11" name="Line 10"/>
          <p:cNvSpPr>
            <a:spLocks noChangeShapeType="1"/>
          </p:cNvSpPr>
          <p:nvPr/>
        </p:nvSpPr>
        <p:spPr bwMode="auto">
          <a:xfrm>
            <a:off x="6732588" y="4149725"/>
            <a:ext cx="0" cy="719138"/>
          </a:xfrm>
          <a:prstGeom prst="line">
            <a:avLst/>
          </a:prstGeom>
          <a:noFill/>
          <a:ln w="9525">
            <a:solidFill>
              <a:schemeClr val="tx1"/>
            </a:solidFill>
            <a:round/>
            <a:headEnd/>
            <a:tailEnd/>
          </a:ln>
        </p:spPr>
        <p:txBody>
          <a:bodyPr/>
          <a:lstStyle/>
          <a:p>
            <a:endParaRPr lang="nl-BE"/>
          </a:p>
        </p:txBody>
      </p:sp>
      <p:sp>
        <p:nvSpPr>
          <p:cNvPr id="12" name="Line 11"/>
          <p:cNvSpPr>
            <a:spLocks noChangeShapeType="1"/>
          </p:cNvSpPr>
          <p:nvPr/>
        </p:nvSpPr>
        <p:spPr bwMode="auto">
          <a:xfrm>
            <a:off x="7451725" y="3429000"/>
            <a:ext cx="720725" cy="0"/>
          </a:xfrm>
          <a:prstGeom prst="line">
            <a:avLst/>
          </a:prstGeom>
          <a:noFill/>
          <a:ln w="9525">
            <a:solidFill>
              <a:schemeClr val="tx1"/>
            </a:solidFill>
            <a:round/>
            <a:headEnd/>
            <a:tailEnd/>
          </a:ln>
        </p:spPr>
        <p:txBody>
          <a:bodyPr/>
          <a:lstStyle/>
          <a:p>
            <a:endParaRPr lang="nl-BE"/>
          </a:p>
        </p:txBody>
      </p:sp>
      <p:sp>
        <p:nvSpPr>
          <p:cNvPr id="13" name="Line 12"/>
          <p:cNvSpPr>
            <a:spLocks noChangeShapeType="1"/>
          </p:cNvSpPr>
          <p:nvPr/>
        </p:nvSpPr>
        <p:spPr bwMode="auto">
          <a:xfrm flipV="1">
            <a:off x="6732588" y="1989138"/>
            <a:ext cx="0" cy="719137"/>
          </a:xfrm>
          <a:prstGeom prst="line">
            <a:avLst/>
          </a:prstGeom>
          <a:noFill/>
          <a:ln w="9525">
            <a:solidFill>
              <a:schemeClr val="tx1"/>
            </a:solidFill>
            <a:round/>
            <a:headEnd/>
            <a:tailEnd/>
          </a:ln>
        </p:spPr>
        <p:txBody>
          <a:bodyPr/>
          <a:lstStyle/>
          <a:p>
            <a:endParaRPr lang="nl-BE"/>
          </a:p>
        </p:txBody>
      </p:sp>
      <p:sp>
        <p:nvSpPr>
          <p:cNvPr id="37902" name="Rectangle 13"/>
          <p:cNvSpPr>
            <a:spLocks noChangeArrowheads="1"/>
          </p:cNvSpPr>
          <p:nvPr/>
        </p:nvSpPr>
        <p:spPr bwMode="auto">
          <a:xfrm>
            <a:off x="2627313" y="2127250"/>
            <a:ext cx="1081087" cy="215900"/>
          </a:xfrm>
          <a:prstGeom prst="rect">
            <a:avLst/>
          </a:prstGeom>
          <a:solidFill>
            <a:srgbClr val="6E4448"/>
          </a:solidFill>
          <a:ln w="9525">
            <a:solidFill>
              <a:schemeClr val="tx1"/>
            </a:solidFill>
            <a:miter lim="800000"/>
            <a:headEnd/>
            <a:tailEnd/>
          </a:ln>
        </p:spPr>
        <p:txBody>
          <a:bodyPr wrap="none" anchor="ctr"/>
          <a:lstStyle/>
          <a:p>
            <a:pPr algn="ctr" eaLnBrk="1" hangingPunct="1">
              <a:defRPr/>
            </a:pPr>
            <a:r>
              <a:rPr lang="nl-BE" sz="1600" cap="small" dirty="0" smtClean="0">
                <a:solidFill>
                  <a:schemeClr val="accent3"/>
                </a:solidFill>
              </a:rPr>
              <a:t>Plan</a:t>
            </a:r>
            <a:endParaRPr lang="nl-NL" sz="1600" cap="small" dirty="0">
              <a:solidFill>
                <a:schemeClr val="accent3"/>
              </a:solidFill>
            </a:endParaRPr>
          </a:p>
        </p:txBody>
      </p:sp>
      <p:sp>
        <p:nvSpPr>
          <p:cNvPr id="15" name="Rectangle 14"/>
          <p:cNvSpPr>
            <a:spLocks noChangeArrowheads="1"/>
          </p:cNvSpPr>
          <p:nvPr/>
        </p:nvSpPr>
        <p:spPr bwMode="auto">
          <a:xfrm>
            <a:off x="2843213" y="3576638"/>
            <a:ext cx="1944687" cy="215900"/>
          </a:xfrm>
          <a:prstGeom prst="rect">
            <a:avLst/>
          </a:prstGeom>
          <a:solidFill>
            <a:srgbClr val="6E4448"/>
          </a:solidFill>
          <a:ln w="9525">
            <a:solidFill>
              <a:schemeClr val="tx1"/>
            </a:solidFill>
            <a:miter lim="800000"/>
            <a:headEnd/>
            <a:tailEnd/>
          </a:ln>
        </p:spPr>
        <p:txBody>
          <a:bodyPr wrap="none" anchor="ctr"/>
          <a:lstStyle/>
          <a:p>
            <a:pPr algn="ctr" eaLnBrk="1" hangingPunct="1">
              <a:defRPr/>
            </a:pPr>
            <a:r>
              <a:rPr lang="nl-BE" sz="1600" cap="small" dirty="0" smtClean="0">
                <a:solidFill>
                  <a:schemeClr val="accent3"/>
                </a:solidFill>
              </a:rPr>
              <a:t>Do</a:t>
            </a:r>
            <a:endParaRPr lang="nl-NL" sz="1600" cap="small" dirty="0">
              <a:solidFill>
                <a:schemeClr val="accent3"/>
              </a:solidFill>
            </a:endParaRPr>
          </a:p>
        </p:txBody>
      </p:sp>
      <p:sp>
        <p:nvSpPr>
          <p:cNvPr id="16" name="Rectangle 15"/>
          <p:cNvSpPr>
            <a:spLocks noChangeArrowheads="1"/>
          </p:cNvSpPr>
          <p:nvPr/>
        </p:nvSpPr>
        <p:spPr bwMode="auto">
          <a:xfrm>
            <a:off x="539750" y="4359275"/>
            <a:ext cx="1655763" cy="222250"/>
          </a:xfrm>
          <a:prstGeom prst="rect">
            <a:avLst/>
          </a:prstGeom>
          <a:solidFill>
            <a:srgbClr val="6E4448"/>
          </a:solidFill>
          <a:ln w="9525">
            <a:solidFill>
              <a:schemeClr val="tx1"/>
            </a:solidFill>
            <a:miter lim="800000"/>
            <a:headEnd/>
            <a:tailEnd/>
          </a:ln>
        </p:spPr>
        <p:txBody>
          <a:bodyPr wrap="none" anchor="ctr"/>
          <a:lstStyle/>
          <a:p>
            <a:pPr algn="ctr" eaLnBrk="1" hangingPunct="1">
              <a:defRPr/>
            </a:pPr>
            <a:r>
              <a:rPr lang="nl-BE" sz="1600" cap="small" dirty="0" err="1" smtClean="0">
                <a:solidFill>
                  <a:schemeClr val="accent3"/>
                </a:solidFill>
              </a:rPr>
              <a:t>Control</a:t>
            </a:r>
            <a:r>
              <a:rPr lang="nl-BE" sz="1600" cap="small" dirty="0" smtClean="0">
                <a:solidFill>
                  <a:schemeClr val="accent3"/>
                </a:solidFill>
              </a:rPr>
              <a:t>/Check</a:t>
            </a:r>
            <a:endParaRPr lang="nl-NL" sz="1600" cap="small" dirty="0">
              <a:solidFill>
                <a:schemeClr val="accent3"/>
              </a:solidFill>
            </a:endParaRPr>
          </a:p>
        </p:txBody>
      </p:sp>
      <p:sp>
        <p:nvSpPr>
          <p:cNvPr id="17" name="Rectangle 16"/>
          <p:cNvSpPr>
            <a:spLocks noChangeArrowheads="1"/>
          </p:cNvSpPr>
          <p:nvPr/>
        </p:nvSpPr>
        <p:spPr bwMode="auto">
          <a:xfrm>
            <a:off x="0" y="2919413"/>
            <a:ext cx="1547813" cy="287337"/>
          </a:xfrm>
          <a:prstGeom prst="rect">
            <a:avLst/>
          </a:prstGeom>
          <a:solidFill>
            <a:srgbClr val="6E4448"/>
          </a:solidFill>
          <a:ln w="9525">
            <a:solidFill>
              <a:schemeClr val="tx1"/>
            </a:solidFill>
            <a:miter lim="800000"/>
            <a:headEnd/>
            <a:tailEnd/>
          </a:ln>
        </p:spPr>
        <p:txBody>
          <a:bodyPr wrap="none" anchor="ctr"/>
          <a:lstStyle/>
          <a:p>
            <a:pPr algn="ctr" eaLnBrk="1" hangingPunct="1">
              <a:defRPr/>
            </a:pPr>
            <a:r>
              <a:rPr lang="nl-BE" sz="1600" cap="small" dirty="0" err="1" smtClean="0">
                <a:solidFill>
                  <a:schemeClr val="accent3"/>
                </a:solidFill>
              </a:rPr>
              <a:t>Adjust</a:t>
            </a:r>
            <a:endParaRPr lang="nl-NL" sz="1600" cap="small" dirty="0">
              <a:solidFill>
                <a:schemeClr val="accent3"/>
              </a:solidFill>
            </a:endParaRPr>
          </a:p>
        </p:txBody>
      </p:sp>
      <p:sp>
        <p:nvSpPr>
          <p:cNvPr id="18" name="Rectangle 17"/>
          <p:cNvSpPr>
            <a:spLocks noChangeArrowheads="1"/>
          </p:cNvSpPr>
          <p:nvPr/>
        </p:nvSpPr>
        <p:spPr bwMode="auto">
          <a:xfrm>
            <a:off x="6948488" y="2133600"/>
            <a:ext cx="1081087" cy="215900"/>
          </a:xfrm>
          <a:prstGeom prst="rect">
            <a:avLst/>
          </a:prstGeom>
          <a:solidFill>
            <a:srgbClr val="6E4448"/>
          </a:solidFill>
          <a:ln w="9525">
            <a:solidFill>
              <a:schemeClr val="tx1"/>
            </a:solidFill>
            <a:miter lim="800000"/>
            <a:headEnd/>
            <a:tailEnd/>
          </a:ln>
        </p:spPr>
        <p:txBody>
          <a:bodyPr wrap="none" anchor="ctr"/>
          <a:lstStyle/>
          <a:p>
            <a:pPr algn="ctr" eaLnBrk="1" hangingPunct="1">
              <a:defRPr/>
            </a:pPr>
            <a:r>
              <a:rPr lang="nl-BE" sz="1600" cap="small" dirty="0" smtClean="0">
                <a:solidFill>
                  <a:schemeClr val="accent3"/>
                </a:solidFill>
              </a:rPr>
              <a:t>Plan</a:t>
            </a:r>
            <a:endParaRPr lang="nl-NL" sz="1600" cap="small" dirty="0">
              <a:solidFill>
                <a:schemeClr val="accent3"/>
              </a:solidFill>
            </a:endParaRPr>
          </a:p>
        </p:txBody>
      </p:sp>
      <p:sp>
        <p:nvSpPr>
          <p:cNvPr id="19" name="Rectangle 18"/>
          <p:cNvSpPr>
            <a:spLocks noChangeArrowheads="1"/>
          </p:cNvSpPr>
          <p:nvPr/>
        </p:nvSpPr>
        <p:spPr bwMode="auto">
          <a:xfrm>
            <a:off x="7019925" y="3573463"/>
            <a:ext cx="1944688" cy="215900"/>
          </a:xfrm>
          <a:prstGeom prst="rect">
            <a:avLst/>
          </a:prstGeom>
          <a:solidFill>
            <a:srgbClr val="6E4448"/>
          </a:solidFill>
          <a:ln w="9525">
            <a:solidFill>
              <a:schemeClr val="tx1"/>
            </a:solidFill>
            <a:miter lim="800000"/>
            <a:headEnd/>
            <a:tailEnd/>
          </a:ln>
        </p:spPr>
        <p:txBody>
          <a:bodyPr wrap="none" anchor="ctr"/>
          <a:lstStyle/>
          <a:p>
            <a:pPr algn="ctr" eaLnBrk="1" hangingPunct="1">
              <a:defRPr/>
            </a:pPr>
            <a:r>
              <a:rPr lang="nl-BE" sz="1600" cap="small" dirty="0" smtClean="0">
                <a:solidFill>
                  <a:schemeClr val="accent3"/>
                </a:solidFill>
              </a:rPr>
              <a:t>Do</a:t>
            </a:r>
            <a:endParaRPr lang="nl-NL" sz="1600" cap="small" dirty="0">
              <a:solidFill>
                <a:schemeClr val="accent3"/>
              </a:solidFill>
            </a:endParaRPr>
          </a:p>
        </p:txBody>
      </p:sp>
      <p:sp>
        <p:nvSpPr>
          <p:cNvPr id="20" name="Rectangle 19"/>
          <p:cNvSpPr>
            <a:spLocks noChangeArrowheads="1"/>
          </p:cNvSpPr>
          <p:nvPr/>
        </p:nvSpPr>
        <p:spPr bwMode="auto">
          <a:xfrm>
            <a:off x="4859338" y="4437063"/>
            <a:ext cx="1657350" cy="215900"/>
          </a:xfrm>
          <a:prstGeom prst="rect">
            <a:avLst/>
          </a:prstGeom>
          <a:solidFill>
            <a:srgbClr val="6E4448"/>
          </a:solidFill>
          <a:ln w="9525">
            <a:solidFill>
              <a:schemeClr val="tx1"/>
            </a:solidFill>
            <a:miter lim="800000"/>
            <a:headEnd/>
            <a:tailEnd/>
          </a:ln>
        </p:spPr>
        <p:txBody>
          <a:bodyPr wrap="none" anchor="ctr"/>
          <a:lstStyle/>
          <a:p>
            <a:pPr algn="ctr" eaLnBrk="1" hangingPunct="1">
              <a:defRPr/>
            </a:pPr>
            <a:r>
              <a:rPr lang="nl-BE" sz="1600" cap="small" dirty="0" err="1" smtClean="0">
                <a:solidFill>
                  <a:schemeClr val="accent3"/>
                </a:solidFill>
              </a:rPr>
              <a:t>Control</a:t>
            </a:r>
            <a:r>
              <a:rPr lang="nl-BE" sz="1600" cap="small" dirty="0" smtClean="0">
                <a:solidFill>
                  <a:schemeClr val="accent3"/>
                </a:solidFill>
              </a:rPr>
              <a:t>/Check</a:t>
            </a:r>
            <a:endParaRPr lang="nl-NL" sz="1600" cap="small" dirty="0">
              <a:solidFill>
                <a:schemeClr val="accent3"/>
              </a:solidFill>
            </a:endParaRPr>
          </a:p>
        </p:txBody>
      </p:sp>
      <p:sp>
        <p:nvSpPr>
          <p:cNvPr id="21" name="Rectangle 20"/>
          <p:cNvSpPr>
            <a:spLocks noChangeArrowheads="1"/>
          </p:cNvSpPr>
          <p:nvPr/>
        </p:nvSpPr>
        <p:spPr bwMode="auto">
          <a:xfrm>
            <a:off x="4356100" y="3000375"/>
            <a:ext cx="1547813" cy="287338"/>
          </a:xfrm>
          <a:prstGeom prst="rect">
            <a:avLst/>
          </a:prstGeom>
          <a:solidFill>
            <a:srgbClr val="6E4448"/>
          </a:solidFill>
          <a:ln w="9525">
            <a:solidFill>
              <a:schemeClr val="tx1"/>
            </a:solidFill>
            <a:miter lim="800000"/>
            <a:headEnd/>
            <a:tailEnd/>
          </a:ln>
        </p:spPr>
        <p:txBody>
          <a:bodyPr wrap="none" anchor="ctr"/>
          <a:lstStyle/>
          <a:p>
            <a:pPr algn="ctr" eaLnBrk="1" hangingPunct="1">
              <a:defRPr/>
            </a:pPr>
            <a:r>
              <a:rPr lang="nl-BE" sz="1600" cap="small" dirty="0" err="1" smtClean="0">
                <a:solidFill>
                  <a:schemeClr val="accent3"/>
                </a:solidFill>
              </a:rPr>
              <a:t>Adjust</a:t>
            </a:r>
            <a:endParaRPr lang="nl-NL" sz="1600" cap="small" dirty="0">
              <a:solidFill>
                <a:schemeClr val="accent3"/>
              </a:solidFill>
            </a:endParaRPr>
          </a:p>
        </p:txBody>
      </p:sp>
      <p:sp>
        <p:nvSpPr>
          <p:cNvPr id="22" name="AutoShape 21"/>
          <p:cNvSpPr>
            <a:spLocks noChangeArrowheads="1"/>
          </p:cNvSpPr>
          <p:nvPr/>
        </p:nvSpPr>
        <p:spPr bwMode="auto">
          <a:xfrm>
            <a:off x="1979613" y="2205038"/>
            <a:ext cx="288925" cy="144462"/>
          </a:xfrm>
          <a:prstGeom prst="rightArrow">
            <a:avLst>
              <a:gd name="adj1" fmla="val 50000"/>
              <a:gd name="adj2" fmla="val 50000"/>
            </a:avLst>
          </a:prstGeom>
          <a:solidFill>
            <a:srgbClr val="5C743D"/>
          </a:solidFill>
          <a:ln w="9525">
            <a:solidFill>
              <a:schemeClr val="tx1"/>
            </a:solidFill>
            <a:miter lim="800000"/>
            <a:headEnd/>
            <a:tailEnd/>
          </a:ln>
        </p:spPr>
        <p:txBody>
          <a:bodyPr wrap="none" anchor="ctr"/>
          <a:lstStyle/>
          <a:p>
            <a:pPr eaLnBrk="1" hangingPunct="1"/>
            <a:endParaRPr lang="nl-BE" sz="1800">
              <a:latin typeface="Arial" charset="0"/>
            </a:endParaRPr>
          </a:p>
        </p:txBody>
      </p:sp>
      <p:sp>
        <p:nvSpPr>
          <p:cNvPr id="23" name="AutoShape 22"/>
          <p:cNvSpPr>
            <a:spLocks noChangeArrowheads="1"/>
          </p:cNvSpPr>
          <p:nvPr/>
        </p:nvSpPr>
        <p:spPr bwMode="auto">
          <a:xfrm rot="5400000">
            <a:off x="3131344" y="3140869"/>
            <a:ext cx="288925" cy="144463"/>
          </a:xfrm>
          <a:prstGeom prst="rightArrow">
            <a:avLst>
              <a:gd name="adj1" fmla="val 50000"/>
              <a:gd name="adj2" fmla="val 50000"/>
            </a:avLst>
          </a:prstGeom>
          <a:solidFill>
            <a:srgbClr val="5C743D"/>
          </a:solidFill>
          <a:ln w="9525">
            <a:solidFill>
              <a:schemeClr val="tx1"/>
            </a:solidFill>
            <a:miter lim="800000"/>
            <a:headEnd/>
            <a:tailEnd/>
          </a:ln>
        </p:spPr>
        <p:txBody>
          <a:bodyPr rot="10800000" vert="eaVert" wrap="none" anchor="ctr"/>
          <a:lstStyle/>
          <a:p>
            <a:pPr eaLnBrk="1" hangingPunct="1"/>
            <a:endParaRPr lang="nl-BE" sz="1800">
              <a:latin typeface="Arial" charset="0"/>
            </a:endParaRPr>
          </a:p>
        </p:txBody>
      </p:sp>
      <p:sp>
        <p:nvSpPr>
          <p:cNvPr id="24" name="AutoShape 23"/>
          <p:cNvSpPr>
            <a:spLocks noChangeArrowheads="1"/>
          </p:cNvSpPr>
          <p:nvPr/>
        </p:nvSpPr>
        <p:spPr bwMode="auto">
          <a:xfrm rot="10800000">
            <a:off x="2555875" y="4581525"/>
            <a:ext cx="288925" cy="144463"/>
          </a:xfrm>
          <a:prstGeom prst="rightArrow">
            <a:avLst>
              <a:gd name="adj1" fmla="val 50000"/>
              <a:gd name="adj2" fmla="val 50000"/>
            </a:avLst>
          </a:prstGeom>
          <a:solidFill>
            <a:srgbClr val="5C743D"/>
          </a:solidFill>
          <a:ln w="9525">
            <a:solidFill>
              <a:schemeClr val="tx1"/>
            </a:solidFill>
            <a:miter lim="800000"/>
            <a:headEnd/>
            <a:tailEnd/>
          </a:ln>
        </p:spPr>
        <p:txBody>
          <a:bodyPr rot="10800000" wrap="none" anchor="ctr"/>
          <a:lstStyle/>
          <a:p>
            <a:pPr eaLnBrk="1" hangingPunct="1"/>
            <a:endParaRPr lang="nl-BE" sz="1800">
              <a:latin typeface="Arial" charset="0"/>
            </a:endParaRPr>
          </a:p>
        </p:txBody>
      </p:sp>
      <p:sp>
        <p:nvSpPr>
          <p:cNvPr id="25" name="AutoShape 24"/>
          <p:cNvSpPr>
            <a:spLocks noChangeArrowheads="1"/>
          </p:cNvSpPr>
          <p:nvPr/>
        </p:nvSpPr>
        <p:spPr bwMode="auto">
          <a:xfrm rot="-5400000">
            <a:off x="1115219" y="3572669"/>
            <a:ext cx="288925" cy="144463"/>
          </a:xfrm>
          <a:prstGeom prst="rightArrow">
            <a:avLst>
              <a:gd name="adj1" fmla="val 50000"/>
              <a:gd name="adj2" fmla="val 50000"/>
            </a:avLst>
          </a:prstGeom>
          <a:solidFill>
            <a:srgbClr val="5C743D"/>
          </a:solidFill>
          <a:ln w="9525">
            <a:solidFill>
              <a:schemeClr val="tx1"/>
            </a:solidFill>
            <a:miter lim="800000"/>
            <a:headEnd/>
            <a:tailEnd/>
          </a:ln>
        </p:spPr>
        <p:txBody>
          <a:bodyPr vert="eaVert" wrap="none" anchor="ctr"/>
          <a:lstStyle/>
          <a:p>
            <a:pPr eaLnBrk="1" hangingPunct="1"/>
            <a:endParaRPr lang="nl-BE" sz="1800">
              <a:latin typeface="Arial" charset="0"/>
            </a:endParaRPr>
          </a:p>
        </p:txBody>
      </p:sp>
      <p:sp>
        <p:nvSpPr>
          <p:cNvPr id="26" name="AutoShape 25"/>
          <p:cNvSpPr>
            <a:spLocks noChangeArrowheads="1"/>
          </p:cNvSpPr>
          <p:nvPr/>
        </p:nvSpPr>
        <p:spPr bwMode="auto">
          <a:xfrm>
            <a:off x="6227763" y="2205038"/>
            <a:ext cx="288925" cy="144462"/>
          </a:xfrm>
          <a:prstGeom prst="rightArrow">
            <a:avLst>
              <a:gd name="adj1" fmla="val 50000"/>
              <a:gd name="adj2" fmla="val 50000"/>
            </a:avLst>
          </a:prstGeom>
          <a:solidFill>
            <a:srgbClr val="5C743D"/>
          </a:solidFill>
          <a:ln w="9525">
            <a:solidFill>
              <a:schemeClr val="tx1"/>
            </a:solidFill>
            <a:miter lim="800000"/>
            <a:headEnd/>
            <a:tailEnd/>
          </a:ln>
        </p:spPr>
        <p:txBody>
          <a:bodyPr wrap="none" anchor="ctr"/>
          <a:lstStyle/>
          <a:p>
            <a:pPr eaLnBrk="1" hangingPunct="1"/>
            <a:endParaRPr lang="nl-BE" sz="1800">
              <a:latin typeface="Arial" charset="0"/>
            </a:endParaRPr>
          </a:p>
        </p:txBody>
      </p:sp>
      <p:sp>
        <p:nvSpPr>
          <p:cNvPr id="27" name="AutoShape 26"/>
          <p:cNvSpPr>
            <a:spLocks noChangeArrowheads="1"/>
          </p:cNvSpPr>
          <p:nvPr/>
        </p:nvSpPr>
        <p:spPr bwMode="auto">
          <a:xfrm rot="5400000">
            <a:off x="7452519" y="3069431"/>
            <a:ext cx="288925" cy="144463"/>
          </a:xfrm>
          <a:prstGeom prst="rightArrow">
            <a:avLst>
              <a:gd name="adj1" fmla="val 50000"/>
              <a:gd name="adj2" fmla="val 50000"/>
            </a:avLst>
          </a:prstGeom>
          <a:solidFill>
            <a:srgbClr val="5C743D"/>
          </a:solidFill>
          <a:ln w="9525">
            <a:solidFill>
              <a:schemeClr val="tx1"/>
            </a:solidFill>
            <a:miter lim="800000"/>
            <a:headEnd/>
            <a:tailEnd/>
          </a:ln>
        </p:spPr>
        <p:txBody>
          <a:bodyPr rot="10800000" vert="eaVert" wrap="none" anchor="ctr"/>
          <a:lstStyle/>
          <a:p>
            <a:pPr eaLnBrk="1" hangingPunct="1"/>
            <a:endParaRPr lang="nl-BE" sz="1800">
              <a:latin typeface="Arial" charset="0"/>
            </a:endParaRPr>
          </a:p>
        </p:txBody>
      </p:sp>
      <p:sp>
        <p:nvSpPr>
          <p:cNvPr id="28" name="AutoShape 27"/>
          <p:cNvSpPr>
            <a:spLocks noChangeArrowheads="1"/>
          </p:cNvSpPr>
          <p:nvPr/>
        </p:nvSpPr>
        <p:spPr bwMode="auto">
          <a:xfrm rot="10800000">
            <a:off x="6877050" y="4581525"/>
            <a:ext cx="288925" cy="144463"/>
          </a:xfrm>
          <a:prstGeom prst="rightArrow">
            <a:avLst>
              <a:gd name="adj1" fmla="val 50000"/>
              <a:gd name="adj2" fmla="val 50000"/>
            </a:avLst>
          </a:prstGeom>
          <a:solidFill>
            <a:srgbClr val="5C743D"/>
          </a:solidFill>
          <a:ln w="9525">
            <a:solidFill>
              <a:schemeClr val="tx1"/>
            </a:solidFill>
            <a:miter lim="800000"/>
            <a:headEnd/>
            <a:tailEnd/>
          </a:ln>
        </p:spPr>
        <p:txBody>
          <a:bodyPr rot="10800000" wrap="none" anchor="ctr"/>
          <a:lstStyle/>
          <a:p>
            <a:pPr eaLnBrk="1" hangingPunct="1"/>
            <a:endParaRPr lang="nl-BE" sz="1800">
              <a:latin typeface="Arial" charset="0"/>
            </a:endParaRPr>
          </a:p>
        </p:txBody>
      </p:sp>
      <p:sp>
        <p:nvSpPr>
          <p:cNvPr id="29" name="AutoShape 28"/>
          <p:cNvSpPr>
            <a:spLocks noChangeArrowheads="1"/>
          </p:cNvSpPr>
          <p:nvPr/>
        </p:nvSpPr>
        <p:spPr bwMode="auto">
          <a:xfrm rot="-5400000">
            <a:off x="5436394" y="3572669"/>
            <a:ext cx="288925" cy="144463"/>
          </a:xfrm>
          <a:prstGeom prst="rightArrow">
            <a:avLst>
              <a:gd name="adj1" fmla="val 50000"/>
              <a:gd name="adj2" fmla="val 50000"/>
            </a:avLst>
          </a:prstGeom>
          <a:solidFill>
            <a:srgbClr val="5C743D"/>
          </a:solidFill>
          <a:ln w="9525">
            <a:solidFill>
              <a:schemeClr val="tx1"/>
            </a:solidFill>
            <a:miter lim="800000"/>
            <a:headEnd/>
            <a:tailEnd/>
          </a:ln>
        </p:spPr>
        <p:txBody>
          <a:bodyPr vert="eaVert" wrap="none" anchor="ctr"/>
          <a:lstStyle/>
          <a:p>
            <a:pPr eaLnBrk="1" hangingPunct="1"/>
            <a:endParaRPr lang="nl-BE" sz="1800">
              <a:latin typeface="Arial" charset="0"/>
            </a:endParaRPr>
          </a:p>
        </p:txBody>
      </p:sp>
      <p:sp>
        <p:nvSpPr>
          <p:cNvPr id="31" name="Line 30"/>
          <p:cNvSpPr>
            <a:spLocks noChangeShapeType="1"/>
          </p:cNvSpPr>
          <p:nvPr/>
        </p:nvSpPr>
        <p:spPr bwMode="auto">
          <a:xfrm>
            <a:off x="1619250" y="1844675"/>
            <a:ext cx="1008063" cy="431800"/>
          </a:xfrm>
          <a:prstGeom prst="line">
            <a:avLst/>
          </a:prstGeom>
          <a:noFill/>
          <a:ln w="9525">
            <a:solidFill>
              <a:schemeClr val="tx1"/>
            </a:solidFill>
            <a:round/>
            <a:headEnd/>
            <a:tailEnd type="triangle" w="med" len="med"/>
          </a:ln>
        </p:spPr>
        <p:txBody>
          <a:bodyPr/>
          <a:lstStyle/>
          <a:p>
            <a:endParaRPr lang="nl-BE"/>
          </a:p>
        </p:txBody>
      </p:sp>
      <p:sp>
        <p:nvSpPr>
          <p:cNvPr id="32" name="Line 31"/>
          <p:cNvSpPr>
            <a:spLocks noChangeShapeType="1"/>
          </p:cNvSpPr>
          <p:nvPr/>
        </p:nvSpPr>
        <p:spPr bwMode="auto">
          <a:xfrm flipH="1">
            <a:off x="2771775" y="1628775"/>
            <a:ext cx="71438" cy="576263"/>
          </a:xfrm>
          <a:prstGeom prst="line">
            <a:avLst/>
          </a:prstGeom>
          <a:noFill/>
          <a:ln w="9525">
            <a:solidFill>
              <a:schemeClr val="tx1"/>
            </a:solidFill>
            <a:round/>
            <a:headEnd/>
            <a:tailEnd type="triangle" w="med" len="med"/>
          </a:ln>
        </p:spPr>
        <p:txBody>
          <a:bodyPr/>
          <a:lstStyle/>
          <a:p>
            <a:endParaRPr lang="nl-BE"/>
          </a:p>
        </p:txBody>
      </p:sp>
      <p:sp>
        <p:nvSpPr>
          <p:cNvPr id="33" name="Line 32"/>
          <p:cNvSpPr>
            <a:spLocks noChangeShapeType="1"/>
          </p:cNvSpPr>
          <p:nvPr/>
        </p:nvSpPr>
        <p:spPr bwMode="auto">
          <a:xfrm flipV="1">
            <a:off x="3563938" y="2060575"/>
            <a:ext cx="792162" cy="647700"/>
          </a:xfrm>
          <a:prstGeom prst="line">
            <a:avLst/>
          </a:prstGeom>
          <a:noFill/>
          <a:ln w="9525">
            <a:solidFill>
              <a:schemeClr val="tx1"/>
            </a:solidFill>
            <a:round/>
            <a:headEnd/>
            <a:tailEnd type="triangle" w="med" len="med"/>
          </a:ln>
        </p:spPr>
        <p:txBody>
          <a:bodyPr/>
          <a:lstStyle/>
          <a:p>
            <a:endParaRPr lang="nl-BE"/>
          </a:p>
        </p:txBody>
      </p:sp>
      <p:sp>
        <p:nvSpPr>
          <p:cNvPr id="34" name="Line 33"/>
          <p:cNvSpPr>
            <a:spLocks noChangeShapeType="1"/>
          </p:cNvSpPr>
          <p:nvPr/>
        </p:nvSpPr>
        <p:spPr bwMode="auto">
          <a:xfrm flipH="1" flipV="1">
            <a:off x="1619250" y="3141663"/>
            <a:ext cx="1223963" cy="503237"/>
          </a:xfrm>
          <a:prstGeom prst="line">
            <a:avLst/>
          </a:prstGeom>
          <a:noFill/>
          <a:ln w="9525">
            <a:solidFill>
              <a:schemeClr val="tx1"/>
            </a:solidFill>
            <a:round/>
            <a:headEnd/>
            <a:tailEnd type="triangle" w="med" len="med"/>
          </a:ln>
        </p:spPr>
        <p:txBody>
          <a:bodyPr/>
          <a:lstStyle/>
          <a:p>
            <a:endParaRPr lang="nl-BE"/>
          </a:p>
        </p:txBody>
      </p:sp>
      <p:sp>
        <p:nvSpPr>
          <p:cNvPr id="35" name="Line 34"/>
          <p:cNvSpPr>
            <a:spLocks noChangeShapeType="1"/>
          </p:cNvSpPr>
          <p:nvPr/>
        </p:nvSpPr>
        <p:spPr bwMode="auto">
          <a:xfrm flipH="1">
            <a:off x="2700338" y="2492375"/>
            <a:ext cx="71437" cy="1728788"/>
          </a:xfrm>
          <a:prstGeom prst="line">
            <a:avLst/>
          </a:prstGeom>
          <a:noFill/>
          <a:ln w="9525">
            <a:solidFill>
              <a:schemeClr val="tx1"/>
            </a:solidFill>
            <a:round/>
            <a:headEnd/>
            <a:tailEnd type="triangle" w="med" len="med"/>
          </a:ln>
        </p:spPr>
        <p:txBody>
          <a:bodyPr/>
          <a:lstStyle/>
          <a:p>
            <a:endParaRPr lang="nl-BE"/>
          </a:p>
        </p:txBody>
      </p:sp>
      <p:sp>
        <p:nvSpPr>
          <p:cNvPr id="36" name="Line 35"/>
          <p:cNvSpPr>
            <a:spLocks noChangeShapeType="1"/>
          </p:cNvSpPr>
          <p:nvPr/>
        </p:nvSpPr>
        <p:spPr bwMode="auto">
          <a:xfrm flipV="1">
            <a:off x="1692275" y="2565400"/>
            <a:ext cx="287338" cy="1223963"/>
          </a:xfrm>
          <a:prstGeom prst="line">
            <a:avLst/>
          </a:prstGeom>
          <a:noFill/>
          <a:ln w="9525">
            <a:solidFill>
              <a:schemeClr val="tx1"/>
            </a:solidFill>
            <a:round/>
            <a:headEnd/>
            <a:tailEnd type="triangle" w="med" len="med"/>
          </a:ln>
        </p:spPr>
        <p:txBody>
          <a:bodyPr/>
          <a:lstStyle/>
          <a:p>
            <a:endParaRPr lang="nl-BE"/>
          </a:p>
        </p:txBody>
      </p:sp>
      <p:sp>
        <p:nvSpPr>
          <p:cNvPr id="37" name="Line 36"/>
          <p:cNvSpPr>
            <a:spLocks noChangeShapeType="1"/>
          </p:cNvSpPr>
          <p:nvPr/>
        </p:nvSpPr>
        <p:spPr bwMode="auto">
          <a:xfrm>
            <a:off x="1476375" y="4149725"/>
            <a:ext cx="287338" cy="215900"/>
          </a:xfrm>
          <a:prstGeom prst="line">
            <a:avLst/>
          </a:prstGeom>
          <a:noFill/>
          <a:ln w="9525">
            <a:solidFill>
              <a:schemeClr val="tx1"/>
            </a:solidFill>
            <a:round/>
            <a:headEnd/>
            <a:tailEnd type="triangle" w="med" len="med"/>
          </a:ln>
        </p:spPr>
        <p:txBody>
          <a:bodyPr/>
          <a:lstStyle/>
          <a:p>
            <a:endParaRPr lang="nl-BE"/>
          </a:p>
        </p:txBody>
      </p:sp>
      <p:sp>
        <p:nvSpPr>
          <p:cNvPr id="38" name="Line 37"/>
          <p:cNvSpPr>
            <a:spLocks noChangeShapeType="1"/>
          </p:cNvSpPr>
          <p:nvPr/>
        </p:nvSpPr>
        <p:spPr bwMode="auto">
          <a:xfrm>
            <a:off x="2195513" y="4508500"/>
            <a:ext cx="1223962" cy="288925"/>
          </a:xfrm>
          <a:prstGeom prst="line">
            <a:avLst/>
          </a:prstGeom>
          <a:noFill/>
          <a:ln w="9525">
            <a:solidFill>
              <a:schemeClr val="tx1"/>
            </a:solidFill>
            <a:round/>
            <a:headEnd/>
            <a:tailEnd type="triangle" w="med" len="med"/>
          </a:ln>
        </p:spPr>
        <p:txBody>
          <a:bodyPr/>
          <a:lstStyle/>
          <a:p>
            <a:endParaRPr lang="nl-BE"/>
          </a:p>
        </p:txBody>
      </p:sp>
      <p:sp>
        <p:nvSpPr>
          <p:cNvPr id="39" name="Line 38"/>
          <p:cNvSpPr>
            <a:spLocks noChangeShapeType="1"/>
          </p:cNvSpPr>
          <p:nvPr/>
        </p:nvSpPr>
        <p:spPr bwMode="auto">
          <a:xfrm>
            <a:off x="1331913" y="2349500"/>
            <a:ext cx="1008062" cy="719138"/>
          </a:xfrm>
          <a:prstGeom prst="line">
            <a:avLst/>
          </a:prstGeom>
          <a:noFill/>
          <a:ln w="9525">
            <a:solidFill>
              <a:schemeClr val="tx1"/>
            </a:solidFill>
            <a:round/>
            <a:headEnd/>
            <a:tailEnd type="triangle" w="med" len="med"/>
          </a:ln>
        </p:spPr>
        <p:txBody>
          <a:bodyPr/>
          <a:lstStyle/>
          <a:p>
            <a:endParaRPr lang="nl-BE"/>
          </a:p>
        </p:txBody>
      </p:sp>
      <p:sp>
        <p:nvSpPr>
          <p:cNvPr id="40" name="Line 39"/>
          <p:cNvSpPr>
            <a:spLocks noChangeShapeType="1"/>
          </p:cNvSpPr>
          <p:nvPr/>
        </p:nvSpPr>
        <p:spPr bwMode="auto">
          <a:xfrm flipH="1">
            <a:off x="3492500" y="2924175"/>
            <a:ext cx="431800" cy="576263"/>
          </a:xfrm>
          <a:prstGeom prst="line">
            <a:avLst/>
          </a:prstGeom>
          <a:noFill/>
          <a:ln w="9525">
            <a:solidFill>
              <a:schemeClr val="tx1"/>
            </a:solidFill>
            <a:round/>
            <a:headEnd/>
            <a:tailEnd type="triangle" w="med" len="med"/>
          </a:ln>
        </p:spPr>
        <p:txBody>
          <a:bodyPr/>
          <a:lstStyle/>
          <a:p>
            <a:endParaRPr lang="nl-BE"/>
          </a:p>
        </p:txBody>
      </p:sp>
      <p:sp>
        <p:nvSpPr>
          <p:cNvPr id="41" name="Line 40"/>
          <p:cNvSpPr>
            <a:spLocks noChangeShapeType="1"/>
          </p:cNvSpPr>
          <p:nvPr/>
        </p:nvSpPr>
        <p:spPr bwMode="auto">
          <a:xfrm flipH="1" flipV="1">
            <a:off x="3419475" y="3789363"/>
            <a:ext cx="576263" cy="360362"/>
          </a:xfrm>
          <a:prstGeom prst="line">
            <a:avLst/>
          </a:prstGeom>
          <a:noFill/>
          <a:ln w="9525">
            <a:solidFill>
              <a:schemeClr val="tx1"/>
            </a:solidFill>
            <a:round/>
            <a:headEnd/>
            <a:tailEnd type="triangle" w="med" len="med"/>
          </a:ln>
        </p:spPr>
        <p:txBody>
          <a:bodyPr/>
          <a:lstStyle/>
          <a:p>
            <a:endParaRPr lang="nl-BE"/>
          </a:p>
        </p:txBody>
      </p:sp>
      <p:sp>
        <p:nvSpPr>
          <p:cNvPr id="42" name="Line 41"/>
          <p:cNvSpPr>
            <a:spLocks noChangeShapeType="1"/>
          </p:cNvSpPr>
          <p:nvPr/>
        </p:nvSpPr>
        <p:spPr bwMode="auto">
          <a:xfrm flipV="1">
            <a:off x="3059113" y="3860800"/>
            <a:ext cx="144462" cy="504825"/>
          </a:xfrm>
          <a:prstGeom prst="line">
            <a:avLst/>
          </a:prstGeom>
          <a:noFill/>
          <a:ln w="9525">
            <a:solidFill>
              <a:schemeClr val="tx1"/>
            </a:solidFill>
            <a:round/>
            <a:headEnd/>
            <a:tailEnd type="triangle" w="med" len="med"/>
          </a:ln>
        </p:spPr>
        <p:txBody>
          <a:bodyPr/>
          <a:lstStyle/>
          <a:p>
            <a:endParaRPr lang="nl-BE"/>
          </a:p>
        </p:txBody>
      </p:sp>
      <p:sp>
        <p:nvSpPr>
          <p:cNvPr id="43" name="Line 42"/>
          <p:cNvSpPr>
            <a:spLocks noChangeShapeType="1"/>
          </p:cNvSpPr>
          <p:nvPr/>
        </p:nvSpPr>
        <p:spPr bwMode="auto">
          <a:xfrm flipH="1" flipV="1">
            <a:off x="1331913" y="3357563"/>
            <a:ext cx="360362" cy="647700"/>
          </a:xfrm>
          <a:prstGeom prst="line">
            <a:avLst/>
          </a:prstGeom>
          <a:noFill/>
          <a:ln w="9525">
            <a:solidFill>
              <a:schemeClr val="tx1"/>
            </a:solidFill>
            <a:round/>
            <a:headEnd/>
            <a:tailEnd type="triangle" w="med" len="med"/>
          </a:ln>
        </p:spPr>
        <p:txBody>
          <a:bodyPr/>
          <a:lstStyle/>
          <a:p>
            <a:endParaRPr lang="nl-BE"/>
          </a:p>
        </p:txBody>
      </p:sp>
      <p:sp>
        <p:nvSpPr>
          <p:cNvPr id="44" name="Line 43"/>
          <p:cNvSpPr>
            <a:spLocks noChangeShapeType="1"/>
          </p:cNvSpPr>
          <p:nvPr/>
        </p:nvSpPr>
        <p:spPr bwMode="auto">
          <a:xfrm flipV="1">
            <a:off x="5651500" y="3860800"/>
            <a:ext cx="433388" cy="504825"/>
          </a:xfrm>
          <a:prstGeom prst="line">
            <a:avLst/>
          </a:prstGeom>
          <a:noFill/>
          <a:ln w="9525">
            <a:solidFill>
              <a:schemeClr val="tx1"/>
            </a:solidFill>
            <a:round/>
            <a:headEnd/>
            <a:tailEnd type="triangle" w="med" len="med"/>
          </a:ln>
        </p:spPr>
        <p:txBody>
          <a:bodyPr/>
          <a:lstStyle/>
          <a:p>
            <a:endParaRPr lang="nl-BE"/>
          </a:p>
        </p:txBody>
      </p:sp>
      <p:sp>
        <p:nvSpPr>
          <p:cNvPr id="45" name="Line 44"/>
          <p:cNvSpPr>
            <a:spLocks noChangeShapeType="1"/>
          </p:cNvSpPr>
          <p:nvPr/>
        </p:nvSpPr>
        <p:spPr bwMode="auto">
          <a:xfrm flipH="1" flipV="1">
            <a:off x="6804025" y="4221163"/>
            <a:ext cx="73025" cy="936625"/>
          </a:xfrm>
          <a:prstGeom prst="line">
            <a:avLst/>
          </a:prstGeom>
          <a:noFill/>
          <a:ln w="9525">
            <a:solidFill>
              <a:schemeClr val="tx1"/>
            </a:solidFill>
            <a:round/>
            <a:headEnd/>
            <a:tailEnd type="triangle" w="med" len="med"/>
          </a:ln>
        </p:spPr>
        <p:txBody>
          <a:bodyPr/>
          <a:lstStyle/>
          <a:p>
            <a:endParaRPr lang="nl-BE"/>
          </a:p>
        </p:txBody>
      </p:sp>
      <p:sp>
        <p:nvSpPr>
          <p:cNvPr id="46" name="Line 45"/>
          <p:cNvSpPr>
            <a:spLocks noChangeShapeType="1"/>
          </p:cNvSpPr>
          <p:nvPr/>
        </p:nvSpPr>
        <p:spPr bwMode="auto">
          <a:xfrm flipH="1" flipV="1">
            <a:off x="7235825" y="4005263"/>
            <a:ext cx="865188" cy="576262"/>
          </a:xfrm>
          <a:prstGeom prst="line">
            <a:avLst/>
          </a:prstGeom>
          <a:noFill/>
          <a:ln w="9525">
            <a:solidFill>
              <a:schemeClr val="tx1"/>
            </a:solidFill>
            <a:round/>
            <a:headEnd/>
            <a:tailEnd type="triangle" w="med" len="med"/>
          </a:ln>
        </p:spPr>
        <p:txBody>
          <a:bodyPr/>
          <a:lstStyle/>
          <a:p>
            <a:endParaRPr lang="nl-BE"/>
          </a:p>
        </p:txBody>
      </p:sp>
      <p:sp>
        <p:nvSpPr>
          <p:cNvPr id="47" name="Line 46"/>
          <p:cNvSpPr>
            <a:spLocks noChangeShapeType="1"/>
          </p:cNvSpPr>
          <p:nvPr/>
        </p:nvSpPr>
        <p:spPr bwMode="auto">
          <a:xfrm flipH="1">
            <a:off x="7164388" y="2565400"/>
            <a:ext cx="287337" cy="215900"/>
          </a:xfrm>
          <a:prstGeom prst="line">
            <a:avLst/>
          </a:prstGeom>
          <a:noFill/>
          <a:ln w="9525">
            <a:solidFill>
              <a:schemeClr val="tx1"/>
            </a:solidFill>
            <a:round/>
            <a:headEnd/>
            <a:tailEnd type="triangle" w="med" len="med"/>
          </a:ln>
        </p:spPr>
        <p:txBody>
          <a:bodyPr/>
          <a:lstStyle/>
          <a:p>
            <a:endParaRPr lang="nl-BE"/>
          </a:p>
        </p:txBody>
      </p:sp>
      <p:sp>
        <p:nvSpPr>
          <p:cNvPr id="48" name="Line 47"/>
          <p:cNvSpPr>
            <a:spLocks noChangeShapeType="1"/>
          </p:cNvSpPr>
          <p:nvPr/>
        </p:nvSpPr>
        <p:spPr bwMode="auto">
          <a:xfrm>
            <a:off x="5508625" y="2060575"/>
            <a:ext cx="792163" cy="647700"/>
          </a:xfrm>
          <a:prstGeom prst="line">
            <a:avLst/>
          </a:prstGeom>
          <a:noFill/>
          <a:ln w="9525">
            <a:solidFill>
              <a:schemeClr val="tx1"/>
            </a:solidFill>
            <a:round/>
            <a:headEnd/>
            <a:tailEnd type="triangle" w="med" len="med"/>
          </a:ln>
        </p:spPr>
        <p:txBody>
          <a:bodyPr/>
          <a:lstStyle/>
          <a:p>
            <a:endParaRPr lang="nl-BE"/>
          </a:p>
        </p:txBody>
      </p:sp>
      <p:sp>
        <p:nvSpPr>
          <p:cNvPr id="49" name="Line 48"/>
          <p:cNvSpPr>
            <a:spLocks noChangeShapeType="1"/>
          </p:cNvSpPr>
          <p:nvPr/>
        </p:nvSpPr>
        <p:spPr bwMode="auto">
          <a:xfrm flipH="1">
            <a:off x="7667625" y="3068638"/>
            <a:ext cx="1152525" cy="288925"/>
          </a:xfrm>
          <a:prstGeom prst="line">
            <a:avLst/>
          </a:prstGeom>
          <a:noFill/>
          <a:ln w="9525">
            <a:solidFill>
              <a:schemeClr val="tx1"/>
            </a:solidFill>
            <a:round/>
            <a:headEnd/>
            <a:tailEnd type="triangle" w="med" len="med"/>
          </a:ln>
        </p:spPr>
        <p:txBody>
          <a:bodyPr/>
          <a:lstStyle/>
          <a:p>
            <a:endParaRPr lang="nl-BE"/>
          </a:p>
        </p:txBody>
      </p:sp>
      <p:sp>
        <p:nvSpPr>
          <p:cNvPr id="50" name="Line 49"/>
          <p:cNvSpPr>
            <a:spLocks noChangeShapeType="1"/>
          </p:cNvSpPr>
          <p:nvPr/>
        </p:nvSpPr>
        <p:spPr bwMode="auto">
          <a:xfrm>
            <a:off x="5003800" y="2420938"/>
            <a:ext cx="863600" cy="576262"/>
          </a:xfrm>
          <a:prstGeom prst="line">
            <a:avLst/>
          </a:prstGeom>
          <a:noFill/>
          <a:ln w="9525">
            <a:solidFill>
              <a:schemeClr val="tx1"/>
            </a:solidFill>
            <a:round/>
            <a:headEnd/>
            <a:tailEnd type="triangle" w="med" len="med"/>
          </a:ln>
        </p:spPr>
        <p:txBody>
          <a:bodyPr/>
          <a:lstStyle/>
          <a:p>
            <a:endParaRPr lang="nl-BE"/>
          </a:p>
        </p:txBody>
      </p:sp>
      <p:sp>
        <p:nvSpPr>
          <p:cNvPr id="51" name="Line 50"/>
          <p:cNvSpPr>
            <a:spLocks noChangeShapeType="1"/>
          </p:cNvSpPr>
          <p:nvPr/>
        </p:nvSpPr>
        <p:spPr bwMode="auto">
          <a:xfrm flipH="1">
            <a:off x="6877050" y="2349500"/>
            <a:ext cx="142875" cy="358775"/>
          </a:xfrm>
          <a:prstGeom prst="line">
            <a:avLst/>
          </a:prstGeom>
          <a:noFill/>
          <a:ln w="9525">
            <a:solidFill>
              <a:schemeClr val="tx1"/>
            </a:solidFill>
            <a:round/>
            <a:headEnd/>
            <a:tailEnd type="triangle" w="med" len="med"/>
          </a:ln>
        </p:spPr>
        <p:txBody>
          <a:bodyPr/>
          <a:lstStyle/>
          <a:p>
            <a:endParaRPr lang="nl-BE"/>
          </a:p>
        </p:txBody>
      </p:sp>
      <p:sp>
        <p:nvSpPr>
          <p:cNvPr id="52" name="Line 51"/>
          <p:cNvSpPr>
            <a:spLocks noChangeShapeType="1"/>
          </p:cNvSpPr>
          <p:nvPr/>
        </p:nvSpPr>
        <p:spPr bwMode="auto">
          <a:xfrm>
            <a:off x="5795963" y="3284538"/>
            <a:ext cx="215900" cy="73025"/>
          </a:xfrm>
          <a:prstGeom prst="line">
            <a:avLst/>
          </a:prstGeom>
          <a:noFill/>
          <a:ln w="9525">
            <a:solidFill>
              <a:schemeClr val="tx1"/>
            </a:solidFill>
            <a:round/>
            <a:headEnd/>
            <a:tailEnd type="triangle" w="med" len="med"/>
          </a:ln>
        </p:spPr>
        <p:txBody>
          <a:bodyPr/>
          <a:lstStyle/>
          <a:p>
            <a:endParaRPr lang="nl-BE"/>
          </a:p>
        </p:txBody>
      </p:sp>
      <p:sp>
        <p:nvSpPr>
          <p:cNvPr id="54" name="Rechthoek 53"/>
          <p:cNvSpPr/>
          <p:nvPr/>
        </p:nvSpPr>
        <p:spPr>
          <a:xfrm>
            <a:off x="251520" y="5733256"/>
            <a:ext cx="1992853" cy="410882"/>
          </a:xfrm>
          <a:prstGeom prst="rect">
            <a:avLst/>
          </a:prstGeom>
        </p:spPr>
        <p:txBody>
          <a:bodyPr wrap="none">
            <a:spAutoFit/>
          </a:bodyPr>
          <a:lstStyle/>
          <a:p>
            <a:r>
              <a:rPr lang="en-GB" dirty="0" smtClean="0">
                <a:latin typeface="Arial Unicode MS" pitchFamily="34" charset="-128"/>
              </a:rPr>
              <a:t>(Bernhardt, 2004)</a:t>
            </a:r>
            <a:endParaRPr lang="nl-BE"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2"/>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38"/>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42"/>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37"/>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43"/>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36"/>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39"/>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41"/>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40"/>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33"/>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499"/>
                                          </p:stCondLst>
                                        </p:cTn>
                                        <p:tgtEl>
                                          <p:spTgt spid="32"/>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0"/>
                                  </p:stCondLst>
                                  <p:childTnLst>
                                    <p:set>
                                      <p:cBhvr>
                                        <p:cTn id="57" dur="1" fill="hold">
                                          <p:stCondLst>
                                            <p:cond delay="499"/>
                                          </p:stCondLst>
                                        </p:cTn>
                                        <p:tgtEl>
                                          <p:spTgt spid="35"/>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499"/>
                                          </p:stCondLst>
                                        </p:cTn>
                                        <p:tgtEl>
                                          <p:spTgt spid="31"/>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0"/>
                                  </p:stCondLst>
                                  <p:childTnLst>
                                    <p:set>
                                      <p:cBhvr>
                                        <p:cTn id="63" dur="1" fill="hold">
                                          <p:stCondLst>
                                            <p:cond delay="499"/>
                                          </p:stCondLst>
                                        </p:cTn>
                                        <p:tgtEl>
                                          <p:spTgt spid="34"/>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499"/>
                                          </p:stCondLst>
                                        </p:cTn>
                                        <p:tgtEl>
                                          <p:spTgt spid="9"/>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grpId="0" nodeType="afterEffect">
                                  <p:stCondLst>
                                    <p:cond delay="0"/>
                                  </p:stCondLst>
                                  <p:childTnLst>
                                    <p:set>
                                      <p:cBhvr>
                                        <p:cTn id="69" dur="1" fill="hold">
                                          <p:stCondLst>
                                            <p:cond delay="499"/>
                                          </p:stCondLst>
                                        </p:cTn>
                                        <p:tgtEl>
                                          <p:spTgt spid="12"/>
                                        </p:tgtEl>
                                        <p:attrNameLst>
                                          <p:attrName>style.visibility</p:attrName>
                                        </p:attrNameLst>
                                      </p:cBhvr>
                                      <p:to>
                                        <p:strVal val="visible"/>
                                      </p:to>
                                    </p:set>
                                  </p:child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499"/>
                                          </p:stCondLst>
                                        </p:cTn>
                                        <p:tgtEl>
                                          <p:spTgt spid="11"/>
                                        </p:tgtEl>
                                        <p:attrNameLst>
                                          <p:attrName>style.visibility</p:attrName>
                                        </p:attrNameLst>
                                      </p:cBhvr>
                                      <p:to>
                                        <p:strVal val="visible"/>
                                      </p:to>
                                    </p:set>
                                  </p:childTnLst>
                                </p:cTn>
                              </p:par>
                            </p:childTnLst>
                          </p:cTn>
                        </p:par>
                        <p:par>
                          <p:cTn id="73" fill="hold">
                            <p:stCondLst>
                              <p:cond delay="11500"/>
                            </p:stCondLst>
                            <p:childTnLst>
                              <p:par>
                                <p:cTn id="74" presetID="1" presetClass="entr" presetSubtype="0" fill="hold" grpId="0" nodeType="afterEffect">
                                  <p:stCondLst>
                                    <p:cond delay="0"/>
                                  </p:stCondLst>
                                  <p:childTnLst>
                                    <p:set>
                                      <p:cBhvr>
                                        <p:cTn id="75" dur="1" fill="hold">
                                          <p:stCondLst>
                                            <p:cond delay="499"/>
                                          </p:stCondLst>
                                        </p:cTn>
                                        <p:tgtEl>
                                          <p:spTgt spid="10"/>
                                        </p:tgtEl>
                                        <p:attrNameLst>
                                          <p:attrName>style.visibility</p:attrName>
                                        </p:attrNameLst>
                                      </p:cBhvr>
                                      <p:to>
                                        <p:strVal val="visible"/>
                                      </p:to>
                                    </p:set>
                                  </p:child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499"/>
                                          </p:stCondLst>
                                        </p:cTn>
                                        <p:tgtEl>
                                          <p:spTgt spid="13"/>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grpId="0" nodeType="afterEffect">
                                  <p:stCondLst>
                                    <p:cond delay="0"/>
                                  </p:stCondLst>
                                  <p:childTnLst>
                                    <p:set>
                                      <p:cBhvr>
                                        <p:cTn id="81" dur="1" fill="hold">
                                          <p:stCondLst>
                                            <p:cond delay="499"/>
                                          </p:stCondLst>
                                        </p:cTn>
                                        <p:tgtEl>
                                          <p:spTgt spid="18"/>
                                        </p:tgtEl>
                                        <p:attrNameLst>
                                          <p:attrName>style.visibility</p:attrName>
                                        </p:attrNameLst>
                                      </p:cBhvr>
                                      <p:to>
                                        <p:strVal val="visible"/>
                                      </p:to>
                                    </p:set>
                                  </p:child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499"/>
                                          </p:stCondLst>
                                        </p:cTn>
                                        <p:tgtEl>
                                          <p:spTgt spid="27"/>
                                        </p:tgtEl>
                                        <p:attrNameLst>
                                          <p:attrName>style.visibility</p:attrName>
                                        </p:attrNameLst>
                                      </p:cBhvr>
                                      <p:to>
                                        <p:strVal val="visible"/>
                                      </p:to>
                                    </p:set>
                                  </p:childTnLst>
                                </p:cTn>
                              </p:par>
                            </p:childTnLst>
                          </p:cTn>
                        </p:par>
                        <p:par>
                          <p:cTn id="85" fill="hold">
                            <p:stCondLst>
                              <p:cond delay="13500"/>
                            </p:stCondLst>
                            <p:childTnLst>
                              <p:par>
                                <p:cTn id="86" presetID="1" presetClass="entr" presetSubtype="0" fill="hold" grpId="0" nodeType="afterEffect">
                                  <p:stCondLst>
                                    <p:cond delay="0"/>
                                  </p:stCondLst>
                                  <p:childTnLst>
                                    <p:set>
                                      <p:cBhvr>
                                        <p:cTn id="87" dur="1" fill="hold">
                                          <p:stCondLst>
                                            <p:cond delay="499"/>
                                          </p:stCondLst>
                                        </p:cTn>
                                        <p:tgtEl>
                                          <p:spTgt spid="19"/>
                                        </p:tgtEl>
                                        <p:attrNameLst>
                                          <p:attrName>style.visibility</p:attrName>
                                        </p:attrNameLst>
                                      </p:cBhvr>
                                      <p:to>
                                        <p:strVal val="visible"/>
                                      </p:to>
                                    </p:set>
                                  </p:child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499"/>
                                          </p:stCondLst>
                                        </p:cTn>
                                        <p:tgtEl>
                                          <p:spTgt spid="28"/>
                                        </p:tgtEl>
                                        <p:attrNameLst>
                                          <p:attrName>style.visibility</p:attrName>
                                        </p:attrNameLst>
                                      </p:cBhvr>
                                      <p:to>
                                        <p:strVal val="visible"/>
                                      </p:to>
                                    </p:set>
                                  </p:childTnLst>
                                </p:cTn>
                              </p:par>
                            </p:childTnLst>
                          </p:cTn>
                        </p:par>
                        <p:par>
                          <p:cTn id="91" fill="hold">
                            <p:stCondLst>
                              <p:cond delay="14500"/>
                            </p:stCondLst>
                            <p:childTnLst>
                              <p:par>
                                <p:cTn id="92" presetID="1" presetClass="entr" presetSubtype="0" fill="hold" grpId="0" nodeType="afterEffect">
                                  <p:stCondLst>
                                    <p:cond delay="0"/>
                                  </p:stCondLst>
                                  <p:childTnLst>
                                    <p:set>
                                      <p:cBhvr>
                                        <p:cTn id="93" dur="1" fill="hold">
                                          <p:stCondLst>
                                            <p:cond delay="499"/>
                                          </p:stCondLst>
                                        </p:cTn>
                                        <p:tgtEl>
                                          <p:spTgt spid="20"/>
                                        </p:tgtEl>
                                        <p:attrNameLst>
                                          <p:attrName>style.visibility</p:attrName>
                                        </p:attrNameLst>
                                      </p:cBhvr>
                                      <p:to>
                                        <p:strVal val="visible"/>
                                      </p:to>
                                    </p:set>
                                  </p:childTnLst>
                                </p:cTn>
                              </p:par>
                            </p:childTnLst>
                          </p:cTn>
                        </p:par>
                        <p:par>
                          <p:cTn id="94" fill="hold">
                            <p:stCondLst>
                              <p:cond delay="15000"/>
                            </p:stCondLst>
                            <p:childTnLst>
                              <p:par>
                                <p:cTn id="95" presetID="1" presetClass="entr" presetSubtype="0" fill="hold" grpId="0" nodeType="afterEffect">
                                  <p:stCondLst>
                                    <p:cond delay="0"/>
                                  </p:stCondLst>
                                  <p:childTnLst>
                                    <p:set>
                                      <p:cBhvr>
                                        <p:cTn id="96" dur="1" fill="hold">
                                          <p:stCondLst>
                                            <p:cond delay="499"/>
                                          </p:stCondLst>
                                        </p:cTn>
                                        <p:tgtEl>
                                          <p:spTgt spid="29"/>
                                        </p:tgtEl>
                                        <p:attrNameLst>
                                          <p:attrName>style.visibility</p:attrName>
                                        </p:attrNameLst>
                                      </p:cBhvr>
                                      <p:to>
                                        <p:strVal val="visible"/>
                                      </p:to>
                                    </p:set>
                                  </p:childTnLst>
                                </p:cTn>
                              </p:par>
                            </p:childTnLst>
                          </p:cTn>
                        </p:par>
                        <p:par>
                          <p:cTn id="97" fill="hold">
                            <p:stCondLst>
                              <p:cond delay="15500"/>
                            </p:stCondLst>
                            <p:childTnLst>
                              <p:par>
                                <p:cTn id="98" presetID="1" presetClass="entr" presetSubtype="0" fill="hold" grpId="0" nodeType="afterEffect">
                                  <p:stCondLst>
                                    <p:cond delay="0"/>
                                  </p:stCondLst>
                                  <p:childTnLst>
                                    <p:set>
                                      <p:cBhvr>
                                        <p:cTn id="99" dur="1" fill="hold">
                                          <p:stCondLst>
                                            <p:cond delay="499"/>
                                          </p:stCondLst>
                                        </p:cTn>
                                        <p:tgtEl>
                                          <p:spTgt spid="21"/>
                                        </p:tgtEl>
                                        <p:attrNameLst>
                                          <p:attrName>style.visibility</p:attrName>
                                        </p:attrNameLst>
                                      </p:cBhvr>
                                      <p:to>
                                        <p:strVal val="visible"/>
                                      </p:to>
                                    </p:set>
                                  </p:childTnLst>
                                </p:cTn>
                              </p:par>
                            </p:childTnLst>
                          </p:cTn>
                        </p:par>
                        <p:par>
                          <p:cTn id="100" fill="hold">
                            <p:stCondLst>
                              <p:cond delay="16000"/>
                            </p:stCondLst>
                            <p:childTnLst>
                              <p:par>
                                <p:cTn id="101" presetID="1" presetClass="entr" presetSubtype="0" fill="hold" grpId="0" nodeType="afterEffect">
                                  <p:stCondLst>
                                    <p:cond delay="0"/>
                                  </p:stCondLst>
                                  <p:childTnLst>
                                    <p:set>
                                      <p:cBhvr>
                                        <p:cTn id="102" dur="1" fill="hold">
                                          <p:stCondLst>
                                            <p:cond delay="499"/>
                                          </p:stCondLst>
                                        </p:cTn>
                                        <p:tgtEl>
                                          <p:spTgt spid="26"/>
                                        </p:tgtEl>
                                        <p:attrNameLst>
                                          <p:attrName>style.visibility</p:attrName>
                                        </p:attrNameLst>
                                      </p:cBhvr>
                                      <p:to>
                                        <p:strVal val="visible"/>
                                      </p:to>
                                    </p:set>
                                  </p:childTnLst>
                                </p:cTn>
                              </p:par>
                            </p:childTnLst>
                          </p:cTn>
                        </p:par>
                        <p:par>
                          <p:cTn id="103" fill="hold">
                            <p:stCondLst>
                              <p:cond delay="16500"/>
                            </p:stCondLst>
                            <p:childTnLst>
                              <p:par>
                                <p:cTn id="104" presetID="1" presetClass="entr" presetSubtype="0" fill="hold" grpId="0" nodeType="afterEffect">
                                  <p:stCondLst>
                                    <p:cond delay="0"/>
                                  </p:stCondLst>
                                  <p:childTnLst>
                                    <p:set>
                                      <p:cBhvr>
                                        <p:cTn id="105" dur="1" fill="hold">
                                          <p:stCondLst>
                                            <p:cond delay="499"/>
                                          </p:stCondLst>
                                        </p:cTn>
                                        <p:tgtEl>
                                          <p:spTgt spid="50"/>
                                        </p:tgtEl>
                                        <p:attrNameLst>
                                          <p:attrName>style.visibility</p:attrName>
                                        </p:attrNameLst>
                                      </p:cBhvr>
                                      <p:to>
                                        <p:strVal val="visible"/>
                                      </p:to>
                                    </p:set>
                                  </p:childTnLst>
                                </p:cTn>
                              </p:par>
                            </p:childTnLst>
                          </p:cTn>
                        </p:par>
                        <p:par>
                          <p:cTn id="106" fill="hold">
                            <p:stCondLst>
                              <p:cond delay="17000"/>
                            </p:stCondLst>
                            <p:childTnLst>
                              <p:par>
                                <p:cTn id="107" presetID="1" presetClass="entr" presetSubtype="0" fill="hold" grpId="0" nodeType="afterEffect">
                                  <p:stCondLst>
                                    <p:cond delay="0"/>
                                  </p:stCondLst>
                                  <p:childTnLst>
                                    <p:set>
                                      <p:cBhvr>
                                        <p:cTn id="108" dur="1" fill="hold">
                                          <p:stCondLst>
                                            <p:cond delay="499"/>
                                          </p:stCondLst>
                                        </p:cTn>
                                        <p:tgtEl>
                                          <p:spTgt spid="48"/>
                                        </p:tgtEl>
                                        <p:attrNameLst>
                                          <p:attrName>style.visibility</p:attrName>
                                        </p:attrNameLst>
                                      </p:cBhvr>
                                      <p:to>
                                        <p:strVal val="visible"/>
                                      </p:to>
                                    </p:set>
                                  </p:childTnLst>
                                </p:cTn>
                              </p:par>
                            </p:childTnLst>
                          </p:cTn>
                        </p:par>
                        <p:par>
                          <p:cTn id="109" fill="hold">
                            <p:stCondLst>
                              <p:cond delay="17500"/>
                            </p:stCondLst>
                            <p:childTnLst>
                              <p:par>
                                <p:cTn id="110" presetID="1" presetClass="entr" presetSubtype="0" fill="hold" grpId="0" nodeType="afterEffect">
                                  <p:stCondLst>
                                    <p:cond delay="0"/>
                                  </p:stCondLst>
                                  <p:childTnLst>
                                    <p:set>
                                      <p:cBhvr>
                                        <p:cTn id="111" dur="1" fill="hold">
                                          <p:stCondLst>
                                            <p:cond delay="499"/>
                                          </p:stCondLst>
                                        </p:cTn>
                                        <p:tgtEl>
                                          <p:spTgt spid="51"/>
                                        </p:tgtEl>
                                        <p:attrNameLst>
                                          <p:attrName>style.visibility</p:attrName>
                                        </p:attrNameLst>
                                      </p:cBhvr>
                                      <p:to>
                                        <p:strVal val="visible"/>
                                      </p:to>
                                    </p:set>
                                  </p:childTnLst>
                                </p:cTn>
                              </p:par>
                            </p:childTnLst>
                          </p:cTn>
                        </p:par>
                        <p:par>
                          <p:cTn id="112" fill="hold">
                            <p:stCondLst>
                              <p:cond delay="18000"/>
                            </p:stCondLst>
                            <p:childTnLst>
                              <p:par>
                                <p:cTn id="113" presetID="1" presetClass="entr" presetSubtype="0" fill="hold" grpId="0" nodeType="afterEffect">
                                  <p:stCondLst>
                                    <p:cond delay="0"/>
                                  </p:stCondLst>
                                  <p:childTnLst>
                                    <p:set>
                                      <p:cBhvr>
                                        <p:cTn id="114" dur="1" fill="hold">
                                          <p:stCondLst>
                                            <p:cond delay="499"/>
                                          </p:stCondLst>
                                        </p:cTn>
                                        <p:tgtEl>
                                          <p:spTgt spid="47"/>
                                        </p:tgtEl>
                                        <p:attrNameLst>
                                          <p:attrName>style.visibility</p:attrName>
                                        </p:attrNameLst>
                                      </p:cBhvr>
                                      <p:to>
                                        <p:strVal val="visible"/>
                                      </p:to>
                                    </p:set>
                                  </p:childTnLst>
                                </p:cTn>
                              </p:par>
                            </p:childTnLst>
                          </p:cTn>
                        </p:par>
                        <p:par>
                          <p:cTn id="115" fill="hold">
                            <p:stCondLst>
                              <p:cond delay="18500"/>
                            </p:stCondLst>
                            <p:childTnLst>
                              <p:par>
                                <p:cTn id="116" presetID="1" presetClass="entr" presetSubtype="0" fill="hold" grpId="0" nodeType="afterEffect">
                                  <p:stCondLst>
                                    <p:cond delay="0"/>
                                  </p:stCondLst>
                                  <p:childTnLst>
                                    <p:set>
                                      <p:cBhvr>
                                        <p:cTn id="117" dur="1" fill="hold">
                                          <p:stCondLst>
                                            <p:cond delay="499"/>
                                          </p:stCondLst>
                                        </p:cTn>
                                        <p:tgtEl>
                                          <p:spTgt spid="49"/>
                                        </p:tgtEl>
                                        <p:attrNameLst>
                                          <p:attrName>style.visibility</p:attrName>
                                        </p:attrNameLst>
                                      </p:cBhvr>
                                      <p:to>
                                        <p:strVal val="visible"/>
                                      </p:to>
                                    </p:set>
                                  </p:childTnLst>
                                </p:cTn>
                              </p:par>
                            </p:childTnLst>
                          </p:cTn>
                        </p:par>
                        <p:par>
                          <p:cTn id="118" fill="hold">
                            <p:stCondLst>
                              <p:cond delay="19000"/>
                            </p:stCondLst>
                            <p:childTnLst>
                              <p:par>
                                <p:cTn id="119" presetID="1" presetClass="entr" presetSubtype="0" fill="hold" grpId="0" nodeType="afterEffect">
                                  <p:stCondLst>
                                    <p:cond delay="0"/>
                                  </p:stCondLst>
                                  <p:childTnLst>
                                    <p:set>
                                      <p:cBhvr>
                                        <p:cTn id="120" dur="1" fill="hold">
                                          <p:stCondLst>
                                            <p:cond delay="499"/>
                                          </p:stCondLst>
                                        </p:cTn>
                                        <p:tgtEl>
                                          <p:spTgt spid="46"/>
                                        </p:tgtEl>
                                        <p:attrNameLst>
                                          <p:attrName>style.visibility</p:attrName>
                                        </p:attrNameLst>
                                      </p:cBhvr>
                                      <p:to>
                                        <p:strVal val="visible"/>
                                      </p:to>
                                    </p:set>
                                  </p:childTnLst>
                                </p:cTn>
                              </p:par>
                            </p:childTnLst>
                          </p:cTn>
                        </p:par>
                        <p:par>
                          <p:cTn id="121" fill="hold">
                            <p:stCondLst>
                              <p:cond delay="19500"/>
                            </p:stCondLst>
                            <p:childTnLst>
                              <p:par>
                                <p:cTn id="122" presetID="1" presetClass="entr" presetSubtype="0" fill="hold" grpId="0" nodeType="afterEffect">
                                  <p:stCondLst>
                                    <p:cond delay="0"/>
                                  </p:stCondLst>
                                  <p:childTnLst>
                                    <p:set>
                                      <p:cBhvr>
                                        <p:cTn id="123" dur="1" fill="hold">
                                          <p:stCondLst>
                                            <p:cond delay="499"/>
                                          </p:stCondLst>
                                        </p:cTn>
                                        <p:tgtEl>
                                          <p:spTgt spid="45"/>
                                        </p:tgtEl>
                                        <p:attrNameLst>
                                          <p:attrName>style.visibility</p:attrName>
                                        </p:attrNameLst>
                                      </p:cBhvr>
                                      <p:to>
                                        <p:strVal val="visible"/>
                                      </p:to>
                                    </p:set>
                                  </p:childTnLst>
                                </p:cTn>
                              </p:par>
                            </p:childTnLst>
                          </p:cTn>
                        </p:par>
                        <p:par>
                          <p:cTn id="124" fill="hold">
                            <p:stCondLst>
                              <p:cond delay="20000"/>
                            </p:stCondLst>
                            <p:childTnLst>
                              <p:par>
                                <p:cTn id="125" presetID="1" presetClass="entr" presetSubtype="0" fill="hold" grpId="0" nodeType="afterEffect">
                                  <p:stCondLst>
                                    <p:cond delay="0"/>
                                  </p:stCondLst>
                                  <p:childTnLst>
                                    <p:set>
                                      <p:cBhvr>
                                        <p:cTn id="126" dur="1" fill="hold">
                                          <p:stCondLst>
                                            <p:cond delay="499"/>
                                          </p:stCondLst>
                                        </p:cTn>
                                        <p:tgtEl>
                                          <p:spTgt spid="44"/>
                                        </p:tgtEl>
                                        <p:attrNameLst>
                                          <p:attrName>style.visibility</p:attrName>
                                        </p:attrNameLst>
                                      </p:cBhvr>
                                      <p:to>
                                        <p:strVal val="visible"/>
                                      </p:to>
                                    </p:set>
                                  </p:childTnLst>
                                </p:cTn>
                              </p:par>
                            </p:childTnLst>
                          </p:cTn>
                        </p:par>
                        <p:par>
                          <p:cTn id="127" fill="hold">
                            <p:stCondLst>
                              <p:cond delay="20500"/>
                            </p:stCondLst>
                            <p:childTnLst>
                              <p:par>
                                <p:cTn id="128" presetID="1" presetClass="entr" presetSubtype="0" fill="hold" grpId="0" nodeType="afterEffect">
                                  <p:stCondLst>
                                    <p:cond delay="0"/>
                                  </p:stCondLst>
                                  <p:childTnLst>
                                    <p:set>
                                      <p:cBhvr>
                                        <p:cTn id="129" dur="1" fill="hold">
                                          <p:stCondLst>
                                            <p:cond delay="499"/>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21" grpId="0" animBg="1" autoUpdateAnimBg="0"/>
      <p:bldP spid="22" grpId="0" animBg="1"/>
      <p:bldP spid="23" grpId="0" animBg="1"/>
      <p:bldP spid="24" grpId="0" animBg="1"/>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33413" y="476672"/>
            <a:ext cx="7870825" cy="635000"/>
          </a:xfrm>
        </p:spPr>
        <p:txBody>
          <a:bodyPr/>
          <a:lstStyle/>
          <a:p>
            <a:pPr algn="ctr"/>
            <a:r>
              <a:rPr lang="nl-NL" dirty="0" err="1" smtClean="0">
                <a:solidFill>
                  <a:srgbClr val="99CCFF"/>
                </a:solidFill>
                <a:latin typeface="Comic Sans MS" pitchFamily="66" charset="0"/>
              </a:rPr>
              <a:t>Structure</a:t>
            </a:r>
            <a:r>
              <a:rPr lang="nl-NL" dirty="0" smtClean="0">
                <a:solidFill>
                  <a:srgbClr val="99CCFF"/>
                </a:solidFill>
                <a:latin typeface="Comic Sans MS" pitchFamily="66" charset="0"/>
              </a:rPr>
              <a:t> of </a:t>
            </a:r>
            <a:r>
              <a:rPr lang="nl-NL" dirty="0" err="1" smtClean="0">
                <a:solidFill>
                  <a:srgbClr val="99CCFF"/>
                </a:solidFill>
                <a:latin typeface="Comic Sans MS" pitchFamily="66" charset="0"/>
              </a:rPr>
              <a:t>this</a:t>
            </a:r>
            <a:r>
              <a:rPr lang="nl-NL" dirty="0" smtClean="0">
                <a:solidFill>
                  <a:srgbClr val="99CCFF"/>
                </a:solidFill>
                <a:latin typeface="Comic Sans MS" pitchFamily="66" charset="0"/>
              </a:rPr>
              <a:t> </a:t>
            </a:r>
            <a:r>
              <a:rPr lang="nl-NL" dirty="0" err="1" smtClean="0">
                <a:solidFill>
                  <a:srgbClr val="99CCFF"/>
                </a:solidFill>
                <a:latin typeface="Comic Sans MS" pitchFamily="66" charset="0"/>
              </a:rPr>
              <a:t>presentation</a:t>
            </a:r>
            <a:endParaRPr lang="nl-NL" dirty="0" smtClean="0">
              <a:solidFill>
                <a:srgbClr val="99CCFF"/>
              </a:solidFill>
              <a:latin typeface="Comic Sans MS" pitchFamily="66" charset="0"/>
            </a:endParaRPr>
          </a:p>
        </p:txBody>
      </p:sp>
      <p:sp>
        <p:nvSpPr>
          <p:cNvPr id="18435" name="Rectangle 3"/>
          <p:cNvSpPr>
            <a:spLocks noChangeArrowheads="1"/>
          </p:cNvSpPr>
          <p:nvPr/>
        </p:nvSpPr>
        <p:spPr bwMode="auto">
          <a:xfrm>
            <a:off x="539750" y="3516313"/>
            <a:ext cx="8208963" cy="512762"/>
          </a:xfrm>
          <a:prstGeom prst="rect">
            <a:avLst/>
          </a:prstGeom>
          <a:noFill/>
          <a:ln w="9525" algn="ctr">
            <a:noFill/>
            <a:miter lim="800000"/>
            <a:headEnd/>
            <a:tailEnd/>
          </a:ln>
        </p:spPr>
        <p:txBody>
          <a:bodyPr anchor="ctr">
            <a:spAutoFit/>
          </a:bodyPr>
          <a:lstStyle/>
          <a:p>
            <a:pPr marL="457200" indent="-457200" algn="just" eaLnBrk="1" hangingPunct="1">
              <a:lnSpc>
                <a:spcPct val="115000"/>
              </a:lnSpc>
            </a:pPr>
            <a:endParaRPr lang="nl-BE"/>
          </a:p>
        </p:txBody>
      </p:sp>
      <p:sp>
        <p:nvSpPr>
          <p:cNvPr id="18436" name="Rectangle 4"/>
          <p:cNvSpPr>
            <a:spLocks noChangeArrowheads="1"/>
          </p:cNvSpPr>
          <p:nvPr/>
        </p:nvSpPr>
        <p:spPr bwMode="auto">
          <a:xfrm>
            <a:off x="107751" y="1772816"/>
            <a:ext cx="8784729" cy="4273799"/>
          </a:xfrm>
          <a:prstGeom prst="rect">
            <a:avLst/>
          </a:prstGeom>
          <a:noFill/>
          <a:ln w="9525" algn="ctr">
            <a:noFill/>
            <a:miter lim="800000"/>
            <a:headEnd/>
            <a:tailEnd/>
          </a:ln>
        </p:spPr>
        <p:txBody>
          <a:bodyPr wrap="square">
            <a:spAutoFit/>
          </a:bodyPr>
          <a:lstStyle/>
          <a:p>
            <a:pPr marL="546100" indent="-457200">
              <a:spcAft>
                <a:spcPct val="15000"/>
              </a:spcAft>
              <a:buSzPct val="75000"/>
              <a:buFont typeface="+mj-lt"/>
              <a:buAutoNum type="arabicPeriod"/>
            </a:pPr>
            <a:r>
              <a:rPr lang="nl-BE" sz="2400" dirty="0" err="1" smtClean="0"/>
              <a:t>Introduction</a:t>
            </a:r>
            <a:endParaRPr lang="nl-BE" sz="2400" dirty="0" smtClean="0"/>
          </a:p>
          <a:p>
            <a:pPr marL="1003300" lvl="1" indent="-457200">
              <a:spcAft>
                <a:spcPct val="15000"/>
              </a:spcAft>
              <a:buSzPct val="75000"/>
              <a:buFont typeface="+mj-lt"/>
              <a:buAutoNum type="alphaLcPeriod"/>
            </a:pPr>
            <a:r>
              <a:rPr lang="nl-BE" sz="2400" dirty="0" err="1" smtClean="0"/>
              <a:t>Why</a:t>
            </a:r>
            <a:r>
              <a:rPr lang="nl-BE" sz="2400" dirty="0" smtClean="0"/>
              <a:t> </a:t>
            </a:r>
            <a:r>
              <a:rPr lang="nl-BE" sz="2400" dirty="0" err="1" smtClean="0"/>
              <a:t>engage</a:t>
            </a:r>
            <a:r>
              <a:rPr lang="nl-BE" sz="2400" dirty="0" smtClean="0"/>
              <a:t> in </a:t>
            </a:r>
            <a:r>
              <a:rPr lang="nl-BE" sz="2400" dirty="0" err="1" smtClean="0"/>
              <a:t>self-evaluation</a:t>
            </a:r>
            <a:r>
              <a:rPr lang="nl-BE" sz="2400" dirty="0" smtClean="0"/>
              <a:t>?</a:t>
            </a:r>
            <a:endParaRPr lang="nl-BE" sz="2400" dirty="0"/>
          </a:p>
          <a:p>
            <a:pPr marL="1003300" lvl="1" indent="-457200">
              <a:spcAft>
                <a:spcPct val="15000"/>
              </a:spcAft>
              <a:buSzPct val="75000"/>
              <a:buFont typeface="+mj-lt"/>
              <a:buAutoNum type="alphaLcPeriod"/>
            </a:pPr>
            <a:r>
              <a:rPr lang="nl-BE" sz="2400" dirty="0" err="1" smtClean="0"/>
              <a:t>What</a:t>
            </a:r>
            <a:r>
              <a:rPr lang="nl-BE" sz="2400" dirty="0" smtClean="0"/>
              <a:t> </a:t>
            </a:r>
            <a:r>
              <a:rPr lang="nl-BE" sz="2400" dirty="0"/>
              <a:t>is </a:t>
            </a:r>
            <a:r>
              <a:rPr lang="nl-BE" sz="2400" dirty="0" err="1" smtClean="0"/>
              <a:t>self-evaluation</a:t>
            </a:r>
            <a:r>
              <a:rPr lang="nl-BE" sz="2400" dirty="0" smtClean="0"/>
              <a:t>?</a:t>
            </a:r>
          </a:p>
          <a:p>
            <a:pPr marL="546100" indent="-457200">
              <a:spcAft>
                <a:spcPct val="15000"/>
              </a:spcAft>
              <a:buSzPct val="75000"/>
              <a:buFont typeface="+mj-lt"/>
              <a:buAutoNum type="arabicPeriod"/>
            </a:pPr>
            <a:r>
              <a:rPr lang="nl-BE" sz="2400" dirty="0" err="1" smtClean="0"/>
              <a:t>When</a:t>
            </a:r>
            <a:r>
              <a:rPr lang="nl-BE" sz="2400" dirty="0" smtClean="0"/>
              <a:t> to </a:t>
            </a:r>
            <a:r>
              <a:rPr lang="nl-BE" sz="2400" dirty="0" err="1" smtClean="0"/>
              <a:t>engage</a:t>
            </a:r>
            <a:r>
              <a:rPr lang="nl-BE" sz="2400" dirty="0" smtClean="0"/>
              <a:t> in </a:t>
            </a:r>
            <a:r>
              <a:rPr lang="nl-BE" sz="2400" dirty="0" err="1" smtClean="0"/>
              <a:t>self-evaluation</a:t>
            </a:r>
            <a:r>
              <a:rPr lang="nl-BE" sz="2400" dirty="0" smtClean="0"/>
              <a:t>?</a:t>
            </a:r>
          </a:p>
          <a:p>
            <a:pPr marL="546100" indent="-457200">
              <a:spcAft>
                <a:spcPct val="15000"/>
              </a:spcAft>
              <a:buSzPct val="75000"/>
              <a:buFont typeface="+mj-lt"/>
              <a:buAutoNum type="arabicPeriod"/>
            </a:pPr>
            <a:r>
              <a:rPr lang="nl-BE" sz="2400" dirty="0" err="1" smtClean="0"/>
              <a:t>How</a:t>
            </a:r>
            <a:r>
              <a:rPr lang="nl-BE" sz="2400" dirty="0" smtClean="0"/>
              <a:t> to design </a:t>
            </a:r>
            <a:r>
              <a:rPr lang="nl-BE" sz="2400" dirty="0" err="1" smtClean="0"/>
              <a:t>self-evaluations</a:t>
            </a:r>
            <a:r>
              <a:rPr lang="nl-BE" sz="2400" dirty="0" smtClean="0"/>
              <a:t>? </a:t>
            </a:r>
            <a:r>
              <a:rPr lang="nl-BE" sz="2400" dirty="0" err="1" smtClean="0"/>
              <a:t>Introduction</a:t>
            </a:r>
            <a:r>
              <a:rPr lang="nl-BE" sz="2400" dirty="0" smtClean="0"/>
              <a:t> of 7 </a:t>
            </a:r>
            <a:r>
              <a:rPr lang="nl-BE" sz="2400" dirty="0" err="1" smtClean="0"/>
              <a:t>guiding</a:t>
            </a:r>
            <a:r>
              <a:rPr lang="nl-BE" sz="2400" dirty="0" smtClean="0"/>
              <a:t> </a:t>
            </a:r>
            <a:r>
              <a:rPr lang="nl-BE" sz="2400" dirty="0" err="1" smtClean="0"/>
              <a:t>principles</a:t>
            </a:r>
            <a:endParaRPr lang="nl-BE" sz="2400" dirty="0"/>
          </a:p>
          <a:p>
            <a:pPr marL="546100" indent="-457200">
              <a:spcAft>
                <a:spcPct val="15000"/>
              </a:spcAft>
              <a:buSzPct val="75000"/>
              <a:buFont typeface="+mj-lt"/>
              <a:buAutoNum type="arabicPeriod"/>
            </a:pPr>
            <a:r>
              <a:rPr lang="en-US" sz="2400" dirty="0" smtClean="0"/>
              <a:t>How to use the 7 principles?</a:t>
            </a:r>
          </a:p>
          <a:p>
            <a:pPr marL="546100" indent="-457200">
              <a:spcAft>
                <a:spcPct val="15000"/>
              </a:spcAft>
              <a:buSzPct val="75000"/>
              <a:buFontTx/>
              <a:buBlip>
                <a:blip r:embed="rId3"/>
              </a:buBlip>
            </a:pPr>
            <a:endParaRPr lang="nl-BE" sz="2400" dirty="0"/>
          </a:p>
          <a:p>
            <a:pPr marL="546100" indent="-457200">
              <a:spcAft>
                <a:spcPct val="15000"/>
              </a:spcAft>
              <a:buSzPct val="75000"/>
              <a:buFontTx/>
              <a:buBlip>
                <a:blip r:embed="rId3"/>
              </a:buBlip>
            </a:pPr>
            <a:endParaRPr lang="nl-BE" sz="2400" dirty="0"/>
          </a:p>
        </p:txBody>
      </p:sp>
    </p:spTree>
  </p:cSld>
  <p:clrMapOvr>
    <a:masterClrMapping/>
  </p:clrMapOvr>
  <p:transition>
    <p:blind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5300"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7" name="Rectangle 2"/>
          <p:cNvSpPr txBox="1">
            <a:spLocks noChangeArrowheads="1"/>
          </p:cNvSpPr>
          <p:nvPr/>
        </p:nvSpPr>
        <p:spPr bwMode="auto">
          <a:xfrm>
            <a:off x="215900" y="188640"/>
            <a:ext cx="8820150"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ctr" eaLnBrk="0" hangingPunct="0">
              <a:lnSpc>
                <a:spcPct val="100000"/>
              </a:lnSpc>
            </a:pPr>
            <a:r>
              <a:rPr lang="en-US" sz="3500" kern="0" dirty="0" smtClean="0">
                <a:solidFill>
                  <a:srgbClr val="99CCFF"/>
                </a:solidFill>
                <a:ea typeface="+mj-ea"/>
                <a:cs typeface="+mj-cs"/>
              </a:rPr>
              <a:t>Statements for discussion</a:t>
            </a:r>
            <a:endParaRPr kumimoji="0" lang="nl-NL" sz="3500" b="0" i="0" u="none" strike="noStrike" kern="0" cap="none" spc="0" normalizeH="0" baseline="0" noProof="0" dirty="0" smtClean="0">
              <a:ln>
                <a:noFill/>
              </a:ln>
              <a:solidFill>
                <a:srgbClr val="99CCFF"/>
              </a:solidFill>
              <a:effectLst/>
              <a:uLnTx/>
              <a:uFillTx/>
              <a:latin typeface="Comic Sans MS" pitchFamily="66" charset="0"/>
              <a:ea typeface="+mj-ea"/>
              <a:cs typeface="+mj-cs"/>
            </a:endParaRPr>
          </a:p>
        </p:txBody>
      </p:sp>
      <p:sp>
        <p:nvSpPr>
          <p:cNvPr id="6" name="Rechthoek 5"/>
          <p:cNvSpPr/>
          <p:nvPr/>
        </p:nvSpPr>
        <p:spPr>
          <a:xfrm>
            <a:off x="1331640" y="1916832"/>
            <a:ext cx="5832648" cy="1960217"/>
          </a:xfrm>
          <a:prstGeom prst="rect">
            <a:avLst/>
          </a:prstGeom>
        </p:spPr>
        <p:txBody>
          <a:bodyPr wrap="square">
            <a:spAutoFit/>
          </a:bodyPr>
          <a:lstStyle/>
          <a:p>
            <a:pPr marL="914400" lvl="1" algn="ctr">
              <a:buFont typeface="Wingdings" pitchFamily="2" charset="2"/>
              <a:buNone/>
            </a:pPr>
            <a:r>
              <a:rPr lang="nl-BE" sz="3600" dirty="0" smtClean="0">
                <a:sym typeface="Symbol" pitchFamily="18" charset="2"/>
              </a:rPr>
              <a:t>Schools </a:t>
            </a:r>
            <a:r>
              <a:rPr lang="nl-BE" sz="3600" dirty="0" err="1" smtClean="0">
                <a:sym typeface="Symbol" pitchFamily="18" charset="2"/>
              </a:rPr>
              <a:t>become</a:t>
            </a:r>
            <a:r>
              <a:rPr lang="nl-BE" sz="3600" dirty="0" smtClean="0">
                <a:sym typeface="Symbol" pitchFamily="18" charset="2"/>
              </a:rPr>
              <a:t> </a:t>
            </a:r>
            <a:r>
              <a:rPr lang="nl-BE" sz="3600" dirty="0" err="1" smtClean="0">
                <a:sym typeface="Symbol" pitchFamily="18" charset="2"/>
              </a:rPr>
              <a:t>better</a:t>
            </a:r>
            <a:r>
              <a:rPr lang="nl-BE" sz="3600" dirty="0" smtClean="0">
                <a:sym typeface="Symbol" pitchFamily="18" charset="2"/>
              </a:rPr>
              <a:t> </a:t>
            </a:r>
            <a:r>
              <a:rPr lang="nl-BE" sz="3600" dirty="0" err="1" smtClean="0">
                <a:sym typeface="Symbol" pitchFamily="18" charset="2"/>
              </a:rPr>
              <a:t>by</a:t>
            </a:r>
            <a:r>
              <a:rPr lang="nl-BE" sz="3600" dirty="0" smtClean="0">
                <a:sym typeface="Symbol" pitchFamily="18" charset="2"/>
              </a:rPr>
              <a:t> </a:t>
            </a:r>
            <a:r>
              <a:rPr lang="nl-BE" sz="3600" dirty="0" err="1" smtClean="0">
                <a:sym typeface="Symbol" pitchFamily="18" charset="2"/>
              </a:rPr>
              <a:t>engaging</a:t>
            </a:r>
            <a:r>
              <a:rPr lang="nl-BE" sz="3600" dirty="0" smtClean="0">
                <a:sym typeface="Symbol" pitchFamily="18" charset="2"/>
              </a:rPr>
              <a:t> in </a:t>
            </a:r>
            <a:r>
              <a:rPr lang="nl-BE" sz="3600" dirty="0" err="1" smtClean="0">
                <a:sym typeface="Symbol" pitchFamily="18" charset="2"/>
              </a:rPr>
              <a:t>self-evaluations</a:t>
            </a:r>
            <a:endParaRPr lang="nl-BE" sz="3600" dirty="0" smtClean="0">
              <a:sym typeface="Symbol" pitchFamily="18" charset="2"/>
            </a:endParaRPr>
          </a:p>
        </p:txBody>
      </p:sp>
    </p:spTree>
  </p:cSld>
  <p:clrMapOvr>
    <a:masterClrMapping/>
  </p:clrMapOvr>
  <p:transition>
    <p:blind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5300"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7" name="Rectangle 2"/>
          <p:cNvSpPr txBox="1">
            <a:spLocks noChangeArrowheads="1"/>
          </p:cNvSpPr>
          <p:nvPr/>
        </p:nvSpPr>
        <p:spPr bwMode="auto">
          <a:xfrm>
            <a:off x="215900" y="188640"/>
            <a:ext cx="8820150"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ctr" eaLnBrk="0" hangingPunct="0">
              <a:lnSpc>
                <a:spcPct val="100000"/>
              </a:lnSpc>
            </a:pPr>
            <a:r>
              <a:rPr lang="en-US" sz="3500" kern="0" dirty="0" smtClean="0">
                <a:solidFill>
                  <a:srgbClr val="99CCFF"/>
                </a:solidFill>
                <a:ea typeface="+mj-ea"/>
                <a:cs typeface="+mj-cs"/>
              </a:rPr>
              <a:t>Statements </a:t>
            </a:r>
            <a:r>
              <a:rPr lang="en-US" sz="3500" kern="0" dirty="0" smtClean="0">
                <a:solidFill>
                  <a:srgbClr val="99CCFF"/>
                </a:solidFill>
              </a:rPr>
              <a:t>for discussion</a:t>
            </a:r>
            <a:endParaRPr kumimoji="0" lang="nl-NL" sz="3500" b="0" i="0" u="none" strike="noStrike" kern="0" cap="none" spc="0" normalizeH="0" baseline="0" noProof="0" dirty="0" smtClean="0">
              <a:ln>
                <a:noFill/>
              </a:ln>
              <a:solidFill>
                <a:srgbClr val="99CCFF"/>
              </a:solidFill>
              <a:effectLst/>
              <a:uLnTx/>
              <a:uFillTx/>
              <a:latin typeface="Comic Sans MS" pitchFamily="66" charset="0"/>
              <a:ea typeface="+mj-ea"/>
              <a:cs typeface="+mj-cs"/>
            </a:endParaRPr>
          </a:p>
        </p:txBody>
      </p:sp>
      <p:sp>
        <p:nvSpPr>
          <p:cNvPr id="8" name="Rechthoek 7"/>
          <p:cNvSpPr/>
          <p:nvPr/>
        </p:nvSpPr>
        <p:spPr>
          <a:xfrm>
            <a:off x="539552" y="1660909"/>
            <a:ext cx="8064896" cy="3136243"/>
          </a:xfrm>
          <a:prstGeom prst="rect">
            <a:avLst/>
          </a:prstGeom>
        </p:spPr>
        <p:txBody>
          <a:bodyPr wrap="square">
            <a:spAutoFit/>
          </a:bodyPr>
          <a:lstStyle/>
          <a:p>
            <a:pPr algn="ctr"/>
            <a:r>
              <a:rPr lang="en-GB" sz="3600" i="1" dirty="0" smtClean="0"/>
              <a:t>Nobody wants to be evaluated by anybody at anytime</a:t>
            </a:r>
          </a:p>
          <a:p>
            <a:pPr algn="ctr"/>
            <a:endParaRPr lang="en-GB" sz="3600" i="1" dirty="0" smtClean="0"/>
          </a:p>
          <a:p>
            <a:pPr algn="ctr"/>
            <a:endParaRPr lang="en-GB" sz="3600" i="1" dirty="0" smtClean="0"/>
          </a:p>
          <a:p>
            <a:pPr algn="ctr"/>
            <a:r>
              <a:rPr lang="nl-BE" sz="2800" i="1" dirty="0" smtClean="0"/>
              <a:t>House (1973)</a:t>
            </a:r>
          </a:p>
        </p:txBody>
      </p:sp>
    </p:spTree>
  </p:cSld>
  <p:clrMapOvr>
    <a:masterClrMapping/>
  </p:clrMapOvr>
  <p:transition>
    <p:blind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55300" name="Rectangle 4"/>
          <p:cNvSpPr>
            <a:spLocks noChangeArrowheads="1"/>
          </p:cNvSpPr>
          <p:nvPr/>
        </p:nvSpPr>
        <p:spPr bwMode="auto">
          <a:xfrm>
            <a:off x="0" y="2409825"/>
            <a:ext cx="9144000" cy="0"/>
          </a:xfrm>
          <a:prstGeom prst="rect">
            <a:avLst/>
          </a:prstGeom>
          <a:noFill/>
          <a:ln w="9525" algn="ctr">
            <a:noFill/>
            <a:miter lim="800000"/>
            <a:headEnd/>
            <a:tailEnd/>
          </a:ln>
        </p:spPr>
        <p:txBody>
          <a:bodyPr wrap="none" anchor="ctr">
            <a:spAutoFit/>
          </a:bodyPr>
          <a:lstStyle/>
          <a:p>
            <a:endParaRPr lang="nl-BE"/>
          </a:p>
        </p:txBody>
      </p:sp>
      <p:sp>
        <p:nvSpPr>
          <p:cNvPr id="7" name="Rectangle 2"/>
          <p:cNvSpPr txBox="1">
            <a:spLocks noChangeArrowheads="1"/>
          </p:cNvSpPr>
          <p:nvPr/>
        </p:nvSpPr>
        <p:spPr bwMode="auto">
          <a:xfrm>
            <a:off x="215900" y="188640"/>
            <a:ext cx="8820150" cy="635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ctr" eaLnBrk="0" hangingPunct="0">
              <a:lnSpc>
                <a:spcPct val="100000"/>
              </a:lnSpc>
            </a:pPr>
            <a:r>
              <a:rPr lang="en-US" sz="3500" kern="0" dirty="0" smtClean="0">
                <a:solidFill>
                  <a:srgbClr val="99CCFF"/>
                </a:solidFill>
                <a:ea typeface="+mj-ea"/>
                <a:cs typeface="+mj-cs"/>
              </a:rPr>
              <a:t>Statements </a:t>
            </a:r>
            <a:r>
              <a:rPr lang="en-US" sz="3500" kern="0" dirty="0" smtClean="0">
                <a:solidFill>
                  <a:srgbClr val="99CCFF"/>
                </a:solidFill>
              </a:rPr>
              <a:t>for discussion</a:t>
            </a:r>
            <a:endParaRPr kumimoji="0" lang="nl-NL" sz="3500" b="0" i="0" u="none" strike="noStrike" kern="0" cap="none" spc="0" normalizeH="0" baseline="0" noProof="0" dirty="0" smtClean="0">
              <a:ln>
                <a:noFill/>
              </a:ln>
              <a:solidFill>
                <a:srgbClr val="99CCFF"/>
              </a:solidFill>
              <a:effectLst/>
              <a:uLnTx/>
              <a:uFillTx/>
              <a:latin typeface="Comic Sans MS" pitchFamily="66" charset="0"/>
              <a:ea typeface="+mj-ea"/>
              <a:cs typeface="+mj-cs"/>
            </a:endParaRPr>
          </a:p>
        </p:txBody>
      </p:sp>
      <p:sp>
        <p:nvSpPr>
          <p:cNvPr id="8" name="Rechthoek 7"/>
          <p:cNvSpPr/>
          <p:nvPr/>
        </p:nvSpPr>
        <p:spPr>
          <a:xfrm>
            <a:off x="467544" y="2180332"/>
            <a:ext cx="8064896" cy="1752724"/>
          </a:xfrm>
          <a:prstGeom prst="rect">
            <a:avLst/>
          </a:prstGeom>
        </p:spPr>
        <p:txBody>
          <a:bodyPr wrap="square">
            <a:spAutoFit/>
          </a:bodyPr>
          <a:lstStyle/>
          <a:p>
            <a:pPr algn="ctr">
              <a:buFontTx/>
              <a:buNone/>
            </a:pPr>
            <a:r>
              <a:rPr lang="en-GB" sz="3200" dirty="0" smtClean="0"/>
              <a:t>The 7 principles are a useful framework for designing and evaluating the process of school self evaluations</a:t>
            </a:r>
            <a:endParaRPr lang="nl-BE" sz="2400" dirty="0" smtClean="0"/>
          </a:p>
        </p:txBody>
      </p:sp>
    </p:spTree>
  </p:cSld>
  <p:clrMapOvr>
    <a:masterClrMapping/>
  </p:clrMapOvr>
  <p:transition>
    <p:blind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95288" y="2362200"/>
            <a:ext cx="8497887" cy="635000"/>
          </a:xfrm>
        </p:spPr>
        <p:txBody>
          <a:bodyPr/>
          <a:lstStyle/>
          <a:p>
            <a:pPr algn="ctr"/>
            <a:r>
              <a:rPr lang="nl-BE" sz="4000" dirty="0" err="1" smtClean="0">
                <a:latin typeface="Comic Sans MS" pitchFamily="66" charset="0"/>
              </a:rPr>
              <a:t>Questions</a:t>
            </a:r>
            <a:r>
              <a:rPr lang="nl-BE" sz="4000" dirty="0" smtClean="0">
                <a:latin typeface="Comic Sans MS" pitchFamily="66" charset="0"/>
              </a:rPr>
              <a:t>? </a:t>
            </a:r>
            <a:br>
              <a:rPr lang="nl-BE" sz="4000" dirty="0" smtClean="0">
                <a:latin typeface="Comic Sans MS" pitchFamily="66" charset="0"/>
              </a:rPr>
            </a:br>
            <a:r>
              <a:rPr lang="nl-BE" sz="4000" dirty="0" err="1" smtClean="0">
                <a:latin typeface="Comic Sans MS" pitchFamily="66" charset="0"/>
              </a:rPr>
              <a:t>Thoughts</a:t>
            </a:r>
            <a:r>
              <a:rPr lang="nl-BE" sz="4000" dirty="0" smtClean="0">
                <a:latin typeface="Comic Sans MS" pitchFamily="66" charset="0"/>
              </a:rPr>
              <a:t>? </a:t>
            </a:r>
            <a:br>
              <a:rPr lang="nl-BE" sz="4000" dirty="0" smtClean="0">
                <a:latin typeface="Comic Sans MS" pitchFamily="66" charset="0"/>
              </a:rPr>
            </a:br>
            <a:r>
              <a:rPr lang="nl-BE" sz="4000" dirty="0" err="1" smtClean="0">
                <a:latin typeface="Comic Sans MS" pitchFamily="66" charset="0"/>
              </a:rPr>
              <a:t>Suggestions</a:t>
            </a:r>
            <a:r>
              <a:rPr lang="nl-BE" sz="4000" dirty="0" smtClean="0">
                <a:latin typeface="Comic Sans MS" pitchFamily="66" charset="0"/>
              </a:rPr>
              <a:t>? </a:t>
            </a:r>
            <a:br>
              <a:rPr lang="nl-BE" sz="4000" dirty="0" smtClean="0">
                <a:latin typeface="Comic Sans MS" pitchFamily="66" charset="0"/>
              </a:rPr>
            </a:br>
            <a:r>
              <a:rPr lang="nl-BE" sz="4000" dirty="0" err="1" smtClean="0">
                <a:latin typeface="Comic Sans MS" pitchFamily="66" charset="0"/>
              </a:rPr>
              <a:t>Advice</a:t>
            </a:r>
            <a:r>
              <a:rPr lang="nl-BE" sz="4000" dirty="0" smtClean="0">
                <a:latin typeface="Comic Sans MS" pitchFamily="66" charset="0"/>
              </a:rPr>
              <a:t>?</a:t>
            </a:r>
            <a:endParaRPr lang="nl-BE" sz="4000" dirty="0">
              <a:latin typeface="Comic Sans MS" pitchFamily="66" charset="0"/>
            </a:endParaRPr>
          </a:p>
        </p:txBody>
      </p:sp>
    </p:spTree>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33413" y="273050"/>
            <a:ext cx="7870825" cy="635000"/>
          </a:xfrm>
        </p:spPr>
        <p:txBody>
          <a:bodyPr/>
          <a:lstStyle/>
          <a:p>
            <a:pPr algn="ctr"/>
            <a:r>
              <a:rPr lang="en-US" dirty="0" smtClean="0">
                <a:solidFill>
                  <a:srgbClr val="99CCFF"/>
                </a:solidFill>
                <a:latin typeface="Comic Sans MS" pitchFamily="66" charset="0"/>
              </a:rPr>
              <a:t>Components of self-evaluation in a school improvement perspective?</a:t>
            </a:r>
          </a:p>
        </p:txBody>
      </p:sp>
      <p:sp>
        <p:nvSpPr>
          <p:cNvPr id="27651" name="Rectangle 3"/>
          <p:cNvSpPr>
            <a:spLocks noChangeArrowheads="1"/>
          </p:cNvSpPr>
          <p:nvPr/>
        </p:nvSpPr>
        <p:spPr bwMode="auto">
          <a:xfrm>
            <a:off x="179388" y="1621326"/>
            <a:ext cx="8929687" cy="3286734"/>
          </a:xfrm>
          <a:prstGeom prst="rect">
            <a:avLst/>
          </a:prstGeom>
          <a:noFill/>
          <a:ln w="9525" algn="ctr">
            <a:noFill/>
            <a:miter lim="800000"/>
            <a:headEnd/>
            <a:tailEnd/>
          </a:ln>
        </p:spPr>
        <p:txBody>
          <a:bodyPr anchor="ctr">
            <a:spAutoFit/>
          </a:bodyPr>
          <a:lstStyle/>
          <a:p>
            <a:pPr marL="266700" indent="-266700"/>
            <a:endParaRPr lang="nl-NL" sz="2800" dirty="0">
              <a:solidFill>
                <a:schemeClr val="bg1"/>
              </a:solidFill>
            </a:endParaRPr>
          </a:p>
          <a:p>
            <a:pPr marL="895350" lvl="1" indent="-449263"/>
            <a:r>
              <a:rPr lang="en-US" sz="2200" i="1" dirty="0" smtClean="0">
                <a:solidFill>
                  <a:schemeClr val="bg1"/>
                </a:solidFill>
              </a:rPr>
              <a:t>•	Cyclical process</a:t>
            </a:r>
          </a:p>
          <a:p>
            <a:pPr marL="895350" lvl="1" indent="-449263"/>
            <a:r>
              <a:rPr lang="en-US" sz="2200" i="1" dirty="0" smtClean="0">
                <a:solidFill>
                  <a:schemeClr val="bg1"/>
                </a:solidFill>
              </a:rPr>
              <a:t>•	On its own initiative</a:t>
            </a:r>
          </a:p>
          <a:p>
            <a:pPr marL="895350" lvl="1" indent="-449263"/>
            <a:r>
              <a:rPr lang="en-US" sz="2200" i="1" dirty="0" smtClean="0">
                <a:solidFill>
                  <a:schemeClr val="bg1"/>
                </a:solidFill>
              </a:rPr>
              <a:t>•	Itself</a:t>
            </a:r>
          </a:p>
          <a:p>
            <a:pPr marL="895350" lvl="1" indent="-449263"/>
            <a:r>
              <a:rPr lang="en-US" sz="2200" i="1" dirty="0" smtClean="0">
                <a:solidFill>
                  <a:schemeClr val="bg1"/>
                </a:solidFill>
              </a:rPr>
              <a:t>•	From a global quality assurance concept</a:t>
            </a:r>
          </a:p>
          <a:p>
            <a:pPr marL="895350" lvl="1" indent="-449263"/>
            <a:r>
              <a:rPr lang="en-US" sz="2200" i="1" dirty="0" smtClean="0">
                <a:solidFill>
                  <a:schemeClr val="bg1"/>
                </a:solidFill>
              </a:rPr>
              <a:t>•	Systematic description</a:t>
            </a:r>
          </a:p>
          <a:p>
            <a:pPr marL="895350" lvl="1" indent="-449263"/>
            <a:r>
              <a:rPr lang="en-US" sz="2200" i="1" dirty="0" smtClean="0">
                <a:solidFill>
                  <a:schemeClr val="bg1"/>
                </a:solidFill>
              </a:rPr>
              <a:t>•	Systematic assessment</a:t>
            </a:r>
          </a:p>
          <a:p>
            <a:pPr marL="895350" lvl="1" indent="-449263"/>
            <a:r>
              <a:rPr lang="en-US" sz="2200" i="1" dirty="0" smtClean="0">
                <a:solidFill>
                  <a:schemeClr val="bg1"/>
                </a:solidFill>
              </a:rPr>
              <a:t>•	Arriving at specific improvement processes  </a:t>
            </a:r>
            <a:endParaRPr lang="en-US" sz="2200" i="1" dirty="0">
              <a:solidFill>
                <a:schemeClr val="bg1"/>
              </a:solidFill>
            </a:endParaRPr>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33413" y="476672"/>
            <a:ext cx="7870825" cy="635000"/>
          </a:xfrm>
        </p:spPr>
        <p:txBody>
          <a:bodyPr/>
          <a:lstStyle/>
          <a:p>
            <a:pPr algn="ctr"/>
            <a:r>
              <a:rPr lang="nl-NL" dirty="0" err="1" smtClean="0">
                <a:solidFill>
                  <a:srgbClr val="99CCFF"/>
                </a:solidFill>
                <a:latin typeface="Comic Sans MS" pitchFamily="66" charset="0"/>
              </a:rPr>
              <a:t>Structure</a:t>
            </a:r>
            <a:r>
              <a:rPr lang="nl-NL" dirty="0" smtClean="0">
                <a:solidFill>
                  <a:srgbClr val="99CCFF"/>
                </a:solidFill>
                <a:latin typeface="Comic Sans MS" pitchFamily="66" charset="0"/>
              </a:rPr>
              <a:t> of </a:t>
            </a:r>
            <a:r>
              <a:rPr lang="nl-NL" dirty="0" err="1" smtClean="0">
                <a:solidFill>
                  <a:srgbClr val="99CCFF"/>
                </a:solidFill>
                <a:latin typeface="Comic Sans MS" pitchFamily="66" charset="0"/>
              </a:rPr>
              <a:t>this</a:t>
            </a:r>
            <a:r>
              <a:rPr lang="nl-NL" dirty="0" smtClean="0">
                <a:solidFill>
                  <a:srgbClr val="99CCFF"/>
                </a:solidFill>
                <a:latin typeface="Comic Sans MS" pitchFamily="66" charset="0"/>
              </a:rPr>
              <a:t> </a:t>
            </a:r>
            <a:r>
              <a:rPr lang="nl-NL" dirty="0" err="1" smtClean="0">
                <a:solidFill>
                  <a:srgbClr val="99CCFF"/>
                </a:solidFill>
                <a:latin typeface="Comic Sans MS" pitchFamily="66" charset="0"/>
              </a:rPr>
              <a:t>presentation</a:t>
            </a:r>
            <a:endParaRPr lang="nl-NL" dirty="0" smtClean="0">
              <a:solidFill>
                <a:srgbClr val="99CCFF"/>
              </a:solidFill>
              <a:latin typeface="Comic Sans MS" pitchFamily="66" charset="0"/>
            </a:endParaRPr>
          </a:p>
        </p:txBody>
      </p:sp>
      <p:sp>
        <p:nvSpPr>
          <p:cNvPr id="18435" name="Rectangle 3"/>
          <p:cNvSpPr>
            <a:spLocks noChangeArrowheads="1"/>
          </p:cNvSpPr>
          <p:nvPr/>
        </p:nvSpPr>
        <p:spPr bwMode="auto">
          <a:xfrm>
            <a:off x="539750" y="3516313"/>
            <a:ext cx="8208963" cy="512762"/>
          </a:xfrm>
          <a:prstGeom prst="rect">
            <a:avLst/>
          </a:prstGeom>
          <a:noFill/>
          <a:ln w="9525" algn="ctr">
            <a:noFill/>
            <a:miter lim="800000"/>
            <a:headEnd/>
            <a:tailEnd/>
          </a:ln>
        </p:spPr>
        <p:txBody>
          <a:bodyPr anchor="ctr">
            <a:spAutoFit/>
          </a:bodyPr>
          <a:lstStyle/>
          <a:p>
            <a:pPr marL="457200" indent="-457200" algn="just" eaLnBrk="1" hangingPunct="1">
              <a:lnSpc>
                <a:spcPct val="115000"/>
              </a:lnSpc>
            </a:pPr>
            <a:endParaRPr lang="nl-BE"/>
          </a:p>
        </p:txBody>
      </p:sp>
      <p:sp>
        <p:nvSpPr>
          <p:cNvPr id="18436" name="Rectangle 4"/>
          <p:cNvSpPr>
            <a:spLocks noChangeArrowheads="1"/>
          </p:cNvSpPr>
          <p:nvPr/>
        </p:nvSpPr>
        <p:spPr bwMode="auto">
          <a:xfrm>
            <a:off x="107751" y="1772816"/>
            <a:ext cx="8784729" cy="4273799"/>
          </a:xfrm>
          <a:prstGeom prst="rect">
            <a:avLst/>
          </a:prstGeom>
          <a:noFill/>
          <a:ln w="9525" algn="ctr">
            <a:noFill/>
            <a:miter lim="800000"/>
            <a:headEnd/>
            <a:tailEnd/>
          </a:ln>
        </p:spPr>
        <p:txBody>
          <a:bodyPr wrap="square">
            <a:spAutoFit/>
          </a:bodyPr>
          <a:lstStyle/>
          <a:p>
            <a:pPr marL="546100" indent="-457200">
              <a:spcAft>
                <a:spcPct val="15000"/>
              </a:spcAft>
              <a:buSzPct val="75000"/>
              <a:buFont typeface="+mj-lt"/>
              <a:buAutoNum type="arabicPeriod"/>
            </a:pPr>
            <a:r>
              <a:rPr lang="nl-BE" sz="2400" dirty="0" err="1" smtClean="0">
                <a:solidFill>
                  <a:schemeClr val="accent1">
                    <a:lumMod val="75000"/>
                  </a:schemeClr>
                </a:solidFill>
              </a:rPr>
              <a:t>Introduction</a:t>
            </a:r>
            <a:endParaRPr lang="nl-BE" sz="2400" dirty="0" smtClean="0">
              <a:solidFill>
                <a:schemeClr val="accent1">
                  <a:lumMod val="75000"/>
                </a:schemeClr>
              </a:solidFill>
            </a:endParaRPr>
          </a:p>
          <a:p>
            <a:pPr marL="1003300" lvl="1" indent="-457200">
              <a:spcAft>
                <a:spcPct val="15000"/>
              </a:spcAft>
              <a:buSzPct val="75000"/>
              <a:buFont typeface="+mj-lt"/>
              <a:buAutoNum type="alphaLcPeriod"/>
            </a:pPr>
            <a:r>
              <a:rPr lang="nl-BE" sz="2400" dirty="0" err="1" smtClean="0">
                <a:solidFill>
                  <a:schemeClr val="accent1">
                    <a:lumMod val="75000"/>
                  </a:schemeClr>
                </a:solidFill>
              </a:rPr>
              <a:t>Why</a:t>
            </a:r>
            <a:r>
              <a:rPr lang="nl-BE" sz="2400" dirty="0" smtClean="0">
                <a:solidFill>
                  <a:schemeClr val="accent1">
                    <a:lumMod val="75000"/>
                  </a:schemeClr>
                </a:solidFill>
              </a:rPr>
              <a:t> </a:t>
            </a:r>
            <a:r>
              <a:rPr lang="nl-BE" sz="2400" dirty="0" err="1" smtClean="0">
                <a:solidFill>
                  <a:schemeClr val="accent1">
                    <a:lumMod val="75000"/>
                  </a:schemeClr>
                </a:solidFill>
              </a:rPr>
              <a:t>engage</a:t>
            </a:r>
            <a:r>
              <a:rPr lang="nl-BE" sz="2400" dirty="0" smtClean="0">
                <a:solidFill>
                  <a:schemeClr val="accent1">
                    <a:lumMod val="75000"/>
                  </a:schemeClr>
                </a:solidFill>
              </a:rPr>
              <a:t> in </a:t>
            </a:r>
            <a:r>
              <a:rPr lang="nl-BE" sz="2400" dirty="0" err="1" smtClean="0">
                <a:solidFill>
                  <a:schemeClr val="accent1">
                    <a:lumMod val="75000"/>
                  </a:schemeClr>
                </a:solidFill>
              </a:rPr>
              <a:t>self-evaluation</a:t>
            </a:r>
            <a:r>
              <a:rPr lang="nl-BE" sz="2400" dirty="0" smtClean="0">
                <a:solidFill>
                  <a:schemeClr val="accent1">
                    <a:lumMod val="75000"/>
                  </a:schemeClr>
                </a:solidFill>
              </a:rPr>
              <a:t>?</a:t>
            </a:r>
            <a:endParaRPr lang="nl-BE" sz="2400" dirty="0">
              <a:solidFill>
                <a:schemeClr val="accent1">
                  <a:lumMod val="75000"/>
                </a:schemeClr>
              </a:solidFill>
            </a:endParaRPr>
          </a:p>
          <a:p>
            <a:pPr marL="1003300" lvl="1" indent="-457200">
              <a:spcAft>
                <a:spcPct val="15000"/>
              </a:spcAft>
              <a:buSzPct val="75000"/>
              <a:buFont typeface="+mj-lt"/>
              <a:buAutoNum type="alphaLcPeriod"/>
            </a:pPr>
            <a:r>
              <a:rPr lang="nl-BE" sz="2400" dirty="0" err="1" smtClean="0">
                <a:solidFill>
                  <a:schemeClr val="accent1">
                    <a:lumMod val="75000"/>
                  </a:schemeClr>
                </a:solidFill>
              </a:rPr>
              <a:t>What</a:t>
            </a:r>
            <a:r>
              <a:rPr lang="nl-BE" sz="2400" dirty="0" smtClean="0">
                <a:solidFill>
                  <a:schemeClr val="accent1">
                    <a:lumMod val="75000"/>
                  </a:schemeClr>
                </a:solidFill>
              </a:rPr>
              <a:t> </a:t>
            </a:r>
            <a:r>
              <a:rPr lang="nl-BE" sz="2400" dirty="0">
                <a:solidFill>
                  <a:schemeClr val="accent1">
                    <a:lumMod val="75000"/>
                  </a:schemeClr>
                </a:solidFill>
              </a:rPr>
              <a:t>is </a:t>
            </a:r>
            <a:r>
              <a:rPr lang="nl-BE" sz="2400" dirty="0" err="1" smtClean="0">
                <a:solidFill>
                  <a:schemeClr val="accent1">
                    <a:lumMod val="75000"/>
                  </a:schemeClr>
                </a:solidFill>
              </a:rPr>
              <a:t>self-evaluation</a:t>
            </a:r>
            <a:r>
              <a:rPr lang="nl-BE" sz="2400" dirty="0" smtClean="0">
                <a:solidFill>
                  <a:schemeClr val="accent1">
                    <a:lumMod val="75000"/>
                  </a:schemeClr>
                </a:solidFill>
              </a:rPr>
              <a:t>?</a:t>
            </a:r>
          </a:p>
          <a:p>
            <a:pPr marL="546100" indent="-457200">
              <a:spcAft>
                <a:spcPct val="15000"/>
              </a:spcAft>
              <a:buSzPct val="75000"/>
              <a:buFont typeface="+mj-lt"/>
              <a:buAutoNum type="arabicPeriod"/>
            </a:pPr>
            <a:r>
              <a:rPr lang="nl-BE" sz="2400" dirty="0" err="1" smtClean="0"/>
              <a:t>When</a:t>
            </a:r>
            <a:r>
              <a:rPr lang="nl-BE" sz="2400" dirty="0" smtClean="0"/>
              <a:t> to </a:t>
            </a:r>
            <a:r>
              <a:rPr lang="nl-BE" sz="2400" dirty="0" err="1" smtClean="0"/>
              <a:t>engage</a:t>
            </a:r>
            <a:r>
              <a:rPr lang="nl-BE" sz="2400" dirty="0" smtClean="0"/>
              <a:t> in </a:t>
            </a:r>
            <a:r>
              <a:rPr lang="nl-BE" sz="2400" dirty="0" err="1" smtClean="0"/>
              <a:t>self-evaluation</a:t>
            </a:r>
            <a:r>
              <a:rPr lang="nl-BE" sz="2400" dirty="0" smtClean="0"/>
              <a:t>?</a:t>
            </a:r>
          </a:p>
          <a:p>
            <a:pPr marL="546100" indent="-457200">
              <a:spcAft>
                <a:spcPct val="15000"/>
              </a:spcAft>
              <a:buSzPct val="75000"/>
              <a:buFont typeface="+mj-lt"/>
              <a:buAutoNum type="arabicPeriod"/>
            </a:pPr>
            <a:r>
              <a:rPr lang="nl-BE" sz="2400" dirty="0" err="1" smtClean="0">
                <a:solidFill>
                  <a:schemeClr val="accent1">
                    <a:lumMod val="75000"/>
                  </a:schemeClr>
                </a:solidFill>
              </a:rPr>
              <a:t>How</a:t>
            </a:r>
            <a:r>
              <a:rPr lang="nl-BE" sz="2400" dirty="0" smtClean="0">
                <a:solidFill>
                  <a:schemeClr val="accent1">
                    <a:lumMod val="75000"/>
                  </a:schemeClr>
                </a:solidFill>
              </a:rPr>
              <a:t> to design </a:t>
            </a:r>
            <a:r>
              <a:rPr lang="nl-BE" sz="2400" dirty="0" err="1" smtClean="0">
                <a:solidFill>
                  <a:schemeClr val="accent1">
                    <a:lumMod val="75000"/>
                  </a:schemeClr>
                </a:solidFill>
              </a:rPr>
              <a:t>self-evaluations</a:t>
            </a:r>
            <a:r>
              <a:rPr lang="nl-BE" sz="2400" dirty="0" smtClean="0">
                <a:solidFill>
                  <a:schemeClr val="accent1">
                    <a:lumMod val="75000"/>
                  </a:schemeClr>
                </a:solidFill>
              </a:rPr>
              <a:t>? </a:t>
            </a:r>
            <a:r>
              <a:rPr lang="nl-BE" sz="2400" dirty="0" err="1" smtClean="0">
                <a:solidFill>
                  <a:schemeClr val="accent1">
                    <a:lumMod val="75000"/>
                  </a:schemeClr>
                </a:solidFill>
              </a:rPr>
              <a:t>Introduction</a:t>
            </a:r>
            <a:r>
              <a:rPr lang="nl-BE" sz="2400" dirty="0" smtClean="0">
                <a:solidFill>
                  <a:schemeClr val="accent1">
                    <a:lumMod val="75000"/>
                  </a:schemeClr>
                </a:solidFill>
              </a:rPr>
              <a:t> of 7 </a:t>
            </a:r>
            <a:r>
              <a:rPr lang="nl-BE" sz="2400" dirty="0" err="1" smtClean="0">
                <a:solidFill>
                  <a:schemeClr val="accent1">
                    <a:lumMod val="75000"/>
                  </a:schemeClr>
                </a:solidFill>
              </a:rPr>
              <a:t>guiding</a:t>
            </a:r>
            <a:r>
              <a:rPr lang="nl-BE" sz="2400" dirty="0" smtClean="0">
                <a:solidFill>
                  <a:schemeClr val="accent1">
                    <a:lumMod val="75000"/>
                  </a:schemeClr>
                </a:solidFill>
              </a:rPr>
              <a:t> </a:t>
            </a:r>
            <a:r>
              <a:rPr lang="nl-BE" sz="2400" dirty="0" err="1" smtClean="0">
                <a:solidFill>
                  <a:schemeClr val="accent1">
                    <a:lumMod val="75000"/>
                  </a:schemeClr>
                </a:solidFill>
              </a:rPr>
              <a:t>principles</a:t>
            </a:r>
            <a:endParaRPr lang="nl-BE" sz="2400" dirty="0">
              <a:solidFill>
                <a:schemeClr val="accent1">
                  <a:lumMod val="75000"/>
                </a:schemeClr>
              </a:solidFill>
            </a:endParaRPr>
          </a:p>
          <a:p>
            <a:pPr marL="546100" indent="-457200">
              <a:spcAft>
                <a:spcPct val="15000"/>
              </a:spcAft>
              <a:buSzPct val="75000"/>
              <a:buFont typeface="+mj-lt"/>
              <a:buAutoNum type="arabicPeriod"/>
            </a:pPr>
            <a:r>
              <a:rPr lang="en-US" sz="2400" dirty="0" smtClean="0">
                <a:solidFill>
                  <a:schemeClr val="accent1">
                    <a:lumMod val="75000"/>
                  </a:schemeClr>
                </a:solidFill>
              </a:rPr>
              <a:t>How to use the 7 principles?</a:t>
            </a:r>
          </a:p>
          <a:p>
            <a:pPr marL="546100" indent="-457200">
              <a:spcAft>
                <a:spcPct val="15000"/>
              </a:spcAft>
              <a:buSzPct val="75000"/>
              <a:buFontTx/>
              <a:buBlip>
                <a:blip r:embed="rId3"/>
              </a:buBlip>
            </a:pPr>
            <a:endParaRPr lang="nl-BE" sz="2400" dirty="0"/>
          </a:p>
          <a:p>
            <a:pPr marL="546100" indent="-457200">
              <a:spcAft>
                <a:spcPct val="15000"/>
              </a:spcAft>
              <a:buSzPct val="75000"/>
              <a:buFontTx/>
              <a:buBlip>
                <a:blip r:embed="rId3"/>
              </a:buBlip>
            </a:pPr>
            <a:endParaRPr lang="nl-BE" sz="2400" dirty="0"/>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33413" y="346075"/>
            <a:ext cx="7870825" cy="635000"/>
          </a:xfrm>
        </p:spPr>
        <p:txBody>
          <a:bodyPr/>
          <a:lstStyle/>
          <a:p>
            <a:pPr algn="ctr"/>
            <a:r>
              <a:rPr lang="nl-NL" dirty="0" smtClean="0">
                <a:solidFill>
                  <a:srgbClr val="99CCFF"/>
                </a:solidFill>
                <a:latin typeface="Comic Sans MS" pitchFamily="66" charset="0"/>
              </a:rPr>
              <a:t/>
            </a:r>
            <a:br>
              <a:rPr lang="nl-NL" dirty="0" smtClean="0">
                <a:solidFill>
                  <a:srgbClr val="99CCFF"/>
                </a:solidFill>
                <a:latin typeface="Comic Sans MS" pitchFamily="66" charset="0"/>
              </a:rPr>
            </a:br>
            <a:r>
              <a:rPr lang="nl-NL" dirty="0" err="1" smtClean="0">
                <a:solidFill>
                  <a:srgbClr val="99CCFF"/>
                </a:solidFill>
                <a:latin typeface="Comic Sans MS" pitchFamily="66" charset="0"/>
              </a:rPr>
              <a:t>When</a:t>
            </a:r>
            <a:r>
              <a:rPr lang="nl-NL" dirty="0" smtClean="0">
                <a:solidFill>
                  <a:srgbClr val="99CCFF"/>
                </a:solidFill>
                <a:latin typeface="Comic Sans MS" pitchFamily="66" charset="0"/>
              </a:rPr>
              <a:t>?</a:t>
            </a:r>
            <a:br>
              <a:rPr lang="nl-NL" dirty="0" smtClean="0">
                <a:solidFill>
                  <a:srgbClr val="99CCFF"/>
                </a:solidFill>
                <a:latin typeface="Comic Sans MS" pitchFamily="66" charset="0"/>
              </a:rPr>
            </a:br>
            <a:r>
              <a:rPr lang="nl-NL" dirty="0" err="1" smtClean="0">
                <a:solidFill>
                  <a:srgbClr val="99CCFF"/>
                </a:solidFill>
                <a:latin typeface="Comic Sans MS" pitchFamily="66" charset="0"/>
              </a:rPr>
              <a:t>Starting</a:t>
            </a:r>
            <a:r>
              <a:rPr lang="nl-NL" dirty="0" smtClean="0">
                <a:solidFill>
                  <a:srgbClr val="99CCFF"/>
                </a:solidFill>
                <a:latin typeface="Comic Sans MS" pitchFamily="66" charset="0"/>
              </a:rPr>
              <a:t> </a:t>
            </a:r>
            <a:r>
              <a:rPr lang="nl-NL" dirty="0" err="1" smtClean="0">
                <a:solidFill>
                  <a:srgbClr val="99CCFF"/>
                </a:solidFill>
                <a:latin typeface="Comic Sans MS" pitchFamily="66" charset="0"/>
              </a:rPr>
              <a:t>with</a:t>
            </a:r>
            <a:r>
              <a:rPr lang="nl-NL" dirty="0" smtClean="0">
                <a:solidFill>
                  <a:srgbClr val="99CCFF"/>
                </a:solidFill>
                <a:latin typeface="Comic Sans MS" pitchFamily="66" charset="0"/>
              </a:rPr>
              <a:t> </a:t>
            </a:r>
            <a:r>
              <a:rPr lang="nl-NL" dirty="0" err="1" smtClean="0">
                <a:solidFill>
                  <a:srgbClr val="99CCFF"/>
                </a:solidFill>
                <a:latin typeface="Comic Sans MS" pitchFamily="66" charset="0"/>
              </a:rPr>
              <a:t>self-evaluation</a:t>
            </a:r>
            <a:r>
              <a:rPr lang="nl-NL" dirty="0" smtClean="0">
                <a:solidFill>
                  <a:srgbClr val="99CCFF"/>
                </a:solidFill>
                <a:latin typeface="Comic Sans MS" pitchFamily="66" charset="0"/>
              </a:rPr>
              <a:t>: </a:t>
            </a:r>
            <a:r>
              <a:rPr lang="en-US" dirty="0" smtClean="0">
                <a:solidFill>
                  <a:srgbClr val="99CCFF"/>
                </a:solidFill>
                <a:latin typeface="Comic Sans MS" pitchFamily="66" charset="0"/>
              </a:rPr>
              <a:t>(To what extent) are we ready</a:t>
            </a:r>
            <a:r>
              <a:rPr lang="nl-NL" dirty="0" smtClean="0">
                <a:solidFill>
                  <a:srgbClr val="99CCFF"/>
                </a:solidFill>
                <a:latin typeface="Comic Sans MS" pitchFamily="66" charset="0"/>
              </a:rPr>
              <a:t>? </a:t>
            </a:r>
          </a:p>
        </p:txBody>
      </p:sp>
      <p:sp>
        <p:nvSpPr>
          <p:cNvPr id="30723" name="Rectangle 3"/>
          <p:cNvSpPr>
            <a:spLocks noChangeArrowheads="1"/>
          </p:cNvSpPr>
          <p:nvPr/>
        </p:nvSpPr>
        <p:spPr bwMode="auto">
          <a:xfrm>
            <a:off x="323850" y="2411303"/>
            <a:ext cx="8280400" cy="2636106"/>
          </a:xfrm>
          <a:prstGeom prst="rect">
            <a:avLst/>
          </a:prstGeom>
          <a:noFill/>
          <a:ln w="9525" algn="ctr">
            <a:noFill/>
            <a:miter lim="800000"/>
            <a:headEnd/>
            <a:tailEnd/>
          </a:ln>
        </p:spPr>
        <p:txBody>
          <a:bodyPr>
            <a:spAutoFit/>
          </a:bodyPr>
          <a:lstStyle/>
          <a:p>
            <a:pPr marL="546100" indent="-457200">
              <a:spcAft>
                <a:spcPct val="15000"/>
              </a:spcAft>
              <a:buSzPct val="75000"/>
              <a:buFontTx/>
              <a:buChar char="•"/>
            </a:pPr>
            <a:r>
              <a:rPr lang="en-US" sz="2400" dirty="0" smtClean="0"/>
              <a:t>Failure in your preparation is to prepare your failure</a:t>
            </a:r>
          </a:p>
          <a:p>
            <a:pPr marL="546100" indent="-457200">
              <a:spcAft>
                <a:spcPct val="15000"/>
              </a:spcAft>
              <a:buSzPct val="75000"/>
              <a:buFontTx/>
              <a:buChar char="•"/>
            </a:pPr>
            <a:endParaRPr lang="nl-NL" sz="2400" dirty="0"/>
          </a:p>
          <a:p>
            <a:pPr marL="546100" indent="-457200">
              <a:spcAft>
                <a:spcPct val="15000"/>
              </a:spcAft>
              <a:buSzPct val="75000"/>
              <a:buFontTx/>
              <a:buChar char="•"/>
            </a:pPr>
            <a:r>
              <a:rPr lang="en-US" sz="2400" dirty="0" smtClean="0"/>
              <a:t>The importance of what </a:t>
            </a:r>
            <a:r>
              <a:rPr lang="en-US" sz="2400" dirty="0" err="1" smtClean="0"/>
              <a:t>preceeds</a:t>
            </a:r>
            <a:r>
              <a:rPr lang="en-US" sz="2400" dirty="0" smtClean="0"/>
              <a:t> the self-evaluation should not be underestimated</a:t>
            </a:r>
          </a:p>
          <a:p>
            <a:pPr marL="546100" indent="-457200">
              <a:spcAft>
                <a:spcPct val="15000"/>
              </a:spcAft>
              <a:buSzPct val="75000"/>
            </a:pPr>
            <a:endParaRPr lang="nl-BE" dirty="0"/>
          </a:p>
          <a:p>
            <a:pPr marL="546100" indent="-457200">
              <a:spcAft>
                <a:spcPct val="15000"/>
              </a:spcAft>
              <a:buSzPct val="75000"/>
            </a:pPr>
            <a:endParaRPr lang="nl-BE" dirty="0"/>
          </a:p>
        </p:txBody>
      </p:sp>
      <p:sp>
        <p:nvSpPr>
          <p:cNvPr id="30724" name="Rectangle 5"/>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3" cstate="print"/>
          <a:srcRect/>
          <a:stretch>
            <a:fillRect/>
          </a:stretch>
        </p:blipFill>
        <p:spPr bwMode="auto">
          <a:xfrm>
            <a:off x="36512" y="1771114"/>
            <a:ext cx="9144000" cy="5042262"/>
          </a:xfrm>
          <a:prstGeom prst="rect">
            <a:avLst/>
          </a:prstGeom>
          <a:noFill/>
          <a:ln w="9525">
            <a:noFill/>
            <a:miter lim="800000"/>
            <a:headEnd/>
            <a:tailEnd/>
          </a:ln>
        </p:spPr>
      </p:pic>
      <p:sp>
        <p:nvSpPr>
          <p:cNvPr id="5124" name="Rectangle 4"/>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8" name="Rechthoek 7"/>
          <p:cNvSpPr/>
          <p:nvPr/>
        </p:nvSpPr>
        <p:spPr>
          <a:xfrm>
            <a:off x="755576" y="0"/>
            <a:ext cx="7272808" cy="1366528"/>
          </a:xfrm>
          <a:prstGeom prst="rect">
            <a:avLst/>
          </a:prstGeom>
        </p:spPr>
        <p:txBody>
          <a:bodyPr wrap="square">
            <a:spAutoFit/>
          </a:bodyPr>
          <a:lstStyle/>
          <a:p>
            <a:pPr algn="ctr"/>
            <a:r>
              <a:rPr lang="nl-NL" sz="3600" dirty="0" err="1" smtClean="0">
                <a:solidFill>
                  <a:srgbClr val="99CCFF"/>
                </a:solidFill>
              </a:rPr>
              <a:t>Starting</a:t>
            </a:r>
            <a:r>
              <a:rPr lang="nl-NL" sz="3600" dirty="0" smtClean="0">
                <a:solidFill>
                  <a:srgbClr val="99CCFF"/>
                </a:solidFill>
              </a:rPr>
              <a:t> </a:t>
            </a:r>
            <a:r>
              <a:rPr lang="nl-NL" sz="3600" dirty="0" err="1" smtClean="0">
                <a:solidFill>
                  <a:srgbClr val="99CCFF"/>
                </a:solidFill>
              </a:rPr>
              <a:t>with</a:t>
            </a:r>
            <a:r>
              <a:rPr lang="nl-NL" sz="3600" dirty="0" smtClean="0">
                <a:solidFill>
                  <a:srgbClr val="99CCFF"/>
                </a:solidFill>
              </a:rPr>
              <a:t> </a:t>
            </a:r>
            <a:r>
              <a:rPr lang="nl-NL" sz="3600" dirty="0" err="1" smtClean="0">
                <a:solidFill>
                  <a:srgbClr val="99CCFF"/>
                </a:solidFill>
              </a:rPr>
              <a:t>self-evaluation</a:t>
            </a:r>
            <a:r>
              <a:rPr lang="nl-NL" sz="3600" dirty="0" smtClean="0">
                <a:solidFill>
                  <a:srgbClr val="99CCFF"/>
                </a:solidFill>
              </a:rPr>
              <a:t>: </a:t>
            </a:r>
            <a:r>
              <a:rPr lang="en-US" sz="3600" dirty="0" smtClean="0">
                <a:solidFill>
                  <a:srgbClr val="99CCFF"/>
                </a:solidFill>
              </a:rPr>
              <a:t>(To what extent) are we ready</a:t>
            </a:r>
            <a:r>
              <a:rPr lang="nl-NL" sz="3600" dirty="0" smtClean="0">
                <a:solidFill>
                  <a:srgbClr val="99CCFF"/>
                </a:solidFill>
              </a:rPr>
              <a:t>? </a:t>
            </a:r>
            <a:endParaRPr lang="nl-BE" sz="3600" dirty="0"/>
          </a:p>
        </p:txBody>
      </p:sp>
      <p:sp>
        <p:nvSpPr>
          <p:cNvPr id="5" name="Rectangle 163"/>
          <p:cNvSpPr>
            <a:spLocks noChangeArrowheads="1"/>
          </p:cNvSpPr>
          <p:nvPr/>
        </p:nvSpPr>
        <p:spPr bwMode="auto">
          <a:xfrm>
            <a:off x="-972616" y="2651917"/>
            <a:ext cx="11017250" cy="4233467"/>
          </a:xfrm>
          <a:prstGeom prst="rect">
            <a:avLst/>
          </a:prstGeom>
          <a:solidFill>
            <a:srgbClr val="3B6188"/>
          </a:solidFill>
          <a:ln w="9525" algn="ctr">
            <a:noFill/>
            <a:miter lim="800000"/>
            <a:headEnd/>
            <a:tailEnd/>
          </a:ln>
          <a:effectLst/>
        </p:spPr>
        <p:txBody>
          <a:bodyPr anchor="ctr">
            <a:spAutoFit/>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a:p>
        </p:txBody>
      </p:sp>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3" cstate="print"/>
          <a:srcRect/>
          <a:stretch>
            <a:fillRect/>
          </a:stretch>
        </p:blipFill>
        <p:spPr bwMode="auto">
          <a:xfrm>
            <a:off x="36512" y="1771114"/>
            <a:ext cx="9144000" cy="5042262"/>
          </a:xfrm>
          <a:prstGeom prst="rect">
            <a:avLst/>
          </a:prstGeom>
          <a:noFill/>
          <a:ln w="9525">
            <a:noFill/>
            <a:miter lim="800000"/>
            <a:headEnd/>
            <a:tailEnd/>
          </a:ln>
        </p:spPr>
      </p:pic>
      <p:sp>
        <p:nvSpPr>
          <p:cNvPr id="5124" name="Rectangle 4"/>
          <p:cNvSpPr>
            <a:spLocks noChangeArrowheads="1"/>
          </p:cNvSpPr>
          <p:nvPr/>
        </p:nvSpPr>
        <p:spPr bwMode="auto">
          <a:xfrm>
            <a:off x="0" y="2466975"/>
            <a:ext cx="9144000" cy="0"/>
          </a:xfrm>
          <a:prstGeom prst="rect">
            <a:avLst/>
          </a:prstGeom>
          <a:noFill/>
          <a:ln w="9525" algn="ctr">
            <a:noFill/>
            <a:miter lim="800000"/>
            <a:headEnd/>
            <a:tailEnd/>
          </a:ln>
        </p:spPr>
        <p:txBody>
          <a:bodyPr wrap="none" anchor="ctr">
            <a:spAutoFit/>
          </a:bodyPr>
          <a:lstStyle/>
          <a:p>
            <a:endParaRPr lang="nl-BE"/>
          </a:p>
        </p:txBody>
      </p:sp>
      <p:sp>
        <p:nvSpPr>
          <p:cNvPr id="8" name="Rechthoek 7"/>
          <p:cNvSpPr/>
          <p:nvPr/>
        </p:nvSpPr>
        <p:spPr>
          <a:xfrm>
            <a:off x="755576" y="0"/>
            <a:ext cx="7272808" cy="1366528"/>
          </a:xfrm>
          <a:prstGeom prst="rect">
            <a:avLst/>
          </a:prstGeom>
        </p:spPr>
        <p:txBody>
          <a:bodyPr wrap="square">
            <a:spAutoFit/>
          </a:bodyPr>
          <a:lstStyle/>
          <a:p>
            <a:pPr algn="ctr"/>
            <a:r>
              <a:rPr lang="nl-NL" sz="3600" dirty="0" err="1" smtClean="0">
                <a:solidFill>
                  <a:srgbClr val="99CCFF"/>
                </a:solidFill>
              </a:rPr>
              <a:t>Starting</a:t>
            </a:r>
            <a:r>
              <a:rPr lang="nl-NL" sz="3600" dirty="0" smtClean="0">
                <a:solidFill>
                  <a:srgbClr val="99CCFF"/>
                </a:solidFill>
              </a:rPr>
              <a:t> </a:t>
            </a:r>
            <a:r>
              <a:rPr lang="nl-NL" sz="3600" dirty="0" err="1" smtClean="0">
                <a:solidFill>
                  <a:srgbClr val="99CCFF"/>
                </a:solidFill>
              </a:rPr>
              <a:t>with</a:t>
            </a:r>
            <a:r>
              <a:rPr lang="nl-NL" sz="3600" dirty="0" smtClean="0">
                <a:solidFill>
                  <a:srgbClr val="99CCFF"/>
                </a:solidFill>
              </a:rPr>
              <a:t> </a:t>
            </a:r>
            <a:r>
              <a:rPr lang="nl-NL" sz="3600" dirty="0" err="1" smtClean="0">
                <a:solidFill>
                  <a:srgbClr val="99CCFF"/>
                </a:solidFill>
              </a:rPr>
              <a:t>self-evaluation</a:t>
            </a:r>
            <a:r>
              <a:rPr lang="nl-NL" sz="3600" dirty="0" smtClean="0">
                <a:solidFill>
                  <a:srgbClr val="99CCFF"/>
                </a:solidFill>
              </a:rPr>
              <a:t>: </a:t>
            </a:r>
            <a:r>
              <a:rPr lang="en-US" sz="3600" dirty="0" smtClean="0">
                <a:solidFill>
                  <a:srgbClr val="99CCFF"/>
                </a:solidFill>
              </a:rPr>
              <a:t>(To what extent) are we ready</a:t>
            </a:r>
            <a:r>
              <a:rPr lang="nl-NL" sz="3600" dirty="0" smtClean="0">
                <a:solidFill>
                  <a:srgbClr val="99CCFF"/>
                </a:solidFill>
              </a:rPr>
              <a:t>? </a:t>
            </a:r>
            <a:endParaRPr lang="nl-BE" sz="3600" dirty="0"/>
          </a:p>
        </p:txBody>
      </p:sp>
      <p:sp>
        <p:nvSpPr>
          <p:cNvPr id="5" name="Rectangle 163"/>
          <p:cNvSpPr>
            <a:spLocks noChangeArrowheads="1"/>
          </p:cNvSpPr>
          <p:nvPr/>
        </p:nvSpPr>
        <p:spPr bwMode="auto">
          <a:xfrm>
            <a:off x="-972616" y="3588021"/>
            <a:ext cx="11017250" cy="4233467"/>
          </a:xfrm>
          <a:prstGeom prst="rect">
            <a:avLst/>
          </a:prstGeom>
          <a:solidFill>
            <a:srgbClr val="3B6188"/>
          </a:solidFill>
          <a:ln w="9525" algn="ctr">
            <a:noFill/>
            <a:miter lim="800000"/>
            <a:headEnd/>
            <a:tailEnd/>
          </a:ln>
          <a:effectLst/>
        </p:spPr>
        <p:txBody>
          <a:bodyPr wrap="square" anchor="ctr">
            <a:spAutoFit/>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a:p>
        </p:txBody>
      </p:sp>
    </p:spTree>
  </p:cSld>
  <p:clrMapOvr>
    <a:masterClrMapping/>
  </p:clrMapOvr>
  <p:transition>
    <p:blinds/>
  </p:transition>
  <p:timing>
    <p:tnLst>
      <p:par>
        <p:cTn id="1" dur="indefinite" restart="never" nodeType="tmRoot"/>
      </p:par>
    </p:tnLst>
  </p:timing>
</p:sld>
</file>

<file path=ppt/theme/theme1.xml><?xml version="1.0" encoding="utf-8"?>
<a:theme xmlns:a="http://schemas.openxmlformats.org/drawingml/2006/main" name="1_ppt_donker">
  <a:themeElements>
    <a:clrScheme name="">
      <a:dk1>
        <a:srgbClr val="FAFAFA"/>
      </a:dk1>
      <a:lt1>
        <a:srgbClr val="FFFFFF"/>
      </a:lt1>
      <a:dk2>
        <a:srgbClr val="FFFFFF"/>
      </a:dk2>
      <a:lt2>
        <a:srgbClr val="CBCBCB"/>
      </a:lt2>
      <a:accent1>
        <a:srgbClr val="B6C4D8"/>
      </a:accent1>
      <a:accent2>
        <a:srgbClr val="738DAE"/>
      </a:accent2>
      <a:accent3>
        <a:srgbClr val="FFFFFF"/>
      </a:accent3>
      <a:accent4>
        <a:srgbClr val="D6D6D6"/>
      </a:accent4>
      <a:accent5>
        <a:srgbClr val="D7DEE9"/>
      </a:accent5>
      <a:accent6>
        <a:srgbClr val="687F9D"/>
      </a:accent6>
      <a:hlink>
        <a:srgbClr val="003D62"/>
      </a:hlink>
      <a:folHlink>
        <a:srgbClr val="D9BDBD"/>
      </a:folHlink>
    </a:clrScheme>
    <a:fontScheme name="1_ppt_donke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261938" marR="0" indent="-261938" algn="just" defTabSz="914400" rtl="0" eaLnBrk="1" fontAlgn="base" latinLnBrk="0" hangingPunct="1">
          <a:lnSpc>
            <a:spcPct val="115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261938" marR="0" indent="-261938" algn="just" defTabSz="914400" rtl="0" eaLnBrk="1" fontAlgn="base" latinLnBrk="0" hangingPunct="1">
          <a:lnSpc>
            <a:spcPct val="115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ppt_donk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pt_donk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pt_donk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pt_donk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pt_donk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pt_donk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pt_donk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ppt_donker 8">
        <a:dk1>
          <a:srgbClr val="003D62"/>
        </a:dk1>
        <a:lt1>
          <a:srgbClr val="FFFFFF"/>
        </a:lt1>
        <a:dk2>
          <a:srgbClr val="003D62"/>
        </a:dk2>
        <a:lt2>
          <a:srgbClr val="DDDDDD"/>
        </a:lt2>
        <a:accent1>
          <a:srgbClr val="B6C4D8"/>
        </a:accent1>
        <a:accent2>
          <a:srgbClr val="003D62"/>
        </a:accent2>
        <a:accent3>
          <a:srgbClr val="FFFFFF"/>
        </a:accent3>
        <a:accent4>
          <a:srgbClr val="003353"/>
        </a:accent4>
        <a:accent5>
          <a:srgbClr val="D7DEE9"/>
        </a:accent5>
        <a:accent6>
          <a:srgbClr val="003658"/>
        </a:accent6>
        <a:hlink>
          <a:srgbClr val="7E002F"/>
        </a:hlink>
        <a:folHlink>
          <a:srgbClr val="D9BDB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Roundtable ICSEI 2007 - JVH &amp; PVP</Template>
  <TotalTime>74</TotalTime>
  <Words>1499</Words>
  <Application>Microsoft Office PowerPoint</Application>
  <PresentationFormat>Předvádění na obrazovce (4:3)</PresentationFormat>
  <Paragraphs>408</Paragraphs>
  <Slides>44</Slides>
  <Notes>44</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1_ppt_donker</vt:lpstr>
      <vt:lpstr>Prezentace aplikace PowerPoint</vt:lpstr>
      <vt:lpstr>Prezentace aplikace PowerPoint</vt:lpstr>
      <vt:lpstr>Structure of this presentation</vt:lpstr>
      <vt:lpstr>Quality care as a systematic policy making</vt:lpstr>
      <vt:lpstr>Components of self-evaluation in a school improvement perspective?</vt:lpstr>
      <vt:lpstr>Structure of this presentation</vt:lpstr>
      <vt:lpstr> When? Starting with self-evaluation: (To what extent) are we ready? </vt:lpstr>
      <vt:lpstr>Prezentace aplikace PowerPoint</vt:lpstr>
      <vt:lpstr>Prezentace aplikace PowerPoint</vt:lpstr>
      <vt:lpstr>Attitudes towards school self evaluation: Descriptive results</vt:lpstr>
      <vt:lpstr>Descriptive results: Positive expectations</vt:lpstr>
      <vt:lpstr>Descriptive results: SE is not popular in schools</vt:lpstr>
      <vt:lpstr>Descriptive results: The process of SE is scored most negatively</vt:lpstr>
      <vt:lpstr>Prezentace aplikace PowerPoint</vt:lpstr>
      <vt:lpstr>Prezentace aplikace PowerPoint</vt:lpstr>
      <vt:lpstr>Prezentace aplikace PowerPoint</vt:lpstr>
      <vt:lpstr>Prezentace aplikace PowerPoint</vt:lpstr>
      <vt:lpstr>What is your opinion?  Are we/you ready?</vt:lpstr>
      <vt:lpstr>What if these conditions are not met?</vt:lpstr>
      <vt:lpstr>Structure of this presentation</vt:lpstr>
      <vt:lpstr>SELF-EVALUATION AS A POLICY ACTION: THE FUNDAMENTAL PRINCIPLES FOR DESIGNING AND EVALUATING SELF-EVALUATION PROCESSES</vt:lpstr>
      <vt:lpstr>Prezentace aplikace PowerPoint</vt:lpstr>
      <vt:lpstr>Some background info: Empirical basis</vt:lpstr>
      <vt:lpstr>Principle 1: The school team is prepared to engage in systematic reflection</vt:lpstr>
      <vt:lpstr>Principle 1: The school team is prepared to engage in systematic reflection</vt:lpstr>
      <vt:lpstr>Prezentace aplikace PowerPoint</vt:lpstr>
      <vt:lpstr>Prezentace aplikace PowerPoint</vt:lpstr>
      <vt:lpstr>Prezentace aplikace PowerPoint</vt:lpstr>
      <vt:lpstr>Devision of responsabilities</vt:lpstr>
      <vt:lpstr>Prezentace aplikace PowerPoint</vt:lpstr>
      <vt:lpstr>Prezentace aplikace PowerPoint</vt:lpstr>
      <vt:lpstr>Principle 5: The school team seeks to create supportive relationships and collaboration. </vt:lpstr>
      <vt:lpstr>Prezentace aplikace PowerPoint</vt:lpstr>
      <vt:lpstr>Prezentace aplikace PowerPoint</vt:lpstr>
      <vt:lpstr>Prezentace aplikace PowerPoint</vt:lpstr>
      <vt:lpstr>Annual meeting of the school leaders of schools with self-evaluations that perfectly fits to the principles</vt:lpstr>
      <vt:lpstr>Prezentace aplikace PowerPoint</vt:lpstr>
      <vt:lpstr> Example: Indicators for shared leadership during the self-evaluation</vt:lpstr>
      <vt:lpstr>Prezentace aplikace PowerPoint</vt:lpstr>
      <vt:lpstr>Structure of this presentation</vt:lpstr>
      <vt:lpstr>Prezentace aplikace PowerPoint</vt:lpstr>
      <vt:lpstr>Prezentace aplikace PowerPoint</vt:lpstr>
      <vt:lpstr>Prezentace aplikace PowerPoint</vt:lpstr>
      <vt:lpstr>Questions?  Thoughts?  Suggestions?  Advice?</vt:lpstr>
    </vt:vector>
  </TitlesOfParts>
  <Company>Universiteit Antwerpen - EduBRon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 Vanhoof</dc:creator>
  <cp:lastModifiedBy>Sima</cp:lastModifiedBy>
  <cp:revision>590</cp:revision>
  <dcterms:created xsi:type="dcterms:W3CDTF">2001-01-09T13:16:46Z</dcterms:created>
  <dcterms:modified xsi:type="dcterms:W3CDTF">2013-10-08T15:51:04Z</dcterms:modified>
</cp:coreProperties>
</file>