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302" r:id="rId2"/>
    <p:sldId id="312" r:id="rId3"/>
    <p:sldId id="322" r:id="rId4"/>
    <p:sldId id="324" r:id="rId5"/>
    <p:sldId id="344" r:id="rId6"/>
    <p:sldId id="345" r:id="rId7"/>
    <p:sldId id="343" r:id="rId8"/>
    <p:sldId id="346" r:id="rId9"/>
    <p:sldId id="348" r:id="rId10"/>
    <p:sldId id="349" r:id="rId11"/>
    <p:sldId id="350" r:id="rId12"/>
    <p:sldId id="351" r:id="rId13"/>
    <p:sldId id="353" r:id="rId14"/>
    <p:sldId id="354" r:id="rId15"/>
    <p:sldId id="352" r:id="rId16"/>
    <p:sldId id="357" r:id="rId17"/>
    <p:sldId id="358" r:id="rId18"/>
  </p:sldIdLst>
  <p:sldSz cx="9144000" cy="6858000" type="screen4x3"/>
  <p:notesSz cx="6881813" cy="97107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00"/>
    <a:srgbClr val="EEC7BC"/>
    <a:srgbClr val="FFFF00"/>
    <a:srgbClr val="F2F2F2"/>
    <a:srgbClr val="C40000"/>
    <a:srgbClr val="FFFFFF"/>
    <a:srgbClr val="DDFDFF"/>
    <a:srgbClr val="D9FFD9"/>
    <a:srgbClr val="FFEB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75" d="100"/>
          <a:sy n="75" d="100"/>
        </p:scale>
        <p:origin x="-267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err="1"/>
              <a:t>Figure</a:t>
            </a:r>
            <a:r>
              <a:rPr lang="pl-PL" dirty="0"/>
              <a:t> 1.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acceptance</a:t>
            </a:r>
            <a:r>
              <a:rPr lang="pl-PL" dirty="0"/>
              <a:t> of </a:t>
            </a:r>
            <a:r>
              <a:rPr lang="pl-PL" dirty="0" err="1"/>
              <a:t>violence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upbringing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Poland 2015 (%)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803861637162122E-2"/>
          <c:y val="0.15906593736130659"/>
          <c:w val="0.87795031812974145"/>
          <c:h val="0.59601144546310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there are situations when a child must be given a spank</c:v>
                </c:pt>
                <c:pt idx="1">
                  <c:v>thrashing has not done harm to anyone yet</c:v>
                </c:pt>
                <c:pt idx="2">
                  <c:v>beating children is in some cases the most effective educational method</c:v>
                </c:pt>
                <c:pt idx="3">
                  <c:v>corporal punishment may be used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58</c:v>
                </c:pt>
                <c:pt idx="1">
                  <c:v>32</c:v>
                </c:pt>
                <c:pt idx="2">
                  <c:v>26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parents of children under 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there are situations when a child must be given a spank</c:v>
                </c:pt>
                <c:pt idx="1">
                  <c:v>thrashing has not done harm to anyone yet</c:v>
                </c:pt>
                <c:pt idx="2">
                  <c:v>beating children is in some cases the most effective educational method</c:v>
                </c:pt>
                <c:pt idx="3">
                  <c:v>corporal punishment may be used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57</c:v>
                </c:pt>
                <c:pt idx="1">
                  <c:v>27</c:v>
                </c:pt>
                <c:pt idx="2">
                  <c:v>22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807552"/>
        <c:axId val="32821632"/>
      </c:barChart>
      <c:catAx>
        <c:axId val="328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cs-CZ"/>
          </a:p>
        </c:txPr>
        <c:crossAx val="32821632"/>
        <c:crosses val="autoZero"/>
        <c:auto val="1"/>
        <c:lblAlgn val="ctr"/>
        <c:lblOffset val="100"/>
        <c:noMultiLvlLbl val="0"/>
      </c:catAx>
      <c:valAx>
        <c:axId val="3282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8075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57018532009270828"/>
          <c:y val="0.20788149301104814"/>
          <c:w val="0.38796256111030808"/>
          <c:h val="0.229753207507967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pl-PL" sz="2200" dirty="0" err="1"/>
              <a:t>Figure</a:t>
            </a:r>
            <a:r>
              <a:rPr lang="pl-PL" sz="2200" dirty="0"/>
              <a:t> 2. </a:t>
            </a:r>
            <a:r>
              <a:rPr lang="pl-PL" sz="2200" dirty="0" err="1"/>
              <a:t>Social</a:t>
            </a:r>
            <a:r>
              <a:rPr lang="pl-PL" sz="2200" dirty="0"/>
              <a:t> </a:t>
            </a:r>
            <a:r>
              <a:rPr lang="pl-PL" sz="2200" dirty="0" err="1"/>
              <a:t>acceptance</a:t>
            </a:r>
            <a:r>
              <a:rPr lang="pl-PL" sz="2200" dirty="0"/>
              <a:t> of </a:t>
            </a:r>
            <a:r>
              <a:rPr lang="pl-PL" sz="2200" dirty="0" err="1"/>
              <a:t>violent</a:t>
            </a:r>
            <a:r>
              <a:rPr lang="pl-PL" sz="2200" dirty="0"/>
              <a:t> </a:t>
            </a:r>
            <a:r>
              <a:rPr lang="pl-PL" sz="2200" dirty="0" err="1"/>
              <a:t>behaviours</a:t>
            </a:r>
            <a:r>
              <a:rPr lang="pl-PL" sz="2200" dirty="0"/>
              <a:t> </a:t>
            </a:r>
            <a:r>
              <a:rPr lang="pl-PL" sz="2200" dirty="0" err="1"/>
              <a:t>against</a:t>
            </a:r>
            <a:r>
              <a:rPr lang="pl-PL" sz="2200" dirty="0"/>
              <a:t> </a:t>
            </a:r>
            <a:r>
              <a:rPr lang="pl-PL" sz="2200" dirty="0" err="1"/>
              <a:t>children</a:t>
            </a:r>
            <a:r>
              <a:rPr lang="pl-PL" sz="2200" dirty="0"/>
              <a:t>, </a:t>
            </a:r>
            <a:r>
              <a:rPr lang="pl-PL" sz="2200" dirty="0" smtClean="0"/>
              <a:t> </a:t>
            </a:r>
          </a:p>
          <a:p>
            <a:pPr>
              <a:defRPr sz="2200"/>
            </a:pPr>
            <a:r>
              <a:rPr lang="pl-PL" sz="2200" dirty="0" smtClean="0"/>
              <a:t>(% </a:t>
            </a:r>
            <a:r>
              <a:rPr lang="pl-PL" sz="2200" dirty="0" err="1"/>
              <a:t>in</a:t>
            </a:r>
            <a:r>
              <a:rPr lang="pl-PL" sz="2200" dirty="0"/>
              <a:t> </a:t>
            </a:r>
            <a:r>
              <a:rPr lang="pl-PL" sz="2200" dirty="0" err="1"/>
              <a:t>the</a:t>
            </a:r>
            <a:r>
              <a:rPr lang="pl-PL" sz="2200" dirty="0"/>
              <a:t> </a:t>
            </a:r>
            <a:r>
              <a:rPr lang="pl-PL" sz="2200" dirty="0" err="1"/>
              <a:t>years</a:t>
            </a:r>
            <a:r>
              <a:rPr lang="pl-PL" sz="2200" dirty="0"/>
              <a:t> </a:t>
            </a:r>
            <a:r>
              <a:rPr lang="pl-PL" sz="2200" dirty="0" smtClean="0"/>
              <a:t>2008-2015)</a:t>
            </a:r>
            <a:endParaRPr lang="pl-PL" sz="2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32156354212009"/>
          <c:y val="0.21567695129834058"/>
          <c:w val="0.78604198804868675"/>
          <c:h val="0.53119176783387789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thrashing has not done harm to anyone yet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txPr>
              <a:bodyPr/>
              <a:lstStyle/>
              <a:p>
                <a:pPr>
                  <a:defRPr sz="2300" b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41</c:v>
                </c:pt>
                <c:pt idx="1">
                  <c:v>36</c:v>
                </c:pt>
                <c:pt idx="2">
                  <c:v>38</c:v>
                </c:pt>
                <c:pt idx="3">
                  <c:v>37</c:v>
                </c:pt>
                <c:pt idx="4">
                  <c:v>28</c:v>
                </c:pt>
                <c:pt idx="5">
                  <c:v>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there are situations when a child must be given a spank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solidFill>
                  <a:srgbClr val="FF0000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Lbls>
            <c:txPr>
              <a:bodyPr/>
              <a:lstStyle/>
              <a:p>
                <a:pPr>
                  <a:defRPr sz="2399" b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78</c:v>
                </c:pt>
                <c:pt idx="1">
                  <c:v>69</c:v>
                </c:pt>
                <c:pt idx="2">
                  <c:v>68</c:v>
                </c:pt>
                <c:pt idx="3">
                  <c:v>60</c:v>
                </c:pt>
                <c:pt idx="4">
                  <c:v>61</c:v>
                </c:pt>
                <c:pt idx="5">
                  <c:v>58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147072"/>
        <c:axId val="22148608"/>
      </c:lineChart>
      <c:catAx>
        <c:axId val="2214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22148608"/>
        <c:crosses val="autoZero"/>
        <c:auto val="1"/>
        <c:lblAlgn val="ctr"/>
        <c:lblOffset val="100"/>
        <c:noMultiLvlLbl val="0"/>
      </c:catAx>
      <c:valAx>
        <c:axId val="22148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2147072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overlay val="0"/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 sz="2196"/>
            </a:pPr>
            <a:r>
              <a:rPr lang="pl-PL" sz="2198" dirty="0" err="1"/>
              <a:t>Figure</a:t>
            </a:r>
            <a:r>
              <a:rPr lang="pl-PL" sz="2198" dirty="0"/>
              <a:t> 3. </a:t>
            </a:r>
            <a:r>
              <a:rPr lang="pl-PL" sz="2198" dirty="0" smtClean="0"/>
              <a:t> </a:t>
            </a:r>
            <a:r>
              <a:rPr lang="en-US" sz="2198" dirty="0" smtClean="0"/>
              <a:t>People </a:t>
            </a:r>
            <a:r>
              <a:rPr lang="en-US" sz="2198" dirty="0"/>
              <a:t>who agree that any corporal punishment should not </a:t>
            </a:r>
            <a:r>
              <a:rPr lang="pl-PL" sz="2198" dirty="0" smtClean="0"/>
              <a:t>be </a:t>
            </a:r>
            <a:r>
              <a:rPr lang="en-US" sz="2198" dirty="0"/>
              <a:t>used in upbringing</a:t>
            </a:r>
            <a:r>
              <a:rPr lang="pl-PL" sz="2198" dirty="0"/>
              <a:t> </a:t>
            </a:r>
            <a:endParaRPr lang="pl-PL" sz="2200" dirty="0" smtClean="0"/>
          </a:p>
          <a:p>
            <a:pPr>
              <a:defRPr sz="2196"/>
            </a:pPr>
            <a:r>
              <a:rPr lang="pl-PL" sz="2198" dirty="0" smtClean="0"/>
              <a:t>(% </a:t>
            </a:r>
            <a:r>
              <a:rPr lang="pl-PL" sz="2198" dirty="0" err="1"/>
              <a:t>in</a:t>
            </a:r>
            <a:r>
              <a:rPr lang="pl-PL" sz="2198" dirty="0"/>
              <a:t> </a:t>
            </a:r>
            <a:r>
              <a:rPr lang="pl-PL" sz="2198" dirty="0" err="1"/>
              <a:t>the</a:t>
            </a:r>
            <a:r>
              <a:rPr lang="pl-PL" sz="2198" dirty="0"/>
              <a:t> </a:t>
            </a:r>
            <a:r>
              <a:rPr lang="pl-PL" sz="2198" dirty="0" err="1"/>
              <a:t>years</a:t>
            </a:r>
            <a:r>
              <a:rPr lang="pl-PL" sz="2198" dirty="0"/>
              <a:t>: 2008, 2012, 2014 and 2015)</a:t>
            </a:r>
            <a:endParaRPr lang="en-US" sz="2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612880976187832"/>
          <c:y val="0.35869900114457581"/>
          <c:w val="0.78373942247157902"/>
          <c:h val="0.4302992496957702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People who agree that any corporal punishment should not used in upbringing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txPr>
              <a:bodyPr/>
              <a:lstStyle/>
              <a:p>
                <a:pPr>
                  <a:defRPr sz="2398" b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42</c:v>
                </c:pt>
                <c:pt idx="1">
                  <c:v>51</c:v>
                </c:pt>
                <c:pt idx="2">
                  <c:v>60</c:v>
                </c:pt>
                <c:pt idx="3">
                  <c:v>58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397760"/>
        <c:axId val="33399552"/>
      </c:lineChart>
      <c:catAx>
        <c:axId val="333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98" b="1"/>
            </a:pPr>
            <a:endParaRPr lang="cs-CZ"/>
          </a:p>
        </c:txPr>
        <c:crossAx val="33399552"/>
        <c:crosses val="autoZero"/>
        <c:auto val="1"/>
        <c:lblAlgn val="ctr"/>
        <c:lblOffset val="100"/>
        <c:noMultiLvlLbl val="0"/>
      </c:catAx>
      <c:valAx>
        <c:axId val="33399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33397760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Figure 4. Parents' accounts of violent behaviours towards children  in 2014 and 2015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7222222222222224E-2"/>
          <c:y val="0.26645330890242491"/>
          <c:w val="0.69263998250219005"/>
          <c:h val="0.6243424011250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parents (also of grown-up children)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spanking 2014, 2015</c:v>
                </c:pt>
                <c:pt idx="1">
                  <c:v>beating a child (2014)  </c:v>
                </c:pt>
                <c:pt idx="2">
                  <c:v>beating a child (2015)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64</c:v>
                </c:pt>
                <c:pt idx="1">
                  <c:v>32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parents of children under 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C00000"/>
                        </a:solidFill>
                      </a:rPr>
                      <a:t>5</a:t>
                    </a:r>
                    <a:r>
                      <a:rPr lang="pl-PL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spanking 2014, 2015</c:v>
                </c:pt>
                <c:pt idx="1">
                  <c:v>beating a child (2014)  </c:v>
                </c:pt>
                <c:pt idx="2">
                  <c:v>beating a child (2015)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55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426048"/>
        <c:axId val="33431936"/>
      </c:barChart>
      <c:catAx>
        <c:axId val="334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33431936"/>
        <c:crosses val="autoZero"/>
        <c:auto val="1"/>
        <c:lblAlgn val="ctr"/>
        <c:lblOffset val="100"/>
        <c:noMultiLvlLbl val="0"/>
      </c:catAx>
      <c:valAx>
        <c:axId val="33431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42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185396778742086"/>
          <c:y val="0.25144692596735774"/>
          <c:w val="0.54984837973744616"/>
          <c:h val="0.28009125514939776"/>
        </c:manualLayout>
      </c:layout>
      <c:overlay val="0"/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AED6D-7725-4B09-956C-8C22736DF192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0728EA8C-9B9A-4399-AC8C-4AE2077969C6}">
      <dgm:prSet phldrT="[Tekst]"/>
      <dgm:spPr/>
      <dgm:t>
        <a:bodyPr/>
        <a:lstStyle/>
        <a:p>
          <a:r>
            <a:rPr lang="pl-PL" b="1" dirty="0" smtClean="0"/>
            <a:t>Law reform; /</a:t>
          </a:r>
          <a:r>
            <a:rPr lang="pl-PL" b="1" dirty="0" err="1" smtClean="0"/>
            <a:t>prohibition</a:t>
          </a:r>
          <a:r>
            <a:rPr lang="pl-PL" b="1" dirty="0" smtClean="0"/>
            <a:t> of </a:t>
          </a:r>
          <a:r>
            <a:rPr lang="pl-PL" b="1" dirty="0" err="1" smtClean="0"/>
            <a:t>corporal</a:t>
          </a:r>
          <a:r>
            <a:rPr lang="pl-PL" b="1" dirty="0" smtClean="0"/>
            <a:t> </a:t>
          </a:r>
          <a:r>
            <a:rPr lang="pl-PL" b="1" dirty="0" err="1" smtClean="0"/>
            <a:t>punishment</a:t>
          </a:r>
          <a:r>
            <a:rPr lang="pl-PL" b="1" dirty="0" smtClean="0"/>
            <a:t>/</a:t>
          </a:r>
          <a:endParaRPr lang="pl-PL" b="1" dirty="0"/>
        </a:p>
      </dgm:t>
    </dgm:pt>
    <dgm:pt modelId="{0708C7F6-78E8-4048-96FE-9949A1382548}" type="parTrans" cxnId="{961D6815-47A8-4881-BD61-A2E48C7C3BB5}">
      <dgm:prSet/>
      <dgm:spPr/>
      <dgm:t>
        <a:bodyPr/>
        <a:lstStyle/>
        <a:p>
          <a:endParaRPr lang="pl-PL"/>
        </a:p>
      </dgm:t>
    </dgm:pt>
    <dgm:pt modelId="{5325E1F7-B820-4572-AA6F-F9C6CFE77805}" type="sibTrans" cxnId="{961D6815-47A8-4881-BD61-A2E48C7C3BB5}">
      <dgm:prSet/>
      <dgm:spPr/>
      <dgm:t>
        <a:bodyPr/>
        <a:lstStyle/>
        <a:p>
          <a:endParaRPr lang="pl-PL"/>
        </a:p>
      </dgm:t>
    </dgm:pt>
    <dgm:pt modelId="{A97F9BFD-E250-440B-A713-766445B9D066}">
      <dgm:prSet phldrT="[Tekst]" custT="1"/>
      <dgm:spPr/>
      <dgm:t>
        <a:bodyPr/>
        <a:lstStyle/>
        <a:p>
          <a:r>
            <a:rPr lang="pl-PL" sz="2800" b="1" dirty="0" smtClean="0"/>
            <a:t>Development of </a:t>
          </a:r>
          <a:r>
            <a:rPr lang="pl-PL" sz="2800" b="1" dirty="0" err="1" smtClean="0"/>
            <a:t>positive</a:t>
          </a:r>
          <a:r>
            <a:rPr lang="pl-PL" sz="2800" b="1" dirty="0" smtClean="0"/>
            <a:t> </a:t>
          </a:r>
          <a:r>
            <a:rPr lang="pl-PL" sz="2800" b="1" dirty="0" err="1" smtClean="0"/>
            <a:t>parenting</a:t>
          </a:r>
          <a:r>
            <a:rPr lang="pl-PL" sz="2800" b="1" dirty="0" smtClean="0"/>
            <a:t> and </a:t>
          </a:r>
          <a:r>
            <a:rPr lang="pl-PL" sz="2800" b="1" dirty="0" err="1" smtClean="0"/>
            <a:t>family</a:t>
          </a:r>
          <a:r>
            <a:rPr lang="pl-PL" sz="2800" b="1" dirty="0" smtClean="0"/>
            <a:t> </a:t>
          </a:r>
          <a:r>
            <a:rPr lang="pl-PL" sz="2800" b="1" dirty="0" err="1" smtClean="0"/>
            <a:t>support</a:t>
          </a:r>
          <a:endParaRPr lang="pl-PL" sz="2800" b="1" dirty="0"/>
        </a:p>
      </dgm:t>
    </dgm:pt>
    <dgm:pt modelId="{460D62B3-D454-4FBA-91D8-26C64760B6D7}" type="parTrans" cxnId="{3151F7C5-ABB6-4808-83E7-DEDDF59DF072}">
      <dgm:prSet/>
      <dgm:spPr/>
      <dgm:t>
        <a:bodyPr/>
        <a:lstStyle/>
        <a:p>
          <a:endParaRPr lang="pl-PL"/>
        </a:p>
      </dgm:t>
    </dgm:pt>
    <dgm:pt modelId="{E4B6B312-E92C-474C-9CC3-A329654090B7}" type="sibTrans" cxnId="{3151F7C5-ABB6-4808-83E7-DEDDF59DF072}">
      <dgm:prSet/>
      <dgm:spPr/>
      <dgm:t>
        <a:bodyPr/>
        <a:lstStyle/>
        <a:p>
          <a:endParaRPr lang="pl-PL"/>
        </a:p>
      </dgm:t>
    </dgm:pt>
    <dgm:pt modelId="{E878C55D-345F-4ABB-92C3-114F2F270064}">
      <dgm:prSet phldrT="[Tekst]"/>
      <dgm:spPr/>
      <dgm:t>
        <a:bodyPr/>
        <a:lstStyle/>
        <a:p>
          <a:r>
            <a:rPr lang="pl-PL" b="1" dirty="0" err="1" smtClean="0"/>
            <a:t>Social</a:t>
          </a:r>
          <a:r>
            <a:rPr lang="pl-PL" b="1" dirty="0" smtClean="0"/>
            <a:t> </a:t>
          </a:r>
          <a:r>
            <a:rPr lang="pl-PL" b="1" dirty="0" err="1" smtClean="0"/>
            <a:t>education</a:t>
          </a:r>
          <a:endParaRPr lang="pl-PL" b="1" dirty="0" smtClean="0"/>
        </a:p>
        <a:p>
          <a:r>
            <a:rPr lang="pl-PL" b="1" dirty="0" smtClean="0"/>
            <a:t>/</a:t>
          </a:r>
          <a:r>
            <a:rPr lang="pl-PL" b="1" dirty="0" err="1" smtClean="0"/>
            <a:t>social</a:t>
          </a:r>
          <a:r>
            <a:rPr lang="pl-PL" b="1" dirty="0" smtClean="0"/>
            <a:t> </a:t>
          </a:r>
          <a:r>
            <a:rPr lang="pl-PL" b="1" dirty="0" err="1" smtClean="0"/>
            <a:t>campaigns</a:t>
          </a:r>
          <a:r>
            <a:rPr lang="pl-PL" b="1" dirty="0" smtClean="0"/>
            <a:t>)</a:t>
          </a:r>
          <a:endParaRPr lang="pl-PL" b="1" dirty="0"/>
        </a:p>
      </dgm:t>
    </dgm:pt>
    <dgm:pt modelId="{AF688FDB-9C20-4644-A72B-40C91750448D}" type="parTrans" cxnId="{AB9D33AD-5656-4AD2-A17B-DFB6E034A131}">
      <dgm:prSet/>
      <dgm:spPr/>
      <dgm:t>
        <a:bodyPr/>
        <a:lstStyle/>
        <a:p>
          <a:endParaRPr lang="pl-PL"/>
        </a:p>
      </dgm:t>
    </dgm:pt>
    <dgm:pt modelId="{E707CD37-FE4A-43D1-AE94-254E0328CDE8}" type="sibTrans" cxnId="{AB9D33AD-5656-4AD2-A17B-DFB6E034A131}">
      <dgm:prSet/>
      <dgm:spPr/>
      <dgm:t>
        <a:bodyPr/>
        <a:lstStyle/>
        <a:p>
          <a:endParaRPr lang="pl-PL"/>
        </a:p>
      </dgm:t>
    </dgm:pt>
    <dgm:pt modelId="{9FA8DF8C-764F-4E7F-8778-C3B9078BE0E4}" type="pres">
      <dgm:prSet presAssocID="{C3EAED6D-7725-4B09-956C-8C22736DF192}" presName="compositeShape" presStyleCnt="0">
        <dgm:presLayoutVars>
          <dgm:chMax val="7"/>
          <dgm:dir/>
          <dgm:resizeHandles val="exact"/>
        </dgm:presLayoutVars>
      </dgm:prSet>
      <dgm:spPr/>
    </dgm:pt>
    <dgm:pt modelId="{3505C027-C6BF-4140-96DE-DA2F65EEDB2A}" type="pres">
      <dgm:prSet presAssocID="{0728EA8C-9B9A-4399-AC8C-4AE2077969C6}" presName="circ1" presStyleLbl="vennNode1" presStyleIdx="0" presStyleCnt="3" custScaleX="135799" custScaleY="115173"/>
      <dgm:spPr/>
      <dgm:t>
        <a:bodyPr/>
        <a:lstStyle/>
        <a:p>
          <a:endParaRPr lang="pl-PL"/>
        </a:p>
      </dgm:t>
    </dgm:pt>
    <dgm:pt modelId="{8010B715-DEF3-4ECA-9ECA-F3DFE6C33A84}" type="pres">
      <dgm:prSet presAssocID="{0728EA8C-9B9A-4399-AC8C-4AE2077969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A97B5A-BA63-4CAC-93D3-FECFB8263A62}" type="pres">
      <dgm:prSet presAssocID="{A97F9BFD-E250-440B-A713-766445B9D066}" presName="circ2" presStyleLbl="vennNode1" presStyleIdx="1" presStyleCnt="3" custScaleX="138960" custScaleY="115474"/>
      <dgm:spPr/>
      <dgm:t>
        <a:bodyPr/>
        <a:lstStyle/>
        <a:p>
          <a:endParaRPr lang="pl-PL"/>
        </a:p>
      </dgm:t>
    </dgm:pt>
    <dgm:pt modelId="{BF0C7769-2416-4CFF-B330-127E22EF6D7F}" type="pres">
      <dgm:prSet presAssocID="{A97F9BFD-E250-440B-A713-766445B9D0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AC7BFE-9C60-4AD9-9408-F76558676488}" type="pres">
      <dgm:prSet presAssocID="{E878C55D-345F-4ABB-92C3-114F2F270064}" presName="circ3" presStyleLbl="vennNode1" presStyleIdx="2" presStyleCnt="3" custScaleX="134265" custScaleY="110909"/>
      <dgm:spPr/>
      <dgm:t>
        <a:bodyPr/>
        <a:lstStyle/>
        <a:p>
          <a:endParaRPr lang="pl-PL"/>
        </a:p>
      </dgm:t>
    </dgm:pt>
    <dgm:pt modelId="{C9669ED1-69FA-4E33-A5D5-BDA768C4CD22}" type="pres">
      <dgm:prSet presAssocID="{E878C55D-345F-4ABB-92C3-114F2F2700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F74E81-243D-45E3-954B-B74B28B2F33A}" type="presOf" srcId="{E878C55D-345F-4ABB-92C3-114F2F270064}" destId="{C9669ED1-69FA-4E33-A5D5-BDA768C4CD22}" srcOrd="1" destOrd="0" presId="urn:microsoft.com/office/officeart/2005/8/layout/venn1"/>
    <dgm:cxn modelId="{9C0ECF96-8849-4311-9049-A11E1A21AB3E}" type="presOf" srcId="{E878C55D-345F-4ABB-92C3-114F2F270064}" destId="{81AC7BFE-9C60-4AD9-9408-F76558676488}" srcOrd="0" destOrd="0" presId="urn:microsoft.com/office/officeart/2005/8/layout/venn1"/>
    <dgm:cxn modelId="{3B32FE0F-645F-4244-B84A-A8572FEA815F}" type="presOf" srcId="{A97F9BFD-E250-440B-A713-766445B9D066}" destId="{8AA97B5A-BA63-4CAC-93D3-FECFB8263A62}" srcOrd="0" destOrd="0" presId="urn:microsoft.com/office/officeart/2005/8/layout/venn1"/>
    <dgm:cxn modelId="{961D6815-47A8-4881-BD61-A2E48C7C3BB5}" srcId="{C3EAED6D-7725-4B09-956C-8C22736DF192}" destId="{0728EA8C-9B9A-4399-AC8C-4AE2077969C6}" srcOrd="0" destOrd="0" parTransId="{0708C7F6-78E8-4048-96FE-9949A1382548}" sibTransId="{5325E1F7-B820-4572-AA6F-F9C6CFE77805}"/>
    <dgm:cxn modelId="{AB9D33AD-5656-4AD2-A17B-DFB6E034A131}" srcId="{C3EAED6D-7725-4B09-956C-8C22736DF192}" destId="{E878C55D-345F-4ABB-92C3-114F2F270064}" srcOrd="2" destOrd="0" parTransId="{AF688FDB-9C20-4644-A72B-40C91750448D}" sibTransId="{E707CD37-FE4A-43D1-AE94-254E0328CDE8}"/>
    <dgm:cxn modelId="{FF1B5FA5-4BBB-4C16-8083-30584EEEA0D4}" type="presOf" srcId="{C3EAED6D-7725-4B09-956C-8C22736DF192}" destId="{9FA8DF8C-764F-4E7F-8778-C3B9078BE0E4}" srcOrd="0" destOrd="0" presId="urn:microsoft.com/office/officeart/2005/8/layout/venn1"/>
    <dgm:cxn modelId="{3151F7C5-ABB6-4808-83E7-DEDDF59DF072}" srcId="{C3EAED6D-7725-4B09-956C-8C22736DF192}" destId="{A97F9BFD-E250-440B-A713-766445B9D066}" srcOrd="1" destOrd="0" parTransId="{460D62B3-D454-4FBA-91D8-26C64760B6D7}" sibTransId="{E4B6B312-E92C-474C-9CC3-A329654090B7}"/>
    <dgm:cxn modelId="{E89486E1-E94D-416E-80AA-541F16DFB8C6}" type="presOf" srcId="{0728EA8C-9B9A-4399-AC8C-4AE2077969C6}" destId="{3505C027-C6BF-4140-96DE-DA2F65EEDB2A}" srcOrd="0" destOrd="0" presId="urn:microsoft.com/office/officeart/2005/8/layout/venn1"/>
    <dgm:cxn modelId="{475A5FFC-8448-4196-BEB4-7E144DB0A354}" type="presOf" srcId="{A97F9BFD-E250-440B-A713-766445B9D066}" destId="{BF0C7769-2416-4CFF-B330-127E22EF6D7F}" srcOrd="1" destOrd="0" presId="urn:microsoft.com/office/officeart/2005/8/layout/venn1"/>
    <dgm:cxn modelId="{4BCBF740-3045-4237-92FA-56BCA96CEA49}" type="presOf" srcId="{0728EA8C-9B9A-4399-AC8C-4AE2077969C6}" destId="{8010B715-DEF3-4ECA-9ECA-F3DFE6C33A84}" srcOrd="1" destOrd="0" presId="urn:microsoft.com/office/officeart/2005/8/layout/venn1"/>
    <dgm:cxn modelId="{DC5A7000-7B1E-4647-881A-F15FB972FAC4}" type="presParOf" srcId="{9FA8DF8C-764F-4E7F-8778-C3B9078BE0E4}" destId="{3505C027-C6BF-4140-96DE-DA2F65EEDB2A}" srcOrd="0" destOrd="0" presId="urn:microsoft.com/office/officeart/2005/8/layout/venn1"/>
    <dgm:cxn modelId="{EDF8EE43-DACB-4075-A74E-E0E6F9C8A060}" type="presParOf" srcId="{9FA8DF8C-764F-4E7F-8778-C3B9078BE0E4}" destId="{8010B715-DEF3-4ECA-9ECA-F3DFE6C33A84}" srcOrd="1" destOrd="0" presId="urn:microsoft.com/office/officeart/2005/8/layout/venn1"/>
    <dgm:cxn modelId="{031CFB90-C740-44B8-AF26-0A1B702C1DF2}" type="presParOf" srcId="{9FA8DF8C-764F-4E7F-8778-C3B9078BE0E4}" destId="{8AA97B5A-BA63-4CAC-93D3-FECFB8263A62}" srcOrd="2" destOrd="0" presId="urn:microsoft.com/office/officeart/2005/8/layout/venn1"/>
    <dgm:cxn modelId="{F60D02DB-6225-41BF-B0B3-98B184677ACD}" type="presParOf" srcId="{9FA8DF8C-764F-4E7F-8778-C3B9078BE0E4}" destId="{BF0C7769-2416-4CFF-B330-127E22EF6D7F}" srcOrd="3" destOrd="0" presId="urn:microsoft.com/office/officeart/2005/8/layout/venn1"/>
    <dgm:cxn modelId="{20262CB7-D859-4096-AAE9-9D04C1C79EB9}" type="presParOf" srcId="{9FA8DF8C-764F-4E7F-8778-C3B9078BE0E4}" destId="{81AC7BFE-9C60-4AD9-9408-F76558676488}" srcOrd="4" destOrd="0" presId="urn:microsoft.com/office/officeart/2005/8/layout/venn1"/>
    <dgm:cxn modelId="{5E2B92F5-64A2-482E-B5B7-5A7C3AFC20E0}" type="presParOf" srcId="{9FA8DF8C-764F-4E7F-8778-C3B9078BE0E4}" destId="{C9669ED1-69FA-4E33-A5D5-BDA768C4CD2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5C027-C6BF-4140-96DE-DA2F65EEDB2A}">
      <dsp:nvSpPr>
        <dsp:cNvPr id="0" name=""/>
        <dsp:cNvSpPr/>
      </dsp:nvSpPr>
      <dsp:spPr>
        <a:xfrm>
          <a:off x="2264858" y="-92271"/>
          <a:ext cx="4430195" cy="37573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Law reform; /</a:t>
          </a:r>
          <a:r>
            <a:rPr lang="pl-PL" sz="2800" b="1" kern="1200" dirty="0" err="1" smtClean="0"/>
            <a:t>prohibition</a:t>
          </a:r>
          <a:r>
            <a:rPr lang="pl-PL" sz="2800" b="1" kern="1200" dirty="0" smtClean="0"/>
            <a:t> of </a:t>
          </a:r>
          <a:r>
            <a:rPr lang="pl-PL" sz="2800" b="1" kern="1200" dirty="0" err="1" smtClean="0"/>
            <a:t>corporal</a:t>
          </a:r>
          <a:r>
            <a:rPr lang="pl-PL" sz="2800" b="1" kern="1200" dirty="0" smtClean="0"/>
            <a:t> </a:t>
          </a:r>
          <a:r>
            <a:rPr lang="pl-PL" sz="2800" b="1" kern="1200" dirty="0" err="1" smtClean="0"/>
            <a:t>punishment</a:t>
          </a:r>
          <a:r>
            <a:rPr lang="pl-PL" sz="2800" b="1" kern="1200" dirty="0" smtClean="0"/>
            <a:t>/</a:t>
          </a:r>
          <a:endParaRPr lang="pl-PL" sz="2800" b="1" kern="1200" dirty="0"/>
        </a:p>
      </dsp:txBody>
      <dsp:txXfrm>
        <a:off x="2855551" y="565257"/>
        <a:ext cx="3248809" cy="1690789"/>
      </dsp:txXfrm>
    </dsp:sp>
    <dsp:sp modelId="{8AA97B5A-BA63-4CAC-93D3-FECFB8263A62}">
      <dsp:nvSpPr>
        <dsp:cNvPr id="0" name=""/>
        <dsp:cNvSpPr/>
      </dsp:nvSpPr>
      <dsp:spPr>
        <a:xfrm>
          <a:off x="3390451" y="1941766"/>
          <a:ext cx="4533316" cy="376712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Development of </a:t>
          </a:r>
          <a:r>
            <a:rPr lang="pl-PL" sz="2800" b="1" kern="1200" dirty="0" err="1" smtClean="0"/>
            <a:t>positive</a:t>
          </a:r>
          <a:r>
            <a:rPr lang="pl-PL" sz="2800" b="1" kern="1200" dirty="0" smtClean="0"/>
            <a:t> </a:t>
          </a:r>
          <a:r>
            <a:rPr lang="pl-PL" sz="2800" b="1" kern="1200" dirty="0" err="1" smtClean="0"/>
            <a:t>parenting</a:t>
          </a:r>
          <a:r>
            <a:rPr lang="pl-PL" sz="2800" b="1" kern="1200" dirty="0" smtClean="0"/>
            <a:t> and </a:t>
          </a:r>
          <a:r>
            <a:rPr lang="pl-PL" sz="2800" b="1" kern="1200" dirty="0" err="1" smtClean="0"/>
            <a:t>family</a:t>
          </a:r>
          <a:r>
            <a:rPr lang="pl-PL" sz="2800" b="1" kern="1200" dirty="0" smtClean="0"/>
            <a:t> </a:t>
          </a:r>
          <a:r>
            <a:rPr lang="pl-PL" sz="2800" b="1" kern="1200" dirty="0" err="1" smtClean="0"/>
            <a:t>support</a:t>
          </a:r>
          <a:endParaRPr lang="pl-PL" sz="2800" b="1" kern="1200" dirty="0"/>
        </a:p>
      </dsp:txBody>
      <dsp:txXfrm>
        <a:off x="4776890" y="2914941"/>
        <a:ext cx="2719990" cy="2071920"/>
      </dsp:txXfrm>
    </dsp:sp>
    <dsp:sp modelId="{81AC7BFE-9C60-4AD9-9408-F76558676488}">
      <dsp:nvSpPr>
        <dsp:cNvPr id="0" name=""/>
        <dsp:cNvSpPr/>
      </dsp:nvSpPr>
      <dsp:spPr>
        <a:xfrm>
          <a:off x="1112727" y="2016229"/>
          <a:ext cx="4380151" cy="36182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err="1" smtClean="0"/>
            <a:t>Social</a:t>
          </a:r>
          <a:r>
            <a:rPr lang="pl-PL" sz="2800" b="1" kern="1200" dirty="0" smtClean="0"/>
            <a:t> </a:t>
          </a:r>
          <a:r>
            <a:rPr lang="pl-PL" sz="2800" b="1" kern="1200" dirty="0" err="1" smtClean="0"/>
            <a:t>education</a:t>
          </a:r>
          <a:endParaRPr lang="pl-PL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/</a:t>
          </a:r>
          <a:r>
            <a:rPr lang="pl-PL" sz="2800" b="1" kern="1200" dirty="0" err="1" smtClean="0"/>
            <a:t>social</a:t>
          </a:r>
          <a:r>
            <a:rPr lang="pl-PL" sz="2800" b="1" kern="1200" dirty="0" smtClean="0"/>
            <a:t> </a:t>
          </a:r>
          <a:r>
            <a:rPr lang="pl-PL" sz="2800" b="1" kern="1200" dirty="0" err="1" smtClean="0"/>
            <a:t>campaigns</a:t>
          </a:r>
          <a:r>
            <a:rPr lang="pl-PL" sz="2800" b="1" kern="1200" dirty="0" smtClean="0"/>
            <a:t>)</a:t>
          </a:r>
          <a:endParaRPr lang="pl-PL" sz="2800" b="1" kern="1200" dirty="0"/>
        </a:p>
      </dsp:txBody>
      <dsp:txXfrm>
        <a:off x="1525192" y="2950932"/>
        <a:ext cx="2628090" cy="1990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0.29997</cdr:x>
      <cdr:y>0.25576</cdr:y>
    </cdr:from>
    <cdr:to>
      <cdr:x>0.29997</cdr:x>
      <cdr:y>0.83729</cdr:y>
    </cdr:to>
    <cdr:sp macro="" textlink="">
      <cdr:nvSpPr>
        <cdr:cNvPr id="3" name="Łącznik prosty 2"/>
        <cdr:cNvSpPr/>
      </cdr:nvSpPr>
      <cdr:spPr>
        <a:xfrm xmlns:a="http://schemas.openxmlformats.org/drawingml/2006/main">
          <a:off x="2591966" y="1583457"/>
          <a:ext cx="0" cy="360040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6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1"/>
            <a:ext cx="298211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3376"/>
            <a:ext cx="298211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9223376"/>
            <a:ext cx="298211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fld id="{A26218AF-17D6-409E-BFAE-999996259F1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69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1"/>
            <a:ext cx="298211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44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613275"/>
            <a:ext cx="55054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6"/>
            <a:ext cx="298211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223376"/>
            <a:ext cx="298211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fld id="{6E446F2D-717F-411A-938D-A6C86E66065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129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F344A-8773-49A6-8F3A-2CFCBFD505E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40EEE-4176-4255-8B78-04B8E3F3086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1019C-4D21-4FAC-A935-62D2F26836D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022E74-D08E-4205-B735-14975F0BCD1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358183-07C9-48CA-A81F-CE464E8130E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82F95-9FE5-411F-AA1C-C1C08CCD4B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781C4-E103-46E1-9277-383C6614639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11807-EB4A-45AA-81DB-4ED1BEC10AB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C1DCB-C24C-4E60-81D9-249E2332AA9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ABF64-4079-4ABC-9683-76D6DB4BA93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26D5-8D82-429C-B598-96AB9A369B6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0BF18-AB78-436E-9749-6628DCB5969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3F237-C282-4B20-92D7-338D30DFA05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FFFFE9E-A0F0-4BF5-B460-3ACDF9D061A9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dlabicia.pl/" TargetMode="External"/><Relationship Id="rId2" Type="http://schemas.openxmlformats.org/officeDocument/2006/relationships/hyperlink" Target="mailto:ewa.jarosz@us.edu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pd.gov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corporalpunishment.org/progress/countdown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820472" cy="936104"/>
          </a:xfrm>
          <a:solidFill>
            <a:schemeClr val="bg1"/>
          </a:solidFill>
        </p:spPr>
        <p:txBody>
          <a:bodyPr/>
          <a:lstStyle/>
          <a:p>
            <a:r>
              <a:rPr lang="pl-PL" sz="4000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40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pl-PL" sz="4000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40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pl-PL" sz="4000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40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pl-PL" sz="4000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40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pl-PL" sz="4000" b="1" dirty="0" err="1" smtClean="0">
                <a:solidFill>
                  <a:schemeClr val="tx1"/>
                </a:solidFill>
                <a:latin typeface="Cambria" pitchFamily="18" charset="0"/>
              </a:rPr>
              <a:t>Protecting</a:t>
            </a:r>
            <a:r>
              <a:rPr lang="pl-PL" sz="40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pl-PL" sz="4000" b="1" dirty="0" err="1" smtClean="0">
                <a:solidFill>
                  <a:schemeClr val="tx1"/>
                </a:solidFill>
                <a:latin typeface="Cambria" pitchFamily="18" charset="0"/>
              </a:rPr>
              <a:t>children</a:t>
            </a:r>
            <a:r>
              <a:rPr lang="pl-PL" sz="40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pl-PL" sz="4000" b="1" dirty="0" err="1" smtClean="0">
                <a:solidFill>
                  <a:schemeClr val="tx1"/>
                </a:solidFill>
                <a:latin typeface="Cambria" pitchFamily="18" charset="0"/>
              </a:rPr>
              <a:t>from</a:t>
            </a:r>
            <a:r>
              <a:rPr lang="pl-PL" sz="40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pl-PL" sz="4000" b="1" dirty="0" err="1" smtClean="0">
                <a:solidFill>
                  <a:schemeClr val="tx1"/>
                </a:solidFill>
                <a:latin typeface="Cambria" pitchFamily="18" charset="0"/>
              </a:rPr>
              <a:t>violence</a:t>
            </a:r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pl-P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pl-P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pl-PL" sz="4000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40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pl-PL" sz="4000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4000" dirty="0">
                <a:solidFill>
                  <a:schemeClr val="tx1"/>
                </a:solidFill>
                <a:latin typeface="Cambria" pitchFamily="18" charset="0"/>
              </a:rPr>
            </a:br>
            <a:endParaRPr lang="pl-PL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3528" y="2132856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Meaning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of  </a:t>
            </a:r>
            <a:r>
              <a:rPr lang="pl-P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the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prohibition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of </a:t>
            </a:r>
            <a:r>
              <a:rPr lang="pl-P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corporal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punishment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76056" y="4581128"/>
            <a:ext cx="30243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Ewa Jarosz</a:t>
            </a:r>
          </a:p>
          <a:p>
            <a:pPr algn="ctr"/>
            <a:r>
              <a:rPr lang="pl-PL" b="1" dirty="0" smtClean="0"/>
              <a:t> Department of </a:t>
            </a:r>
            <a:r>
              <a:rPr lang="pl-PL" b="1" dirty="0" err="1" smtClean="0"/>
              <a:t>Social</a:t>
            </a:r>
            <a:r>
              <a:rPr lang="pl-PL" b="1" dirty="0" smtClean="0"/>
              <a:t> </a:t>
            </a:r>
            <a:r>
              <a:rPr lang="pl-PL" b="1" dirty="0" err="1" smtClean="0"/>
              <a:t>Pedagogy</a:t>
            </a:r>
            <a:endParaRPr lang="pl-PL" b="1" dirty="0" smtClean="0"/>
          </a:p>
          <a:p>
            <a:pPr algn="ctr"/>
            <a:r>
              <a:rPr lang="pl-PL" b="1" dirty="0" err="1" smtClean="0"/>
              <a:t>University</a:t>
            </a:r>
            <a:r>
              <a:rPr lang="pl-PL" b="1" dirty="0" smtClean="0"/>
              <a:t> of Silesia</a:t>
            </a:r>
          </a:p>
        </p:txBody>
      </p:sp>
      <p:pic>
        <p:nvPicPr>
          <p:cNvPr id="7" name="Picture 5" descr="C:\Users\Ewa\Pictures\dzieci prawa dziecka\p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681537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3"/>
          <p:cNvGraphicFramePr>
            <a:graphicFrameLocks/>
          </p:cNvGraphicFramePr>
          <p:nvPr/>
        </p:nvGraphicFramePr>
        <p:xfrm>
          <a:off x="250825" y="115888"/>
          <a:ext cx="8713788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/>
        </p:nvGraphicFramePr>
        <p:xfrm>
          <a:off x="179388" y="188913"/>
          <a:ext cx="8785225" cy="633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Łącznik prosty 4"/>
          <p:cNvCxnSpPr/>
          <p:nvPr/>
        </p:nvCxnSpPr>
        <p:spPr>
          <a:xfrm>
            <a:off x="2411760" y="1268760"/>
            <a:ext cx="0" cy="410445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3"/>
          <p:cNvGraphicFramePr>
            <a:graphicFrameLocks/>
          </p:cNvGraphicFramePr>
          <p:nvPr/>
        </p:nvGraphicFramePr>
        <p:xfrm>
          <a:off x="323850" y="333375"/>
          <a:ext cx="8640763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/>
        </p:nvGraphicFramePr>
        <p:xfrm>
          <a:off x="251520" y="333374"/>
          <a:ext cx="8641655" cy="597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1730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Calibri" pitchFamily="34" charset="0"/>
              <a:buNone/>
              <a:defRPr/>
            </a:pP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Parents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admitted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violent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behaviours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upbringing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often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older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parents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50)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parents</a:t>
            </a: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parents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</a:t>
            </a: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financial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situation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bad</a:t>
            </a: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approve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spanking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thrashing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corporal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punishment</a:t>
            </a: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finding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beating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educational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</a:t>
            </a: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stating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treatment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child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remains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solely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private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business of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</a:t>
            </a: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those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did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think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beating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children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illegal</a:t>
            </a: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those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experienced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violence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</a:t>
            </a:r>
            <a:r>
              <a:rPr lang="pl-PL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childchood</a:t>
            </a:r>
            <a:endParaRPr lang="pl-PL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SzPct val="100000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SzPct val="100000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8712968" cy="99377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buSzPct val="100000"/>
              <a:defRPr/>
            </a:pP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Favourable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changes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POLAND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public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attitudes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towards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violence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upbringing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since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introducing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prohibition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(2010) of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corporal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punishment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+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social</a:t>
            </a: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campaigns</a:t>
            </a:r>
            <a:endParaRPr lang="pl-PL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924944"/>
            <a:ext cx="9036496" cy="3312368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Calibri" pitchFamily="34" charset="0"/>
              <a:buNone/>
              <a:defRPr/>
            </a:pP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approval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of:</a:t>
            </a:r>
          </a:p>
          <a:p>
            <a:pPr algn="ctr" eaLnBrk="1" hangingPunct="1">
              <a:defRPr/>
            </a:pP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beating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thrashing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	</a:t>
            </a:r>
            <a:r>
              <a:rPr lang="pl-PL" sz="3000" b="1" u="sng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10%</a:t>
            </a:r>
          </a:p>
          <a:p>
            <a:pPr algn="ctr" eaLnBrk="1" hangingPunct="1">
              <a:defRPr/>
            </a:pP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hitting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spanking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		</a:t>
            </a:r>
            <a:r>
              <a:rPr lang="pl-PL" sz="3000" b="1" u="sng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20%</a:t>
            </a:r>
          </a:p>
          <a:p>
            <a:pPr algn="ctr" eaLnBrk="1" hangingPunct="1">
              <a:defRPr/>
            </a:pPr>
            <a:endParaRPr lang="pl-PL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disapproval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corporal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3000" b="1" dirty="0" err="1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punishment</a:t>
            </a:r>
            <a:r>
              <a:rPr lang="pl-PL" sz="3000" b="1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		</a:t>
            </a:r>
            <a:r>
              <a:rPr lang="pl-PL" sz="3000" b="1" u="sng" dirty="0" smtClean="0">
                <a:solidFill>
                  <a:srgbClr val="4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14%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8" descr="C:\Users\Ewa\Pictures\dzieci prawa dziecka\stoprzemocy517f6953bfe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1584176" cy="182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plakat A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2736850" cy="3868737"/>
          </a:xfrm>
          <a:noFill/>
        </p:spPr>
      </p:pic>
      <p:pic>
        <p:nvPicPr>
          <p:cNvPr id="19459" name="Picture 7" descr="C:\Users\Ewa\Pictures\dzieci prawa dziecka\ba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5850" y="188913"/>
            <a:ext cx="1680200" cy="3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Ewa\Pictures\dzieci prawa dziecka\kocham nie biję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326494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Ewa\Pictures\dzieci prawa dziecka\fd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4584" y="3943276"/>
            <a:ext cx="3888763" cy="29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C:\Users\Ewa\Pictures\dzieci prawa dziecka\fdn królew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1656" y="3356992"/>
            <a:ext cx="256234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Ewa\Pictures\dzieci prawa dziecka\129830bicie-jest-glupie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068960"/>
            <a:ext cx="40369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Dydaktyka\Wykłady  PP krzywdzenie dzieci\materiały\plakat kamapnii reaguję mam prawo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1556792"/>
            <a:ext cx="4472041" cy="1655338"/>
          </a:xfrm>
          <a:prstGeom prst="rect">
            <a:avLst/>
          </a:prstGeom>
          <a:noFill/>
        </p:spPr>
      </p:pic>
      <p:pic>
        <p:nvPicPr>
          <p:cNvPr id="10" name="Obraz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4346818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pl-PL" dirty="0" smtClean="0"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r>
              <a:rPr lang="pl-PL" dirty="0" err="1" smtClean="0">
                <a:hlinkClick r:id="rId2"/>
              </a:rPr>
              <a:t>ewa.jarosz@us.edu.pl</a:t>
            </a:r>
            <a:endParaRPr lang="pl-PL" dirty="0" smtClean="0"/>
          </a:p>
          <a:p>
            <a:r>
              <a:rPr lang="pl-PL" dirty="0" err="1" smtClean="0">
                <a:hlinkClick r:id="rId3"/>
              </a:rPr>
              <a:t>www.niedlabicia.pl</a:t>
            </a:r>
            <a:endParaRPr lang="pl-PL" dirty="0" smtClean="0"/>
          </a:p>
          <a:p>
            <a:r>
              <a:rPr lang="pl-PL" dirty="0" err="1" smtClean="0">
                <a:hlinkClick r:id="rId4"/>
              </a:rPr>
              <a:t>www.brpd.gov.pl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pl-PL" sz="3200" dirty="0" smtClean="0"/>
              <a:t>Ewa Jarosz</a:t>
            </a:r>
            <a:br>
              <a:rPr lang="pl-PL" sz="3200" dirty="0" smtClean="0"/>
            </a:br>
            <a:r>
              <a:rPr lang="pl-PL" sz="3200" dirty="0" err="1" smtClean="0"/>
              <a:t>University</a:t>
            </a:r>
            <a:r>
              <a:rPr lang="pl-PL" sz="3200" dirty="0" smtClean="0"/>
              <a:t> of Silesia</a:t>
            </a:r>
            <a:br>
              <a:rPr lang="pl-PL" sz="3200" dirty="0" smtClean="0"/>
            </a:br>
            <a:r>
              <a:rPr lang="pl-PL" sz="3200" dirty="0" smtClean="0"/>
              <a:t>Poland</a:t>
            </a:r>
            <a:br>
              <a:rPr lang="pl-PL" sz="3200" dirty="0" smtClean="0"/>
            </a:br>
            <a:r>
              <a:rPr lang="pl-PL" sz="3200" dirty="0" err="1" smtClean="0"/>
              <a:t>Social</a:t>
            </a:r>
            <a:r>
              <a:rPr lang="pl-PL" sz="3200" dirty="0" smtClean="0"/>
              <a:t> </a:t>
            </a:r>
            <a:r>
              <a:rPr lang="pl-PL" sz="3200" dirty="0" err="1" smtClean="0"/>
              <a:t>advisor</a:t>
            </a:r>
            <a:r>
              <a:rPr lang="pl-PL" sz="3200" dirty="0" smtClean="0"/>
              <a:t> of </a:t>
            </a:r>
            <a:r>
              <a:rPr lang="pl-PL" sz="3200" dirty="0" err="1" smtClean="0"/>
              <a:t>the</a:t>
            </a:r>
            <a:r>
              <a:rPr lang="pl-PL" sz="3200" dirty="0" smtClean="0"/>
              <a:t> Ombudsman On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Rights</a:t>
            </a:r>
            <a:r>
              <a:rPr lang="pl-PL" sz="3200" dirty="0" smtClean="0"/>
              <a:t> Of A </a:t>
            </a:r>
            <a:r>
              <a:rPr lang="pl-PL" sz="3200" dirty="0" err="1" smtClean="0"/>
              <a:t>Child</a:t>
            </a:r>
            <a:endParaRPr lang="pl-PL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4453955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Violence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norm and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upbringing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/>
              <a:t>  </a:t>
            </a:r>
          </a:p>
          <a:p>
            <a:pPr>
              <a:buClr>
                <a:srgbClr val="000066"/>
              </a:buClr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66"/>
              </a:buClr>
            </a:pP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maltreatment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understood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66"/>
              </a:buClr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66"/>
              </a:buClr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Violence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law: </a:t>
            </a:r>
          </a:p>
          <a:p>
            <a:pPr>
              <a:buClr>
                <a:srgbClr val="000066"/>
              </a:buClr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pl-PL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</a:t>
            </a:r>
            <a:r>
              <a:rPr lang="pl-PL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1989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recomendations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on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violence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prohibition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corporal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punishment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</a:p>
          <a:p>
            <a:pPr>
              <a:buClr>
                <a:srgbClr val="000066"/>
              </a:buClr>
              <a:buNone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66"/>
              </a:buClr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Violence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</a:t>
            </a: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66"/>
              </a:buClr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international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66"/>
              </a:buClr>
              <a:buNone/>
            </a:pPr>
            <a:r>
              <a:rPr lang="pl-PL" sz="2400" b="1" dirty="0" smtClean="0"/>
              <a:t> </a:t>
            </a:r>
          </a:p>
          <a:p>
            <a:pPr>
              <a:buClr>
                <a:srgbClr val="000066"/>
              </a:buClr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l-PL" sz="2400" b="1" dirty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743075" y="6180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520" y="188640"/>
            <a:ext cx="8496944" cy="633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Social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perspectives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violence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against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children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</a:p>
          <a:p>
            <a:pPr algn="ctr"/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co-existence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67" y="3573016"/>
            <a:ext cx="80950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260648"/>
            <a:ext cx="9468544" cy="891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Contemporary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idea of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violence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4139952" y="908720"/>
            <a:ext cx="412624" cy="504056"/>
          </a:xfrm>
          <a:prstGeom prst="downArrow">
            <a:avLst/>
          </a:prstGeom>
          <a:solidFill>
            <a:srgbClr val="C4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115616" y="6237312"/>
            <a:ext cx="7632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err="1" smtClean="0"/>
              <a:t>P.S.Pinheiro</a:t>
            </a:r>
            <a:r>
              <a:rPr lang="pl-PL" sz="1200" b="1" dirty="0" smtClean="0"/>
              <a:t>, </a:t>
            </a:r>
            <a:r>
              <a:rPr lang="pl-PL" sz="1200" b="1" i="1" dirty="0" err="1" smtClean="0"/>
              <a:t>World</a:t>
            </a:r>
            <a:r>
              <a:rPr lang="pl-PL" sz="1200" b="1" i="1" dirty="0" smtClean="0"/>
              <a:t> report on </a:t>
            </a:r>
            <a:r>
              <a:rPr lang="pl-PL" sz="1200" b="1" i="1" dirty="0" err="1" smtClean="0"/>
              <a:t>violence</a:t>
            </a:r>
            <a:r>
              <a:rPr lang="pl-PL" sz="1200" b="1" i="1" dirty="0" smtClean="0"/>
              <a:t> </a:t>
            </a:r>
            <a:r>
              <a:rPr lang="pl-PL" sz="1200" b="1" i="1" dirty="0" err="1" smtClean="0"/>
              <a:t>against</a:t>
            </a:r>
            <a:r>
              <a:rPr lang="pl-PL" sz="1200" b="1" i="1" dirty="0" smtClean="0"/>
              <a:t> </a:t>
            </a:r>
            <a:r>
              <a:rPr lang="pl-PL" sz="1200" b="1" i="1" dirty="0" err="1" smtClean="0"/>
              <a:t>children</a:t>
            </a:r>
            <a:r>
              <a:rPr lang="pl-PL" sz="1200" b="1" i="1" dirty="0" smtClean="0"/>
              <a:t> (2006)</a:t>
            </a:r>
            <a:endParaRPr lang="pl-PL" sz="1200" b="1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123728" y="148478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Pro-active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orientation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Strzałka w dół 9"/>
          <p:cNvSpPr/>
          <p:nvPr/>
        </p:nvSpPr>
        <p:spPr>
          <a:xfrm>
            <a:off x="4139952" y="2204864"/>
            <a:ext cx="412624" cy="504056"/>
          </a:xfrm>
          <a:prstGeom prst="downArrow">
            <a:avLst/>
          </a:prstGeom>
          <a:solidFill>
            <a:srgbClr val="C4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403648" y="285293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Orientation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towards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factors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AND CULTURAL FACILITATORS 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VIOLENCE AGAINST CHILDREN:  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1340768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/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negative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perspective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a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child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: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child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as an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object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child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as a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possession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parents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</a:p>
          <a:p>
            <a:pPr lvl="0"/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/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social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acceptance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violence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upbringing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common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corporal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punishment</a:t>
            </a:r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/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/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social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acceptance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total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power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parents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children</a:t>
            </a:r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/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</a:p>
          <a:p>
            <a:pPr lvl="0"/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lack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social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external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control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way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treating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child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by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parents</a:t>
            </a:r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/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558924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pl-PL" sz="3600" b="1" dirty="0" err="1" smtClean="0"/>
              <a:t>Main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directions</a:t>
            </a:r>
            <a:r>
              <a:rPr lang="pl-PL" sz="3600" b="1" dirty="0" smtClean="0"/>
              <a:t> of </a:t>
            </a:r>
            <a:r>
              <a:rPr lang="pl-PL" sz="3600" b="1" dirty="0" err="1" smtClean="0"/>
              <a:t>the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change</a:t>
            </a:r>
            <a:r>
              <a:rPr lang="pl-PL" sz="3600" b="1" dirty="0" smtClean="0"/>
              <a:t> of </a:t>
            </a:r>
            <a:r>
              <a:rPr lang="pl-PL" sz="3600" b="1" dirty="0" err="1" smtClean="0"/>
              <a:t>socio-cultural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factors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07504" y="1124744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Ewa\Pictures\dzieci prawa dziecka\global-progress-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63367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211960" y="836712"/>
            <a:ext cx="493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>
                <a:latin typeface="+mn-lt"/>
              </a:rPr>
              <a:t>World</a:t>
            </a:r>
            <a:r>
              <a:rPr lang="pl-PL" sz="2600" b="1" dirty="0" smtClean="0">
                <a:latin typeface="+mn-lt"/>
              </a:rPr>
              <a:t> </a:t>
            </a:r>
            <a:r>
              <a:rPr lang="pl-PL" sz="2600" b="1" dirty="0" err="1" smtClean="0">
                <a:latin typeface="+mn-lt"/>
              </a:rPr>
              <a:t>progress</a:t>
            </a:r>
            <a:r>
              <a:rPr lang="pl-PL" sz="2600" b="1" dirty="0" smtClean="0">
                <a:latin typeface="+mn-lt"/>
              </a:rPr>
              <a:t> to </a:t>
            </a:r>
            <a:r>
              <a:rPr lang="pl-PL" sz="2600" b="1" dirty="0" err="1" smtClean="0">
                <a:latin typeface="+mn-lt"/>
              </a:rPr>
              <a:t>prohibition</a:t>
            </a:r>
            <a:r>
              <a:rPr lang="pl-PL" sz="2600" b="1" dirty="0" smtClean="0">
                <a:latin typeface="+mn-lt"/>
              </a:rPr>
              <a:t> of </a:t>
            </a:r>
            <a:r>
              <a:rPr lang="pl-PL" sz="2600" b="1" dirty="0" err="1" smtClean="0">
                <a:latin typeface="+mn-lt"/>
              </a:rPr>
              <a:t>all</a:t>
            </a:r>
            <a:r>
              <a:rPr lang="pl-PL" sz="2600" b="1" dirty="0" smtClean="0">
                <a:latin typeface="+mn-lt"/>
              </a:rPr>
              <a:t> </a:t>
            </a:r>
            <a:r>
              <a:rPr lang="pl-PL" sz="2600" b="1" dirty="0" err="1" smtClean="0">
                <a:latin typeface="+mn-lt"/>
              </a:rPr>
              <a:t>corporal</a:t>
            </a:r>
            <a:r>
              <a:rPr lang="pl-PL" sz="2600" b="1" dirty="0" smtClean="0">
                <a:latin typeface="+mn-lt"/>
              </a:rPr>
              <a:t> </a:t>
            </a:r>
            <a:r>
              <a:rPr lang="pl-PL" sz="2600" b="1" dirty="0" err="1" smtClean="0">
                <a:latin typeface="+mn-lt"/>
              </a:rPr>
              <a:t>punishment</a:t>
            </a:r>
            <a:endParaRPr lang="pl-PL" sz="2600" b="1" dirty="0"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63813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Calibri" pitchFamily="34" charset="0"/>
                <a:hlinkClick r:id="rId3"/>
              </a:rPr>
              <a:t>http://www.endcorporalpunishment.org/progress/countdown.html</a:t>
            </a:r>
            <a:r>
              <a:rPr lang="pl-PL" b="1" dirty="0" smtClean="0">
                <a:latin typeface="Calibri" pitchFamily="34" charset="0"/>
              </a:rPr>
              <a:t> (</a:t>
            </a:r>
            <a:r>
              <a:rPr lang="pl-PL" b="1" dirty="0" err="1" smtClean="0">
                <a:latin typeface="Calibri" pitchFamily="34" charset="0"/>
              </a:rPr>
              <a:t>September</a:t>
            </a:r>
            <a:r>
              <a:rPr lang="pl-PL" b="1" dirty="0" smtClean="0">
                <a:latin typeface="Calibri" pitchFamily="34" charset="0"/>
              </a:rPr>
              <a:t> 2015)</a:t>
            </a:r>
          </a:p>
          <a:p>
            <a:endParaRPr lang="pl-PL" b="1" dirty="0">
              <a:latin typeface="Calibri" pitchFamily="34" charset="0"/>
            </a:endParaRPr>
          </a:p>
        </p:txBody>
      </p:sp>
      <p:pic>
        <p:nvPicPr>
          <p:cNvPr id="7" name="Obraz 6" descr="C:\Users\Ewa\Pictures\dzieci prawa dziecka\accelerating-progress-grap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32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wa\Pictures\Marta-Santos-Pa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1944217" cy="202215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79512" y="57332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/>
              <a:t>Special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Representative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Secretary</a:t>
            </a:r>
            <a:r>
              <a:rPr lang="pl-PL" sz="1200" b="1" dirty="0" smtClean="0"/>
              <a:t> General UN </a:t>
            </a:r>
          </a:p>
          <a:p>
            <a:r>
              <a:rPr lang="pl-PL" sz="1200" b="1" dirty="0" smtClean="0"/>
              <a:t>Marta Santos Pais</a:t>
            </a:r>
            <a:endParaRPr lang="pl-PL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zecznik Praw Dziecka\Wyniki badania OBOP 2014\children_map_2014%20-%207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457867"/>
            <a:ext cx="10369151" cy="7315868"/>
          </a:xfrm>
          <a:prstGeom prst="rect">
            <a:avLst/>
          </a:prstGeom>
          <a:noFill/>
        </p:spPr>
      </p:pic>
      <p:cxnSp>
        <p:nvCxnSpPr>
          <p:cNvPr id="4" name="Łącznik prosty ze strzałką 3"/>
          <p:cNvCxnSpPr/>
          <p:nvPr/>
        </p:nvCxnSpPr>
        <p:spPr>
          <a:xfrm>
            <a:off x="395536" y="2492896"/>
            <a:ext cx="3816424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51520" y="18448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Ćeska</a:t>
            </a:r>
            <a:r>
              <a:rPr lang="pl-PL" dirty="0" smtClean="0"/>
              <a:t> Republika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Ewa\Pictures\dzieci prawa dziecka\global-bar-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760720" cy="37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Ewa\Pictures\dzieci prawa dziecka\global-pie-ch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392392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132856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+mn-lt"/>
              </a:rPr>
              <a:t>Children</a:t>
            </a:r>
            <a:r>
              <a:rPr lang="pl-PL" b="1" dirty="0" smtClean="0">
                <a:latin typeface="+mn-lt"/>
              </a:rPr>
              <a:t> under </a:t>
            </a:r>
            <a:r>
              <a:rPr lang="pl-PL" b="1" dirty="0" err="1" smtClean="0">
                <a:latin typeface="+mn-lt"/>
              </a:rPr>
              <a:t>total</a:t>
            </a:r>
            <a:r>
              <a:rPr lang="pl-PL" b="1" dirty="0" smtClean="0">
                <a:latin typeface="+mn-lt"/>
              </a:rPr>
              <a:t> </a:t>
            </a:r>
            <a:r>
              <a:rPr lang="pl-PL" b="1" dirty="0" err="1" smtClean="0">
                <a:latin typeface="+mn-lt"/>
              </a:rPr>
              <a:t>protection</a:t>
            </a:r>
            <a:endParaRPr lang="pl-PL" b="1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91880" y="188640"/>
            <a:ext cx="565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alibri" pitchFamily="34" charset="0"/>
              </a:rPr>
              <a:t> </a:t>
            </a:r>
            <a:r>
              <a:rPr lang="pl-PL" sz="2000" b="1" dirty="0" err="1" smtClean="0">
                <a:latin typeface="Calibri" pitchFamily="34" charset="0"/>
              </a:rPr>
              <a:t>Countries</a:t>
            </a:r>
            <a:r>
              <a:rPr lang="pl-PL" sz="2000" b="1" dirty="0" smtClean="0">
                <a:latin typeface="Calibri" pitchFamily="34" charset="0"/>
              </a:rPr>
              <a:t> </a:t>
            </a:r>
            <a:r>
              <a:rPr lang="pl-PL" sz="2000" b="1" dirty="0" err="1" smtClean="0">
                <a:latin typeface="Calibri" pitchFamily="34" charset="0"/>
              </a:rPr>
              <a:t>with</a:t>
            </a:r>
            <a:r>
              <a:rPr lang="pl-PL" sz="2000" b="1" dirty="0" smtClean="0">
                <a:latin typeface="Calibri" pitchFamily="34" charset="0"/>
              </a:rPr>
              <a:t> </a:t>
            </a:r>
            <a:r>
              <a:rPr lang="pl-PL" sz="2000" b="1" dirty="0" err="1" smtClean="0">
                <a:latin typeface="Calibri" pitchFamily="34" charset="0"/>
              </a:rPr>
              <a:t>prohibition</a:t>
            </a:r>
            <a:r>
              <a:rPr lang="pl-PL" sz="2000" b="1" dirty="0" smtClean="0">
                <a:latin typeface="Calibri" pitchFamily="34" charset="0"/>
              </a:rPr>
              <a:t> of </a:t>
            </a:r>
            <a:r>
              <a:rPr lang="pl-PL" sz="2000" b="1" dirty="0" err="1" smtClean="0">
                <a:latin typeface="Calibri" pitchFamily="34" charset="0"/>
              </a:rPr>
              <a:t>corporal</a:t>
            </a:r>
            <a:r>
              <a:rPr lang="pl-PL" sz="2000" b="1" dirty="0" smtClean="0">
                <a:latin typeface="Calibri" pitchFamily="34" charset="0"/>
              </a:rPr>
              <a:t> </a:t>
            </a:r>
            <a:r>
              <a:rPr lang="pl-PL" sz="2000" b="1" dirty="0" err="1" smtClean="0">
                <a:latin typeface="Calibri" pitchFamily="34" charset="0"/>
              </a:rPr>
              <a:t>punishment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067944" y="4221088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Poland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introduced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prohibition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corporal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punishment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2010 by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amendment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to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Family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Code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6768752" cy="432246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2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Main</a:t>
            </a:r>
            <a:r>
              <a:rPr lang="pl-PL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l-PL" sz="2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goals</a:t>
            </a:r>
            <a:r>
              <a:rPr lang="pl-PL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  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276872"/>
            <a:ext cx="7775575" cy="352839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level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acceptance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violent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behaviours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against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pl-PL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spanking</a:t>
            </a:r>
            <a:r>
              <a:rPr lang="pl-PL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beating</a:t>
            </a:r>
            <a:r>
              <a:rPr lang="pl-PL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</a:t>
            </a:r>
            <a:r>
              <a:rPr lang="pl-PL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thrashing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/) </a:t>
            </a:r>
          </a:p>
          <a:p>
            <a:pPr eaLnBrk="1" hangingPunct="1">
              <a:buFont typeface="Arial" charset="0"/>
              <a:buNone/>
            </a:pPr>
            <a:endParaRPr lang="pl-PL" sz="2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range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treating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beating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 a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upbringing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level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general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approval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corporal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punishment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eaLnBrk="1" hangingPunct="1">
              <a:buFont typeface="Arial" charset="0"/>
              <a:buNone/>
            </a:pPr>
            <a:endParaRPr lang="pl-PL" sz="2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scale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violence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upbringing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parent’s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reports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pl-PL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(sinc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2014)</a:t>
            </a:r>
          </a:p>
        </p:txBody>
      </p:sp>
      <p:sp>
        <p:nvSpPr>
          <p:cNvPr id="9220" name="pole tekstowe 3"/>
          <p:cNvSpPr txBox="1">
            <a:spLocks noChangeArrowheads="1"/>
          </p:cNvSpPr>
          <p:nvPr/>
        </p:nvSpPr>
        <p:spPr bwMode="auto">
          <a:xfrm>
            <a:off x="8285202" y="1700808"/>
            <a:ext cx="553998" cy="374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buSzPct val="100000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THE DYNAMICS</a:t>
            </a:r>
          </a:p>
        </p:txBody>
      </p:sp>
      <p:sp>
        <p:nvSpPr>
          <p:cNvPr id="18437" name="pole tekstowe 3"/>
          <p:cNvSpPr txBox="1">
            <a:spLocks noChangeArrowheads="1"/>
          </p:cNvSpPr>
          <p:nvPr/>
        </p:nvSpPr>
        <p:spPr bwMode="auto">
          <a:xfrm>
            <a:off x="323528" y="1340768"/>
            <a:ext cx="553998" cy="439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anchor="b">
            <a:spAutoFit/>
          </a:bodyPr>
          <a:lstStyle/>
          <a:p>
            <a:pPr algn="ctr">
              <a:buSzPct val="100000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DIAGNOSIS OF THE STATE</a:t>
            </a:r>
          </a:p>
        </p:txBody>
      </p:sp>
      <p:sp>
        <p:nvSpPr>
          <p:cNvPr id="7174" name="pole tekstowe 5"/>
          <p:cNvSpPr txBox="1">
            <a:spLocks noChangeArrowheads="1"/>
          </p:cNvSpPr>
          <p:nvPr/>
        </p:nvSpPr>
        <p:spPr bwMode="auto">
          <a:xfrm>
            <a:off x="0" y="587727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err="1"/>
              <a:t>Methodology</a:t>
            </a:r>
            <a:r>
              <a:rPr lang="pl-PL" sz="2000" b="1" dirty="0"/>
              <a:t>:</a:t>
            </a:r>
            <a:r>
              <a:rPr lang="pl-PL" sz="2000" dirty="0"/>
              <a:t>  </a:t>
            </a:r>
            <a:endParaRPr lang="pl-PL" sz="2000" dirty="0" smtClean="0"/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random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representative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sample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about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1000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adults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),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personal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interviews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same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questions</a:t>
            </a:r>
            <a:r>
              <a:rPr lang="pl-PL" sz="2000" dirty="0"/>
              <a:t>	</a:t>
            </a:r>
          </a:p>
        </p:txBody>
      </p:sp>
      <p:sp>
        <p:nvSpPr>
          <p:cNvPr id="7" name="Podtytuł 2"/>
          <p:cNvSpPr txBox="1">
            <a:spLocks/>
          </p:cNvSpPr>
          <p:nvPr/>
        </p:nvSpPr>
        <p:spPr bwMode="auto">
          <a:xfrm>
            <a:off x="0" y="260647"/>
            <a:ext cx="9144000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Ombudsman on </a:t>
            </a:r>
            <a:r>
              <a:rPr kumimoji="0" lang="pl-PL" sz="26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the</a:t>
            </a:r>
            <a: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 </a:t>
            </a:r>
            <a:r>
              <a:rPr kumimoji="0" lang="pl-PL" sz="26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Rights</a:t>
            </a:r>
            <a: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 of </a:t>
            </a:r>
            <a:r>
              <a:rPr kumimoji="0" lang="pl-PL" sz="26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the</a:t>
            </a:r>
            <a: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 </a:t>
            </a:r>
            <a:r>
              <a:rPr kumimoji="0" lang="pl-PL" sz="26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Child</a:t>
            </a:r>
            <a: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 m</a:t>
            </a:r>
            <a:r>
              <a:rPr lang="pl-PL" sz="2600" b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onitoring</a:t>
            </a:r>
            <a:r>
              <a:rPr lang="pl-PL" sz="2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2011-2015: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sz="2600" b="1" i="1" dirty="0" smtClean="0">
                <a:latin typeface="Calibri" pitchFamily="34" charset="0"/>
              </a:rPr>
              <a:t>„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Public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attitudes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towards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violence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upbringing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parents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‘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use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of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corporal</a:t>
            </a:r>
            <a:r>
              <a:rPr lang="pl-PL" sz="2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punishment</a:t>
            </a:r>
            <a:r>
              <a:rPr lang="pl-PL" sz="2600" b="1" i="1" dirty="0" smtClean="0">
                <a:latin typeface="Calibri" pitchFamily="34" charset="0"/>
              </a:rPr>
              <a:t>”</a:t>
            </a:r>
            <a:endParaRPr lang="pl-PL" sz="2600" b="1" i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4819</TotalTime>
  <Words>457</Words>
  <Application>Microsoft Office PowerPoint</Application>
  <PresentationFormat>Předvádění na obrazovce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Projekt domyślny</vt:lpstr>
      <vt:lpstr>    Protecting children from violence    </vt:lpstr>
      <vt:lpstr>Prezentace aplikace PowerPoint</vt:lpstr>
      <vt:lpstr>Prezentace aplikace PowerPoint</vt:lpstr>
      <vt:lpstr>SOCIAL AND CULTURAL FACILITATORS  OF VIOLENCE AGAINST CHILDREN:   </vt:lpstr>
      <vt:lpstr>Main directions of the change of socio-cultural factors </vt:lpstr>
      <vt:lpstr>Prezentace aplikace PowerPoint</vt:lpstr>
      <vt:lpstr>Prezentace aplikace PowerPoint</vt:lpstr>
      <vt:lpstr>Prezentace aplikace PowerPoint</vt:lpstr>
      <vt:lpstr> Main goals: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Favourable changes in POLAND in public attitudes towards violence in upbringing since introducing prohibition (2010) of corporal punishment + social campaigns</vt:lpstr>
      <vt:lpstr>Prezentace aplikace PowerPoint</vt:lpstr>
      <vt:lpstr>Ewa Jarosz University of Silesia Poland Social advisor of the Ombudsman On The Rights Of A Child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Tworzenie lokalnych systemów ochrony dzieci przed krzywdzeniem na tle standardów globalnych</dc:title>
  <dc:creator>ewa</dc:creator>
  <cp:lastModifiedBy>Dana Knotová</cp:lastModifiedBy>
  <cp:revision>411</cp:revision>
  <dcterms:created xsi:type="dcterms:W3CDTF">2008-09-24T10:11:41Z</dcterms:created>
  <dcterms:modified xsi:type="dcterms:W3CDTF">2015-11-25T16:01:33Z</dcterms:modified>
</cp:coreProperties>
</file>